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charts/chart1.xml" ContentType="application/vnd.openxmlformats-officedocument.drawingml.chart+xml"/>
  <Override PartName="/ppt/tags/tag14.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ags/tag15.xml" ContentType="application/vnd.openxmlformats-officedocument.presentationml.tags+xml"/>
  <Override PartName="/ppt/charts/chart9.xml" ContentType="application/vnd.openxmlformats-officedocument.drawingml.chart+xml"/>
  <Override PartName="/ppt/charts/chart10.xml" ContentType="application/vnd.openxmlformats-officedocument.drawingml.chart+xml"/>
  <Override PartName="/ppt/tags/tag16.xml" ContentType="application/vnd.openxmlformats-officedocument.presentationml.tags+xml"/>
  <Override PartName="/ppt/charts/chart11.xml" ContentType="application/vnd.openxmlformats-officedocument.drawingml.chart+xml"/>
  <Override PartName="/ppt/charts/chart12.xml" ContentType="application/vnd.openxmlformats-officedocument.drawingml.chart+xml"/>
  <Override PartName="/ppt/drawings/drawing1.xml" ContentType="application/vnd.openxmlformats-officedocument.drawingml.chartshapes+xml"/>
  <Override PartName="/ppt/tags/tag17.xml" ContentType="application/vnd.openxmlformats-officedocument.presentationml.tags+xml"/>
  <Override PartName="/ppt/notesSlides/notesSlide6.xml" ContentType="application/vnd.openxmlformats-officedocument.presentationml.notesSlide+xml"/>
  <Override PartName="/ppt/charts/chart13.xml" ContentType="application/vnd.openxmlformats-officedocument.drawingml.chart+xml"/>
  <Override PartName="/ppt/tags/tag18.xml" ContentType="application/vnd.openxmlformats-officedocument.presentationml.tags+xml"/>
  <Override PartName="/ppt/notesSlides/notesSlide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2.xml" ContentType="application/vnd.openxmlformats-officedocument.presentationml.tags+xml"/>
  <Override PartName="/ppt/notesSlides/notesSlide4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5.xml" ContentType="application/vnd.openxmlformats-officedocument.presentationml.tags+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1"/>
  </p:notesMasterIdLst>
  <p:sldIdLst>
    <p:sldId id="256" r:id="rId5"/>
    <p:sldId id="361" r:id="rId6"/>
    <p:sldId id="260" r:id="rId7"/>
    <p:sldId id="362" r:id="rId8"/>
    <p:sldId id="262" r:id="rId9"/>
    <p:sldId id="263" r:id="rId10"/>
    <p:sldId id="354" r:id="rId11"/>
    <p:sldId id="365" r:id="rId12"/>
    <p:sldId id="363" r:id="rId13"/>
    <p:sldId id="364" r:id="rId14"/>
    <p:sldId id="349" r:id="rId15"/>
    <p:sldId id="355" r:id="rId16"/>
    <p:sldId id="366" r:id="rId17"/>
    <p:sldId id="356" r:id="rId18"/>
    <p:sldId id="368" r:id="rId19"/>
    <p:sldId id="367" r:id="rId20"/>
    <p:sldId id="369" r:id="rId21"/>
    <p:sldId id="370" r:id="rId22"/>
    <p:sldId id="372" r:id="rId23"/>
    <p:sldId id="377" r:id="rId24"/>
    <p:sldId id="357" r:id="rId25"/>
    <p:sldId id="359" r:id="rId26"/>
    <p:sldId id="388" r:id="rId27"/>
    <p:sldId id="380" r:id="rId28"/>
    <p:sldId id="382" r:id="rId29"/>
    <p:sldId id="381" r:id="rId30"/>
    <p:sldId id="375" r:id="rId31"/>
    <p:sldId id="374" r:id="rId32"/>
    <p:sldId id="383" r:id="rId33"/>
    <p:sldId id="389" r:id="rId34"/>
    <p:sldId id="371" r:id="rId35"/>
    <p:sldId id="385" r:id="rId36"/>
    <p:sldId id="384" r:id="rId37"/>
    <p:sldId id="258" r:id="rId38"/>
    <p:sldId id="395" r:id="rId39"/>
    <p:sldId id="333" r:id="rId40"/>
    <p:sldId id="334" r:id="rId41"/>
    <p:sldId id="335" r:id="rId42"/>
    <p:sldId id="293" r:id="rId43"/>
    <p:sldId id="303" r:id="rId44"/>
    <p:sldId id="337" r:id="rId45"/>
    <p:sldId id="338" r:id="rId46"/>
    <p:sldId id="339" r:id="rId47"/>
    <p:sldId id="340" r:id="rId48"/>
    <p:sldId id="341" r:id="rId49"/>
    <p:sldId id="342" r:id="rId50"/>
    <p:sldId id="343" r:id="rId51"/>
    <p:sldId id="344" r:id="rId52"/>
    <p:sldId id="390" r:id="rId53"/>
    <p:sldId id="391" r:id="rId54"/>
    <p:sldId id="392" r:id="rId55"/>
    <p:sldId id="393" r:id="rId56"/>
    <p:sldId id="394" r:id="rId57"/>
    <p:sldId id="402" r:id="rId58"/>
    <p:sldId id="306" r:id="rId59"/>
    <p:sldId id="386" r:id="rId60"/>
    <p:sldId id="312" r:id="rId61"/>
    <p:sldId id="315" r:id="rId62"/>
    <p:sldId id="405" r:id="rId63"/>
    <p:sldId id="403" r:id="rId64"/>
    <p:sldId id="404" r:id="rId65"/>
    <p:sldId id="396" r:id="rId66"/>
    <p:sldId id="397" r:id="rId67"/>
    <p:sldId id="407" r:id="rId68"/>
    <p:sldId id="408" r:id="rId69"/>
    <p:sldId id="295" r:id="rId70"/>
    <p:sldId id="409" r:id="rId71"/>
    <p:sldId id="296" r:id="rId72"/>
    <p:sldId id="297" r:id="rId73"/>
    <p:sldId id="298" r:id="rId74"/>
    <p:sldId id="410" r:id="rId75"/>
    <p:sldId id="411" r:id="rId76"/>
    <p:sldId id="398" r:id="rId77"/>
    <p:sldId id="406" r:id="rId78"/>
    <p:sldId id="345" r:id="rId79"/>
    <p:sldId id="412" r:id="rId80"/>
  </p:sldIdLst>
  <p:sldSz cx="12192000" cy="6858000"/>
  <p:notesSz cx="6858000" cy="91440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p:restoredTop sz="94674"/>
  </p:normalViewPr>
  <p:slideViewPr>
    <p:cSldViewPr snapToGrid="0" snapToObjects="1">
      <p:cViewPr varScale="1">
        <p:scale>
          <a:sx n="93" d="100"/>
          <a:sy n="93" d="100"/>
        </p:scale>
        <p:origin x="102"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rian's%20iMac:Users:bnphillips2:Dropbox:Coding%20Social%20Competence:FINAL%20TALLYING%20-%20E-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Brian's%20iMac:Users:bnphillips2:Dropbox:Coding%20Social%20Competence:MASTER%20FINAL%20TALLYING_28Feb2014.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Brian's%20iMac:Users:bnphillips2:Dropbox:Coding%20Social%20Competence:MASTER%20FINAL%20TALLYING_28Feb2014.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Brian's%20iMac:Users:bnphillips2:Dropbox:Coding%20Social%20Competence:MASTER%20FINAL%20TALLYING_28Feb2014.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Brian's%20iMac:Users:bnphillips2:Dropbox:Coding%20Social%20Competence:MASTER%20FINAL%20TALLYING_28Feb2014.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Brian's%20iMac:Users:bnphillips2:Dropbox:Coding%20Social%20Competence:MASTER%20FINAL%20TALLYING_28Feb2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nphillips2:Dropbox:Coding%20Social%20Competence:FINAL%20TALLYING_28Feb2014_Year.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2.xml.rels><?xml version="1.0" encoding="UTF-8" standalone="yes"?>
<Relationships xmlns="http://schemas.openxmlformats.org/package/2006/relationships"><Relationship Id="rId3" Type="http://schemas.openxmlformats.org/officeDocument/2006/relationships/oleObject" Target="file:///\\Users\bnphillips2\Box%20Sync\My%20Writing%20Activity\Papers,%20Presentations%20&amp;%20Projects\Completed%20Projects\SC%20and%20Wage%20with%20Social%20Role\Social%20Capital%20and%20Social%20Role%20Tables%20Revis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bnphillips2:Dropbox:Coding%20Social%20Competence:FINAL%20TALLYING_28Feb2014_Yea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bnphillips2:Dropbox:Coding%20Social%20Competence:FINAL%20TALLYING_28Feb2014_Year.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bnphillips2:Dropbox:Coding%20Social%20Competence:FINAL%20TALLYING_28Feb2014_Yea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bnphillips2:Dropbox:Coding%20Social%20Competence:FINAL%20TALLYING_28Feb2014_Year.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bnphillips2:Dropbox:Coding%20Social%20Competence:FINAL%20TALLYING_28Feb2014_Yea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rian's%20iMac:Users:bnphillips2:Dropbox:Coding%20Social%20Competence:FINAL%20TALLYING%20-%20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313B-D44F-A212-5A1E5A247174}"/>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doughnutChart>
        <c:varyColors val="1"/>
        <c:ser>
          <c:idx val="0"/>
          <c:order val="0"/>
          <c:dPt>
            <c:idx val="0"/>
            <c:bubble3D val="0"/>
            <c:spPr>
              <a:scene3d>
                <a:camera prst="orthographicFront"/>
                <a:lightRig rig="threePt" dir="t"/>
              </a:scene3d>
              <a:sp3d prstMaterial="metal">
                <a:bevelT/>
              </a:sp3d>
            </c:spPr>
            <c:extLst>
              <c:ext xmlns:c16="http://schemas.microsoft.com/office/drawing/2014/chart" uri="{C3380CC4-5D6E-409C-BE32-E72D297353CC}">
                <c16:uniqueId val="{00000001-1B4A-584E-A163-F119C19EA12A}"/>
              </c:ext>
            </c:extLst>
          </c:dPt>
          <c:dPt>
            <c:idx val="1"/>
            <c:bubble3D val="0"/>
            <c:spPr>
              <a:scene3d>
                <a:camera prst="orthographicFront"/>
                <a:lightRig rig="threePt" dir="t"/>
              </a:scene3d>
              <a:sp3d prstMaterial="metal">
                <a:bevelT/>
              </a:sp3d>
            </c:spPr>
            <c:extLst>
              <c:ext xmlns:c16="http://schemas.microsoft.com/office/drawing/2014/chart" uri="{C3380CC4-5D6E-409C-BE32-E72D297353CC}">
                <c16:uniqueId val="{00000003-1B4A-584E-A163-F119C19EA12A}"/>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Definitions!$B$48:$B$49</c:f>
              <c:strCache>
                <c:ptCount val="2"/>
                <c:pt idx="0">
                  <c:v>Total Articles</c:v>
                </c:pt>
                <c:pt idx="1">
                  <c:v>Articles with Definitions</c:v>
                </c:pt>
              </c:strCache>
            </c:strRef>
          </c:cat>
          <c:val>
            <c:numRef>
              <c:f>Definitions!$C$48:$C$49</c:f>
              <c:numCache>
                <c:formatCode>General</c:formatCode>
                <c:ptCount val="2"/>
                <c:pt idx="0">
                  <c:v>175</c:v>
                </c:pt>
                <c:pt idx="1">
                  <c:v>31</c:v>
                </c:pt>
              </c:numCache>
            </c:numRef>
          </c:val>
          <c:extLst>
            <c:ext xmlns:c16="http://schemas.microsoft.com/office/drawing/2014/chart" uri="{C3380CC4-5D6E-409C-BE32-E72D297353CC}">
              <c16:uniqueId val="{00000004-1B4A-584E-A163-F119C19EA12A}"/>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3299744183197901"/>
          <c:y val="0.43349307324359099"/>
          <c:w val="0.25067040591506801"/>
          <c:h val="0.25223208232420302"/>
        </c:manualLayout>
      </c:layout>
      <c:overlay val="0"/>
      <c:txPr>
        <a:bodyPr/>
        <a:lstStyle/>
        <a:p>
          <a:pPr>
            <a:defRPr sz="1600"/>
          </a:pPr>
          <a:endParaRPr lang="en-US"/>
        </a:p>
      </c:txPr>
    </c:legend>
    <c:plotVisOnly val="1"/>
    <c:dispBlanksAs val="zero"/>
    <c:showDLblsOverMax val="0"/>
  </c:chart>
  <c:spPr>
    <a:solidFill>
      <a:schemeClr val="bg2"/>
    </a:solidFill>
    <a:scene3d>
      <a:camera prst="orthographicFront"/>
      <a:lightRig rig="threePt" dir="t"/>
    </a:scene3d>
    <a:sp3d prstMaterial="metal">
      <a:bevelT/>
      <a:bevelB w="139700" h="139700" prst="divot"/>
    </a:sp3d>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doughnutChart>
        <c:varyColors val="1"/>
        <c:ser>
          <c:idx val="0"/>
          <c:order val="0"/>
          <c:dPt>
            <c:idx val="0"/>
            <c:bubble3D val="0"/>
            <c:spPr>
              <a:scene3d>
                <a:camera prst="orthographicFront"/>
                <a:lightRig rig="threePt" dir="t"/>
              </a:scene3d>
              <a:sp3d prstMaterial="metal">
                <a:bevelT/>
              </a:sp3d>
            </c:spPr>
            <c:extLst>
              <c:ext xmlns:c16="http://schemas.microsoft.com/office/drawing/2014/chart" uri="{C3380CC4-5D6E-409C-BE32-E72D297353CC}">
                <c16:uniqueId val="{00000001-F5DB-7342-8C57-F89770FD369E}"/>
              </c:ext>
            </c:extLst>
          </c:dPt>
          <c:dPt>
            <c:idx val="1"/>
            <c:bubble3D val="0"/>
            <c:spPr>
              <a:scene3d>
                <a:camera prst="orthographicFront"/>
                <a:lightRig rig="threePt" dir="t"/>
              </a:scene3d>
              <a:sp3d prstMaterial="metal">
                <a:bevelT/>
              </a:sp3d>
            </c:spPr>
            <c:extLst>
              <c:ext xmlns:c16="http://schemas.microsoft.com/office/drawing/2014/chart" uri="{C3380CC4-5D6E-409C-BE32-E72D297353CC}">
                <c16:uniqueId val="{00000003-F5DB-7342-8C57-F89770FD369E}"/>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Definitions!$B$48:$B$49</c:f>
              <c:strCache>
                <c:ptCount val="2"/>
                <c:pt idx="0">
                  <c:v>Total Articles</c:v>
                </c:pt>
                <c:pt idx="1">
                  <c:v>Articles with Definitions</c:v>
                </c:pt>
              </c:strCache>
            </c:strRef>
          </c:cat>
          <c:val>
            <c:numRef>
              <c:f>Definitions!$C$48:$C$49</c:f>
              <c:numCache>
                <c:formatCode>General</c:formatCode>
                <c:ptCount val="2"/>
                <c:pt idx="0">
                  <c:v>175</c:v>
                </c:pt>
                <c:pt idx="1">
                  <c:v>31</c:v>
                </c:pt>
              </c:numCache>
            </c:numRef>
          </c:val>
          <c:extLst>
            <c:ext xmlns:c16="http://schemas.microsoft.com/office/drawing/2014/chart" uri="{C3380CC4-5D6E-409C-BE32-E72D297353CC}">
              <c16:uniqueId val="{00000004-F5DB-7342-8C57-F89770FD369E}"/>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3299744183197901"/>
          <c:y val="0.43349307324359099"/>
          <c:w val="0.25067040591506801"/>
          <c:h val="0.25223208232420302"/>
        </c:manualLayout>
      </c:layout>
      <c:overlay val="0"/>
      <c:txPr>
        <a:bodyPr/>
        <a:lstStyle/>
        <a:p>
          <a:pPr>
            <a:defRPr sz="1600"/>
          </a:pPr>
          <a:endParaRPr lang="en-US"/>
        </a:p>
      </c:txPr>
    </c:legend>
    <c:plotVisOnly val="1"/>
    <c:dispBlanksAs val="zero"/>
    <c:showDLblsOverMax val="0"/>
  </c:chart>
  <c:spPr>
    <a:solidFill>
      <a:schemeClr val="bg2"/>
    </a:solidFill>
    <a:scene3d>
      <a:camera prst="orthographicFront"/>
      <a:lightRig rig="threePt" dir="t"/>
    </a:scene3d>
    <a:sp3d prstMaterial="metal">
      <a:bevelT/>
      <a:bevelB w="139700" h="139700" prst="divot"/>
    </a:sp3d>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doughnutChart>
        <c:varyColors val="1"/>
        <c:ser>
          <c:idx val="0"/>
          <c:order val="0"/>
          <c:dPt>
            <c:idx val="0"/>
            <c:bubble3D val="0"/>
            <c:spPr>
              <a:scene3d>
                <a:camera prst="orthographicFront"/>
                <a:lightRig rig="threePt" dir="t"/>
              </a:scene3d>
              <a:sp3d prstMaterial="metal">
                <a:bevelT/>
              </a:sp3d>
            </c:spPr>
            <c:extLst>
              <c:ext xmlns:c16="http://schemas.microsoft.com/office/drawing/2014/chart" uri="{C3380CC4-5D6E-409C-BE32-E72D297353CC}">
                <c16:uniqueId val="{00000001-69F5-DD41-B367-AF97ED6A84C3}"/>
              </c:ext>
            </c:extLst>
          </c:dPt>
          <c:dPt>
            <c:idx val="1"/>
            <c:bubble3D val="0"/>
            <c:spPr>
              <a:scene3d>
                <a:camera prst="orthographicFront"/>
                <a:lightRig rig="threePt" dir="t"/>
              </a:scene3d>
              <a:sp3d prstMaterial="metal">
                <a:bevelT/>
              </a:sp3d>
            </c:spPr>
            <c:extLst>
              <c:ext xmlns:c16="http://schemas.microsoft.com/office/drawing/2014/chart" uri="{C3380CC4-5D6E-409C-BE32-E72D297353CC}">
                <c16:uniqueId val="{00000003-69F5-DD41-B367-AF97ED6A84C3}"/>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Definitions!$B$48:$B$49</c:f>
              <c:strCache>
                <c:ptCount val="2"/>
                <c:pt idx="0">
                  <c:v>Total Articles</c:v>
                </c:pt>
                <c:pt idx="1">
                  <c:v>Articles with Definitions</c:v>
                </c:pt>
              </c:strCache>
            </c:strRef>
          </c:cat>
          <c:val>
            <c:numRef>
              <c:f>Definitions!$C$48:$C$49</c:f>
              <c:numCache>
                <c:formatCode>General</c:formatCode>
                <c:ptCount val="2"/>
                <c:pt idx="0">
                  <c:v>175</c:v>
                </c:pt>
                <c:pt idx="1">
                  <c:v>31</c:v>
                </c:pt>
              </c:numCache>
            </c:numRef>
          </c:val>
          <c:extLst>
            <c:ext xmlns:c16="http://schemas.microsoft.com/office/drawing/2014/chart" uri="{C3380CC4-5D6E-409C-BE32-E72D297353CC}">
              <c16:uniqueId val="{00000004-69F5-DD41-B367-AF97ED6A84C3}"/>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3299744183197901"/>
          <c:y val="0.43349307324359099"/>
          <c:w val="0.25067040591506801"/>
          <c:h val="0.25223208232420302"/>
        </c:manualLayout>
      </c:layout>
      <c:overlay val="0"/>
      <c:txPr>
        <a:bodyPr/>
        <a:lstStyle/>
        <a:p>
          <a:pPr>
            <a:defRPr sz="1600"/>
          </a:pPr>
          <a:endParaRPr lang="en-US"/>
        </a:p>
      </c:txPr>
    </c:legend>
    <c:plotVisOnly val="1"/>
    <c:dispBlanksAs val="zero"/>
    <c:showDLblsOverMax val="0"/>
  </c:chart>
  <c:spPr>
    <a:solidFill>
      <a:schemeClr val="bg2"/>
    </a:solidFill>
    <a:scene3d>
      <a:camera prst="orthographicFront"/>
      <a:lightRig rig="threePt" dir="t"/>
    </a:scene3d>
    <a:sp3d prstMaterial="metal">
      <a:bevelT/>
      <a:bevelB w="139700" h="139700" prst="divot"/>
    </a:sp3d>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doughnutChart>
        <c:varyColors val="1"/>
        <c:ser>
          <c:idx val="0"/>
          <c:order val="0"/>
          <c:dPt>
            <c:idx val="0"/>
            <c:bubble3D val="0"/>
            <c:spPr>
              <a:scene3d>
                <a:camera prst="orthographicFront"/>
                <a:lightRig rig="threePt" dir="t"/>
              </a:scene3d>
              <a:sp3d prstMaterial="metal">
                <a:bevelT/>
              </a:sp3d>
            </c:spPr>
            <c:extLst>
              <c:ext xmlns:c16="http://schemas.microsoft.com/office/drawing/2014/chart" uri="{C3380CC4-5D6E-409C-BE32-E72D297353CC}">
                <c16:uniqueId val="{00000001-7805-A744-BE21-EDBD3C01422E}"/>
              </c:ext>
            </c:extLst>
          </c:dPt>
          <c:dPt>
            <c:idx val="1"/>
            <c:bubble3D val="0"/>
            <c:spPr>
              <a:scene3d>
                <a:camera prst="orthographicFront"/>
                <a:lightRig rig="threePt" dir="t"/>
              </a:scene3d>
              <a:sp3d prstMaterial="metal">
                <a:bevelT/>
              </a:sp3d>
            </c:spPr>
            <c:extLst>
              <c:ext xmlns:c16="http://schemas.microsoft.com/office/drawing/2014/chart" uri="{C3380CC4-5D6E-409C-BE32-E72D297353CC}">
                <c16:uniqueId val="{00000003-7805-A744-BE21-EDBD3C01422E}"/>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Definitions!$B$48:$B$49</c:f>
              <c:strCache>
                <c:ptCount val="2"/>
                <c:pt idx="0">
                  <c:v>Total Articles</c:v>
                </c:pt>
                <c:pt idx="1">
                  <c:v>Articles with Definitions</c:v>
                </c:pt>
              </c:strCache>
            </c:strRef>
          </c:cat>
          <c:val>
            <c:numRef>
              <c:f>Definitions!$C$48:$C$49</c:f>
              <c:numCache>
                <c:formatCode>General</c:formatCode>
                <c:ptCount val="2"/>
                <c:pt idx="0">
                  <c:v>175</c:v>
                </c:pt>
                <c:pt idx="1">
                  <c:v>31</c:v>
                </c:pt>
              </c:numCache>
            </c:numRef>
          </c:val>
          <c:extLst>
            <c:ext xmlns:c16="http://schemas.microsoft.com/office/drawing/2014/chart" uri="{C3380CC4-5D6E-409C-BE32-E72D297353CC}">
              <c16:uniqueId val="{00000004-7805-A744-BE21-EDBD3C01422E}"/>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3299744183197901"/>
          <c:y val="0.43349307324359099"/>
          <c:w val="0.25067040591506801"/>
          <c:h val="0.25223208232420302"/>
        </c:manualLayout>
      </c:layout>
      <c:overlay val="0"/>
      <c:txPr>
        <a:bodyPr/>
        <a:lstStyle/>
        <a:p>
          <a:pPr>
            <a:defRPr sz="1600"/>
          </a:pPr>
          <a:endParaRPr lang="en-US"/>
        </a:p>
      </c:txPr>
    </c:legend>
    <c:plotVisOnly val="1"/>
    <c:dispBlanksAs val="zero"/>
    <c:showDLblsOverMax val="0"/>
  </c:chart>
  <c:spPr>
    <a:solidFill>
      <a:schemeClr val="bg2"/>
    </a:solidFill>
    <a:scene3d>
      <a:camera prst="orthographicFront"/>
      <a:lightRig rig="threePt" dir="t"/>
    </a:scene3d>
    <a:sp3d prstMaterial="metal">
      <a:bevelT/>
      <a:bevelB w="139700" h="139700" prst="divot"/>
    </a:sp3d>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doughnutChart>
        <c:varyColors val="1"/>
        <c:ser>
          <c:idx val="0"/>
          <c:order val="0"/>
          <c:dPt>
            <c:idx val="0"/>
            <c:bubble3D val="0"/>
            <c:spPr>
              <a:scene3d>
                <a:camera prst="orthographicFront"/>
                <a:lightRig rig="threePt" dir="t"/>
              </a:scene3d>
              <a:sp3d prstMaterial="metal">
                <a:bevelT/>
              </a:sp3d>
            </c:spPr>
            <c:extLst>
              <c:ext xmlns:c16="http://schemas.microsoft.com/office/drawing/2014/chart" uri="{C3380CC4-5D6E-409C-BE32-E72D297353CC}">
                <c16:uniqueId val="{00000001-D657-0747-AED9-00F4325A0EBD}"/>
              </c:ext>
            </c:extLst>
          </c:dPt>
          <c:dPt>
            <c:idx val="1"/>
            <c:bubble3D val="0"/>
            <c:spPr>
              <a:scene3d>
                <a:camera prst="orthographicFront"/>
                <a:lightRig rig="threePt" dir="t"/>
              </a:scene3d>
              <a:sp3d prstMaterial="metal">
                <a:bevelT/>
              </a:sp3d>
            </c:spPr>
            <c:extLst>
              <c:ext xmlns:c16="http://schemas.microsoft.com/office/drawing/2014/chart" uri="{C3380CC4-5D6E-409C-BE32-E72D297353CC}">
                <c16:uniqueId val="{00000003-D657-0747-AED9-00F4325A0EBD}"/>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Definitions!$B$48:$B$49</c:f>
              <c:strCache>
                <c:ptCount val="2"/>
                <c:pt idx="0">
                  <c:v>Total Articles</c:v>
                </c:pt>
                <c:pt idx="1">
                  <c:v>Articles with Definitions</c:v>
                </c:pt>
              </c:strCache>
            </c:strRef>
          </c:cat>
          <c:val>
            <c:numRef>
              <c:f>Definitions!$C$48:$C$49</c:f>
              <c:numCache>
                <c:formatCode>General</c:formatCode>
                <c:ptCount val="2"/>
                <c:pt idx="0">
                  <c:v>175</c:v>
                </c:pt>
                <c:pt idx="1">
                  <c:v>31</c:v>
                </c:pt>
              </c:numCache>
            </c:numRef>
          </c:val>
          <c:extLst>
            <c:ext xmlns:c16="http://schemas.microsoft.com/office/drawing/2014/chart" uri="{C3380CC4-5D6E-409C-BE32-E72D297353CC}">
              <c16:uniqueId val="{00000004-D657-0747-AED9-00F4325A0EBD}"/>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3299744183197901"/>
          <c:y val="0.43349307324359099"/>
          <c:w val="0.25067040591506801"/>
          <c:h val="0.25223208232420302"/>
        </c:manualLayout>
      </c:layout>
      <c:overlay val="0"/>
      <c:txPr>
        <a:bodyPr/>
        <a:lstStyle/>
        <a:p>
          <a:pPr>
            <a:defRPr sz="1600"/>
          </a:pPr>
          <a:endParaRPr lang="en-US"/>
        </a:p>
      </c:txPr>
    </c:legend>
    <c:plotVisOnly val="1"/>
    <c:dispBlanksAs val="zero"/>
    <c:showDLblsOverMax val="0"/>
  </c:chart>
  <c:spPr>
    <a:solidFill>
      <a:schemeClr val="bg2"/>
    </a:solidFill>
    <a:scene3d>
      <a:camera prst="orthographicFront"/>
      <a:lightRig rig="threePt" dir="t"/>
    </a:scene3d>
    <a:sp3d prstMaterial="metal">
      <a:bevelT/>
      <a:bevelB w="139700" h="139700" prst="divot"/>
    </a:sp3d>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Year!$C$1</c:f>
              <c:strCache>
                <c:ptCount val="1"/>
                <c:pt idx="0">
                  <c:v>Marked</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Year!$C$2:$C$33</c:f>
              <c:numCache>
                <c:formatCode>General</c:formatCode>
                <c:ptCount val="32"/>
                <c:pt idx="0">
                  <c:v>2</c:v>
                </c:pt>
                <c:pt idx="1">
                  <c:v>3</c:v>
                </c:pt>
                <c:pt idx="2">
                  <c:v>2</c:v>
                </c:pt>
                <c:pt idx="3">
                  <c:v>3</c:v>
                </c:pt>
                <c:pt idx="4">
                  <c:v>1</c:v>
                </c:pt>
                <c:pt idx="5">
                  <c:v>4</c:v>
                </c:pt>
                <c:pt idx="6">
                  <c:v>3</c:v>
                </c:pt>
                <c:pt idx="7">
                  <c:v>9</c:v>
                </c:pt>
                <c:pt idx="8">
                  <c:v>6</c:v>
                </c:pt>
                <c:pt idx="9">
                  <c:v>2</c:v>
                </c:pt>
                <c:pt idx="10">
                  <c:v>7</c:v>
                </c:pt>
                <c:pt idx="11">
                  <c:v>1</c:v>
                </c:pt>
                <c:pt idx="12">
                  <c:v>2</c:v>
                </c:pt>
                <c:pt idx="13">
                  <c:v>3</c:v>
                </c:pt>
                <c:pt idx="14">
                  <c:v>7</c:v>
                </c:pt>
                <c:pt idx="15">
                  <c:v>6</c:v>
                </c:pt>
                <c:pt idx="16">
                  <c:v>5</c:v>
                </c:pt>
                <c:pt idx="17">
                  <c:v>10</c:v>
                </c:pt>
                <c:pt idx="18">
                  <c:v>8</c:v>
                </c:pt>
                <c:pt idx="19">
                  <c:v>6</c:v>
                </c:pt>
                <c:pt idx="20">
                  <c:v>9</c:v>
                </c:pt>
                <c:pt idx="21">
                  <c:v>17</c:v>
                </c:pt>
                <c:pt idx="22">
                  <c:v>3</c:v>
                </c:pt>
                <c:pt idx="23">
                  <c:v>8</c:v>
                </c:pt>
                <c:pt idx="24">
                  <c:v>10</c:v>
                </c:pt>
                <c:pt idx="25">
                  <c:v>5</c:v>
                </c:pt>
                <c:pt idx="26">
                  <c:v>6</c:v>
                </c:pt>
                <c:pt idx="27">
                  <c:v>2</c:v>
                </c:pt>
                <c:pt idx="28">
                  <c:v>8</c:v>
                </c:pt>
                <c:pt idx="29">
                  <c:v>8</c:v>
                </c:pt>
                <c:pt idx="30">
                  <c:v>4</c:v>
                </c:pt>
              </c:numCache>
            </c:numRef>
          </c:val>
          <c:smooth val="0"/>
          <c:extLst>
            <c:ext xmlns:c16="http://schemas.microsoft.com/office/drawing/2014/chart" uri="{C3380CC4-5D6E-409C-BE32-E72D297353CC}">
              <c16:uniqueId val="{00000000-350E-A74C-8FF1-202D88A1C331}"/>
            </c:ext>
          </c:extLst>
        </c:ser>
        <c:ser>
          <c:idx val="3"/>
          <c:order val="1"/>
          <c:tx>
            <c:strRef>
              <c:f>Year!$D$1</c:f>
              <c:strCache>
                <c:ptCount val="1"/>
                <c:pt idx="0">
                  <c:v>Passive</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Year!$D$2:$D$33</c:f>
              <c:numCache>
                <c:formatCode>General</c:formatCode>
                <c:ptCount val="32"/>
                <c:pt idx="0">
                  <c:v>0</c:v>
                </c:pt>
                <c:pt idx="1">
                  <c:v>4</c:v>
                </c:pt>
                <c:pt idx="2">
                  <c:v>2</c:v>
                </c:pt>
                <c:pt idx="3">
                  <c:v>1</c:v>
                </c:pt>
                <c:pt idx="4">
                  <c:v>3</c:v>
                </c:pt>
                <c:pt idx="5">
                  <c:v>6</c:v>
                </c:pt>
                <c:pt idx="6">
                  <c:v>6</c:v>
                </c:pt>
                <c:pt idx="7">
                  <c:v>7</c:v>
                </c:pt>
                <c:pt idx="8">
                  <c:v>9</c:v>
                </c:pt>
                <c:pt idx="9">
                  <c:v>11</c:v>
                </c:pt>
                <c:pt idx="10">
                  <c:v>8</c:v>
                </c:pt>
                <c:pt idx="11">
                  <c:v>5</c:v>
                </c:pt>
                <c:pt idx="12">
                  <c:v>5</c:v>
                </c:pt>
                <c:pt idx="13">
                  <c:v>10</c:v>
                </c:pt>
                <c:pt idx="14">
                  <c:v>11</c:v>
                </c:pt>
                <c:pt idx="15">
                  <c:v>10</c:v>
                </c:pt>
                <c:pt idx="16">
                  <c:v>13</c:v>
                </c:pt>
                <c:pt idx="17">
                  <c:v>10</c:v>
                </c:pt>
                <c:pt idx="18">
                  <c:v>20</c:v>
                </c:pt>
                <c:pt idx="19">
                  <c:v>15</c:v>
                </c:pt>
                <c:pt idx="20">
                  <c:v>24</c:v>
                </c:pt>
                <c:pt idx="21">
                  <c:v>27</c:v>
                </c:pt>
                <c:pt idx="22">
                  <c:v>22</c:v>
                </c:pt>
                <c:pt idx="23">
                  <c:v>20</c:v>
                </c:pt>
                <c:pt idx="24">
                  <c:v>25</c:v>
                </c:pt>
                <c:pt idx="25">
                  <c:v>23</c:v>
                </c:pt>
                <c:pt idx="26">
                  <c:v>34</c:v>
                </c:pt>
                <c:pt idx="27">
                  <c:v>26</c:v>
                </c:pt>
                <c:pt idx="28">
                  <c:v>38</c:v>
                </c:pt>
                <c:pt idx="29">
                  <c:v>19</c:v>
                </c:pt>
                <c:pt idx="30">
                  <c:v>23</c:v>
                </c:pt>
              </c:numCache>
            </c:numRef>
          </c:val>
          <c:smooth val="0"/>
          <c:extLst>
            <c:ext xmlns:c16="http://schemas.microsoft.com/office/drawing/2014/chart" uri="{C3380CC4-5D6E-409C-BE32-E72D297353CC}">
              <c16:uniqueId val="{00000001-350E-A74C-8FF1-202D88A1C331}"/>
            </c:ext>
          </c:extLst>
        </c:ser>
        <c:dLbls>
          <c:showLegendKey val="0"/>
          <c:showVal val="0"/>
          <c:showCatName val="0"/>
          <c:showSerName val="0"/>
          <c:showPercent val="0"/>
          <c:showBubbleSize val="0"/>
        </c:dLbls>
        <c:smooth val="0"/>
        <c:axId val="2139730104"/>
        <c:axId val="2139733080"/>
      </c:lineChart>
      <c:catAx>
        <c:axId val="2139730104"/>
        <c:scaling>
          <c:orientation val="minMax"/>
        </c:scaling>
        <c:delete val="0"/>
        <c:axPos val="b"/>
        <c:numFmt formatCode="General" sourceLinked="1"/>
        <c:majorTickMark val="out"/>
        <c:minorTickMark val="none"/>
        <c:tickLblPos val="nextTo"/>
        <c:crossAx val="2139733080"/>
        <c:crosses val="autoZero"/>
        <c:auto val="1"/>
        <c:lblAlgn val="ctr"/>
        <c:lblOffset val="100"/>
        <c:noMultiLvlLbl val="0"/>
      </c:catAx>
      <c:valAx>
        <c:axId val="2139733080"/>
        <c:scaling>
          <c:orientation val="minMax"/>
        </c:scaling>
        <c:delete val="0"/>
        <c:axPos val="l"/>
        <c:majorGridlines/>
        <c:numFmt formatCode="General" sourceLinked="1"/>
        <c:majorTickMark val="out"/>
        <c:minorTickMark val="none"/>
        <c:tickLblPos val="nextTo"/>
        <c:crossAx val="213973010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Suggested</c:v>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TOTALS!$G$37:$G$43</c:f>
              <c:strCache>
                <c:ptCount val="7"/>
                <c:pt idx="0">
                  <c:v>Behavioral &amp; Cognitive Interventions</c:v>
                </c:pt>
                <c:pt idx="1">
                  <c:v>Vocational Rehabilitation Focused Interventions</c:v>
                </c:pt>
                <c:pt idx="2">
                  <c:v>Self-Oriented Interventions</c:v>
                </c:pt>
                <c:pt idx="3">
                  <c:v> Social Skills Training</c:v>
                </c:pt>
                <c:pt idx="4">
                  <c:v>Group &amp; Immersion Interventions</c:v>
                </c:pt>
                <c:pt idx="5">
                  <c:v>Technological Interventions</c:v>
                </c:pt>
                <c:pt idx="6">
                  <c:v>Named Programs</c:v>
                </c:pt>
              </c:strCache>
            </c:strRef>
          </c:cat>
          <c:val>
            <c:numRef>
              <c:f>TOTALS!$H$37:$H$43</c:f>
              <c:numCache>
                <c:formatCode>General</c:formatCode>
                <c:ptCount val="7"/>
                <c:pt idx="0">
                  <c:v>22</c:v>
                </c:pt>
                <c:pt idx="1">
                  <c:v>36</c:v>
                </c:pt>
                <c:pt idx="2">
                  <c:v>20</c:v>
                </c:pt>
                <c:pt idx="3">
                  <c:v>77</c:v>
                </c:pt>
                <c:pt idx="4">
                  <c:v>37</c:v>
                </c:pt>
                <c:pt idx="5">
                  <c:v>6</c:v>
                </c:pt>
                <c:pt idx="6">
                  <c:v>9</c:v>
                </c:pt>
              </c:numCache>
            </c:numRef>
          </c:val>
          <c:extLst>
            <c:ext xmlns:c16="http://schemas.microsoft.com/office/drawing/2014/chart" uri="{C3380CC4-5D6E-409C-BE32-E72D297353CC}">
              <c16:uniqueId val="{00000000-8E19-3345-B308-0507BFE27E24}"/>
            </c:ext>
          </c:extLst>
        </c:ser>
        <c:ser>
          <c:idx val="1"/>
          <c:order val="1"/>
          <c:tx>
            <c:v>Used</c:v>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TOTALS!$G$37:$G$43</c:f>
              <c:strCache>
                <c:ptCount val="7"/>
                <c:pt idx="0">
                  <c:v>Behavioral &amp; Cognitive Interventions</c:v>
                </c:pt>
                <c:pt idx="1">
                  <c:v>Vocational Rehabilitation Focused Interventions</c:v>
                </c:pt>
                <c:pt idx="2">
                  <c:v>Self-Oriented Interventions</c:v>
                </c:pt>
                <c:pt idx="3">
                  <c:v> Social Skills Training</c:v>
                </c:pt>
                <c:pt idx="4">
                  <c:v>Group &amp; Immersion Interventions</c:v>
                </c:pt>
                <c:pt idx="5">
                  <c:v>Technological Interventions</c:v>
                </c:pt>
                <c:pt idx="6">
                  <c:v>Named Programs</c:v>
                </c:pt>
              </c:strCache>
            </c:strRef>
          </c:cat>
          <c:val>
            <c:numRef>
              <c:f>TOTALS!$I$37:$I$43</c:f>
              <c:numCache>
                <c:formatCode>General</c:formatCode>
                <c:ptCount val="7"/>
                <c:pt idx="0">
                  <c:v>7</c:v>
                </c:pt>
                <c:pt idx="1">
                  <c:v>14</c:v>
                </c:pt>
                <c:pt idx="2">
                  <c:v>6</c:v>
                </c:pt>
                <c:pt idx="3">
                  <c:v>18</c:v>
                </c:pt>
                <c:pt idx="4">
                  <c:v>5</c:v>
                </c:pt>
                <c:pt idx="5">
                  <c:v>1</c:v>
                </c:pt>
                <c:pt idx="6">
                  <c:v>10</c:v>
                </c:pt>
              </c:numCache>
            </c:numRef>
          </c:val>
          <c:extLst>
            <c:ext xmlns:c16="http://schemas.microsoft.com/office/drawing/2014/chart" uri="{C3380CC4-5D6E-409C-BE32-E72D297353CC}">
              <c16:uniqueId val="{00000001-8E19-3345-B308-0507BFE27E24}"/>
            </c:ext>
          </c:extLst>
        </c:ser>
        <c:dLbls>
          <c:showLegendKey val="0"/>
          <c:showVal val="1"/>
          <c:showCatName val="0"/>
          <c:showSerName val="0"/>
          <c:showPercent val="0"/>
          <c:showBubbleSize val="0"/>
        </c:dLbls>
        <c:gapWidth val="84"/>
        <c:gapDepth val="53"/>
        <c:shape val="box"/>
        <c:axId val="2139574248"/>
        <c:axId val="2139576376"/>
        <c:axId val="0"/>
      </c:bar3DChart>
      <c:catAx>
        <c:axId val="2139574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crossAx val="2139576376"/>
        <c:crosses val="autoZero"/>
        <c:auto val="1"/>
        <c:lblAlgn val="ctr"/>
        <c:lblOffset val="100"/>
        <c:noMultiLvlLbl val="0"/>
      </c:catAx>
      <c:valAx>
        <c:axId val="2139576376"/>
        <c:scaling>
          <c:orientation val="minMax"/>
        </c:scaling>
        <c:delete val="1"/>
        <c:axPos val="l"/>
        <c:numFmt formatCode="General" sourceLinked="1"/>
        <c:majorTickMark val="out"/>
        <c:minorTickMark val="none"/>
        <c:tickLblPos val="none"/>
        <c:crossAx val="2139574248"/>
        <c:crosses val="autoZero"/>
        <c:crossBetween val="between"/>
      </c:valAx>
      <c:spPr>
        <a:noFill/>
        <a:ln>
          <a:noFill/>
        </a:ln>
        <a:effectLst/>
      </c:spPr>
    </c:plotArea>
    <c:legend>
      <c:legendPos val="t"/>
      <c:layout>
        <c:manualLayout>
          <c:xMode val="edge"/>
          <c:yMode val="edge"/>
          <c:x val="0.76792705727253197"/>
          <c:y val="6.0675798868193E-2"/>
          <c:w val="0.20629563702610401"/>
          <c:h val="0.10387734188534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Starting Wage</a:t>
            </a:r>
            <a:r>
              <a:rPr lang="en-US" sz="2400" b="1" baseline="0"/>
              <a:t> by Social Capital and Social Role</a:t>
            </a:r>
            <a:endParaRPr lang="en-US" sz="24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'Pay by Social Role'!$K$2</c:f>
              <c:strCache>
                <c:ptCount val="1"/>
                <c:pt idx="0">
                  <c:v>No SR</c:v>
                </c:pt>
              </c:strCache>
            </c:strRef>
          </c:tx>
          <c:spPr>
            <a:ln w="28575" cap="rnd">
              <a:solidFill>
                <a:srgbClr val="FF0000"/>
              </a:solidFill>
              <a:prstDash val="solid"/>
              <a:round/>
            </a:ln>
            <a:effectLst/>
          </c:spPr>
          <c:marker>
            <c:symbol val="circle"/>
            <c:size val="5"/>
            <c:spPr>
              <a:solidFill>
                <a:schemeClr val="bg1">
                  <a:lumMod val="75000"/>
                </a:schemeClr>
              </a:solidFill>
              <a:ln w="9525">
                <a:solidFill>
                  <a:schemeClr val="bg1">
                    <a:lumMod val="75000"/>
                  </a:schemeClr>
                </a:solidFill>
              </a:ln>
              <a:effectLst/>
            </c:spPr>
          </c:marker>
          <c:cat>
            <c:strRef>
              <c:f>'Pay by Social Role'!$J$3:$J$7</c:f>
              <c:strCache>
                <c:ptCount val="5"/>
                <c:pt idx="0">
                  <c:v>Stranger</c:v>
                </c:pt>
                <c:pt idx="1">
                  <c:v>Close Friend</c:v>
                </c:pt>
                <c:pt idx="2">
                  <c:v>Don't Get Along With</c:v>
                </c:pt>
                <c:pt idx="3">
                  <c:v>Referred by Friend</c:v>
                </c:pt>
                <c:pt idx="4">
                  <c:v>Referred by State</c:v>
                </c:pt>
              </c:strCache>
            </c:strRef>
          </c:cat>
          <c:val>
            <c:numRef>
              <c:f>'Pay by Social Role'!$K$3:$K$7</c:f>
              <c:numCache>
                <c:formatCode>"$"#,##0.00</c:formatCode>
                <c:ptCount val="5"/>
                <c:pt idx="0">
                  <c:v>17.259999999999998</c:v>
                </c:pt>
                <c:pt idx="1">
                  <c:v>18.28</c:v>
                </c:pt>
                <c:pt idx="2">
                  <c:v>16.965000000000003</c:v>
                </c:pt>
                <c:pt idx="3">
                  <c:v>17.744999999999997</c:v>
                </c:pt>
                <c:pt idx="4">
                  <c:v>17.585000000000001</c:v>
                </c:pt>
              </c:numCache>
            </c:numRef>
          </c:val>
          <c:smooth val="0"/>
          <c:extLst>
            <c:ext xmlns:c16="http://schemas.microsoft.com/office/drawing/2014/chart" uri="{C3380CC4-5D6E-409C-BE32-E72D297353CC}">
              <c16:uniqueId val="{00000000-E223-B940-A1C3-479A2B630056}"/>
            </c:ext>
          </c:extLst>
        </c:ser>
        <c:ser>
          <c:idx val="1"/>
          <c:order val="1"/>
          <c:tx>
            <c:strRef>
              <c:f>'Pay by Social Role'!$L$2</c:f>
              <c:strCache>
                <c:ptCount val="1"/>
                <c:pt idx="0">
                  <c:v>SR</c:v>
                </c:pt>
              </c:strCache>
            </c:strRef>
          </c:tx>
          <c:spPr>
            <a:ln w="28575" cap="rnd">
              <a:solidFill>
                <a:schemeClr val="tx1"/>
              </a:solidFill>
              <a:prstDash val="sysDash"/>
              <a:round/>
            </a:ln>
            <a:effectLst/>
          </c:spPr>
          <c:marker>
            <c:symbol val="circle"/>
            <c:size val="5"/>
            <c:spPr>
              <a:solidFill>
                <a:schemeClr val="tx1"/>
              </a:solidFill>
              <a:ln w="9525">
                <a:solidFill>
                  <a:schemeClr val="tx1"/>
                </a:solidFill>
              </a:ln>
              <a:effectLst/>
            </c:spPr>
          </c:marker>
          <c:cat>
            <c:strRef>
              <c:f>'Pay by Social Role'!$J$3:$J$7</c:f>
              <c:strCache>
                <c:ptCount val="5"/>
                <c:pt idx="0">
                  <c:v>Stranger</c:v>
                </c:pt>
                <c:pt idx="1">
                  <c:v>Close Friend</c:v>
                </c:pt>
                <c:pt idx="2">
                  <c:v>Don't Get Along With</c:v>
                </c:pt>
                <c:pt idx="3">
                  <c:v>Referred by Friend</c:v>
                </c:pt>
                <c:pt idx="4">
                  <c:v>Referred by State</c:v>
                </c:pt>
              </c:strCache>
            </c:strRef>
          </c:cat>
          <c:val>
            <c:numRef>
              <c:f>'Pay by Social Role'!$L$3:$L$7</c:f>
              <c:numCache>
                <c:formatCode>"$"#,##0.00</c:formatCode>
                <c:ptCount val="5"/>
                <c:pt idx="0">
                  <c:v>18.16</c:v>
                </c:pt>
                <c:pt idx="1">
                  <c:v>18.73</c:v>
                </c:pt>
                <c:pt idx="2">
                  <c:v>17.52</c:v>
                </c:pt>
                <c:pt idx="3">
                  <c:v>18.399999999999999</c:v>
                </c:pt>
                <c:pt idx="4">
                  <c:v>18.190000000000001</c:v>
                </c:pt>
              </c:numCache>
            </c:numRef>
          </c:val>
          <c:smooth val="0"/>
          <c:extLst>
            <c:ext xmlns:c16="http://schemas.microsoft.com/office/drawing/2014/chart" uri="{C3380CC4-5D6E-409C-BE32-E72D297353CC}">
              <c16:uniqueId val="{00000001-E223-B940-A1C3-479A2B630056}"/>
            </c:ext>
          </c:extLst>
        </c:ser>
        <c:dLbls>
          <c:showLegendKey val="0"/>
          <c:showVal val="0"/>
          <c:showCatName val="0"/>
          <c:showSerName val="0"/>
          <c:showPercent val="0"/>
          <c:showBubbleSize val="0"/>
        </c:dLbls>
        <c:marker val="1"/>
        <c:smooth val="0"/>
        <c:axId val="737684048"/>
        <c:axId val="736921376"/>
      </c:lineChart>
      <c:catAx>
        <c:axId val="7376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6921376"/>
        <c:crossesAt val="16.5"/>
        <c:auto val="1"/>
        <c:lblAlgn val="ctr"/>
        <c:lblOffset val="100"/>
        <c:noMultiLvlLbl val="0"/>
      </c:catAx>
      <c:valAx>
        <c:axId val="736921376"/>
        <c:scaling>
          <c:orientation val="minMax"/>
          <c:min val="16.5"/>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7684048"/>
        <c:crosses val="autoZero"/>
        <c:crossBetween val="between"/>
        <c:majorUnit val="0.5"/>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Year!$C$1</c:f>
              <c:strCache>
                <c:ptCount val="1"/>
                <c:pt idx="0">
                  <c:v>Marked</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Year!$C$2:$C$33</c:f>
              <c:numCache>
                <c:formatCode>General</c:formatCode>
                <c:ptCount val="32"/>
                <c:pt idx="0">
                  <c:v>2</c:v>
                </c:pt>
                <c:pt idx="1">
                  <c:v>3</c:v>
                </c:pt>
                <c:pt idx="2">
                  <c:v>2</c:v>
                </c:pt>
                <c:pt idx="3">
                  <c:v>3</c:v>
                </c:pt>
                <c:pt idx="4">
                  <c:v>1</c:v>
                </c:pt>
                <c:pt idx="5">
                  <c:v>4</c:v>
                </c:pt>
                <c:pt idx="6">
                  <c:v>3</c:v>
                </c:pt>
                <c:pt idx="7">
                  <c:v>9</c:v>
                </c:pt>
                <c:pt idx="8">
                  <c:v>6</c:v>
                </c:pt>
                <c:pt idx="9">
                  <c:v>2</c:v>
                </c:pt>
                <c:pt idx="10">
                  <c:v>7</c:v>
                </c:pt>
                <c:pt idx="11">
                  <c:v>1</c:v>
                </c:pt>
                <c:pt idx="12">
                  <c:v>2</c:v>
                </c:pt>
                <c:pt idx="13">
                  <c:v>3</c:v>
                </c:pt>
                <c:pt idx="14">
                  <c:v>7</c:v>
                </c:pt>
                <c:pt idx="15">
                  <c:v>6</c:v>
                </c:pt>
                <c:pt idx="16">
                  <c:v>5</c:v>
                </c:pt>
                <c:pt idx="17">
                  <c:v>10</c:v>
                </c:pt>
                <c:pt idx="18">
                  <c:v>8</c:v>
                </c:pt>
                <c:pt idx="19">
                  <c:v>6</c:v>
                </c:pt>
                <c:pt idx="20">
                  <c:v>9</c:v>
                </c:pt>
                <c:pt idx="21">
                  <c:v>17</c:v>
                </c:pt>
                <c:pt idx="22">
                  <c:v>3</c:v>
                </c:pt>
                <c:pt idx="23">
                  <c:v>8</c:v>
                </c:pt>
                <c:pt idx="24">
                  <c:v>10</c:v>
                </c:pt>
                <c:pt idx="25">
                  <c:v>5</c:v>
                </c:pt>
                <c:pt idx="26">
                  <c:v>6</c:v>
                </c:pt>
                <c:pt idx="27">
                  <c:v>2</c:v>
                </c:pt>
                <c:pt idx="28">
                  <c:v>8</c:v>
                </c:pt>
                <c:pt idx="29">
                  <c:v>8</c:v>
                </c:pt>
                <c:pt idx="30">
                  <c:v>4</c:v>
                </c:pt>
              </c:numCache>
            </c:numRef>
          </c:val>
          <c:smooth val="0"/>
          <c:extLst>
            <c:ext xmlns:c16="http://schemas.microsoft.com/office/drawing/2014/chart" uri="{C3380CC4-5D6E-409C-BE32-E72D297353CC}">
              <c16:uniqueId val="{00000000-DF32-E041-9AEF-7648860C9892}"/>
            </c:ext>
          </c:extLst>
        </c:ser>
        <c:ser>
          <c:idx val="3"/>
          <c:order val="1"/>
          <c:tx>
            <c:strRef>
              <c:f>Year!$D$1</c:f>
              <c:strCache>
                <c:ptCount val="1"/>
                <c:pt idx="0">
                  <c:v>Passive</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Year!$D$2:$D$33</c:f>
              <c:numCache>
                <c:formatCode>General</c:formatCode>
                <c:ptCount val="32"/>
                <c:pt idx="0">
                  <c:v>0</c:v>
                </c:pt>
                <c:pt idx="1">
                  <c:v>4</c:v>
                </c:pt>
                <c:pt idx="2">
                  <c:v>2</c:v>
                </c:pt>
                <c:pt idx="3">
                  <c:v>1</c:v>
                </c:pt>
                <c:pt idx="4">
                  <c:v>3</c:v>
                </c:pt>
                <c:pt idx="5">
                  <c:v>6</c:v>
                </c:pt>
                <c:pt idx="6">
                  <c:v>6</c:v>
                </c:pt>
                <c:pt idx="7">
                  <c:v>7</c:v>
                </c:pt>
                <c:pt idx="8">
                  <c:v>9</c:v>
                </c:pt>
                <c:pt idx="9">
                  <c:v>11</c:v>
                </c:pt>
                <c:pt idx="10">
                  <c:v>8</c:v>
                </c:pt>
                <c:pt idx="11">
                  <c:v>5</c:v>
                </c:pt>
                <c:pt idx="12">
                  <c:v>5</c:v>
                </c:pt>
                <c:pt idx="13">
                  <c:v>10</c:v>
                </c:pt>
                <c:pt idx="14">
                  <c:v>11</c:v>
                </c:pt>
                <c:pt idx="15">
                  <c:v>10</c:v>
                </c:pt>
                <c:pt idx="16">
                  <c:v>13</c:v>
                </c:pt>
                <c:pt idx="17">
                  <c:v>10</c:v>
                </c:pt>
                <c:pt idx="18">
                  <c:v>20</c:v>
                </c:pt>
                <c:pt idx="19">
                  <c:v>15</c:v>
                </c:pt>
                <c:pt idx="20">
                  <c:v>24</c:v>
                </c:pt>
                <c:pt idx="21">
                  <c:v>27</c:v>
                </c:pt>
                <c:pt idx="22">
                  <c:v>22</c:v>
                </c:pt>
                <c:pt idx="23">
                  <c:v>20</c:v>
                </c:pt>
                <c:pt idx="24">
                  <c:v>25</c:v>
                </c:pt>
                <c:pt idx="25">
                  <c:v>23</c:v>
                </c:pt>
                <c:pt idx="26">
                  <c:v>34</c:v>
                </c:pt>
                <c:pt idx="27">
                  <c:v>26</c:v>
                </c:pt>
                <c:pt idx="28">
                  <c:v>38</c:v>
                </c:pt>
                <c:pt idx="29">
                  <c:v>19</c:v>
                </c:pt>
                <c:pt idx="30">
                  <c:v>23</c:v>
                </c:pt>
              </c:numCache>
            </c:numRef>
          </c:val>
          <c:smooth val="0"/>
          <c:extLst>
            <c:ext xmlns:c16="http://schemas.microsoft.com/office/drawing/2014/chart" uri="{C3380CC4-5D6E-409C-BE32-E72D297353CC}">
              <c16:uniqueId val="{00000001-DF32-E041-9AEF-7648860C9892}"/>
            </c:ext>
          </c:extLst>
        </c:ser>
        <c:dLbls>
          <c:showLegendKey val="0"/>
          <c:showVal val="0"/>
          <c:showCatName val="0"/>
          <c:showSerName val="0"/>
          <c:showPercent val="0"/>
          <c:showBubbleSize val="0"/>
        </c:dLbls>
        <c:smooth val="0"/>
        <c:axId val="2139730104"/>
        <c:axId val="2139733080"/>
      </c:lineChart>
      <c:catAx>
        <c:axId val="2139730104"/>
        <c:scaling>
          <c:orientation val="minMax"/>
        </c:scaling>
        <c:delete val="0"/>
        <c:axPos val="b"/>
        <c:numFmt formatCode="General" sourceLinked="1"/>
        <c:majorTickMark val="out"/>
        <c:minorTickMark val="none"/>
        <c:tickLblPos val="nextTo"/>
        <c:crossAx val="2139733080"/>
        <c:crosses val="autoZero"/>
        <c:auto val="1"/>
        <c:lblAlgn val="ctr"/>
        <c:lblOffset val="100"/>
        <c:noMultiLvlLbl val="0"/>
      </c:catAx>
      <c:valAx>
        <c:axId val="2139733080"/>
        <c:scaling>
          <c:orientation val="minMax"/>
        </c:scaling>
        <c:delete val="0"/>
        <c:axPos val="l"/>
        <c:majorGridlines/>
        <c:numFmt formatCode="General" sourceLinked="1"/>
        <c:majorTickMark val="out"/>
        <c:minorTickMark val="none"/>
        <c:tickLblPos val="nextTo"/>
        <c:crossAx val="213973010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Year!$C$1</c:f>
              <c:strCache>
                <c:ptCount val="1"/>
                <c:pt idx="0">
                  <c:v>Marked</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Year!$C$2:$C$33</c:f>
              <c:numCache>
                <c:formatCode>General</c:formatCode>
                <c:ptCount val="32"/>
                <c:pt idx="0">
                  <c:v>2</c:v>
                </c:pt>
                <c:pt idx="1">
                  <c:v>3</c:v>
                </c:pt>
                <c:pt idx="2">
                  <c:v>2</c:v>
                </c:pt>
                <c:pt idx="3">
                  <c:v>3</c:v>
                </c:pt>
                <c:pt idx="4">
                  <c:v>1</c:v>
                </c:pt>
                <c:pt idx="5">
                  <c:v>4</c:v>
                </c:pt>
                <c:pt idx="6">
                  <c:v>3</c:v>
                </c:pt>
                <c:pt idx="7">
                  <c:v>9</c:v>
                </c:pt>
                <c:pt idx="8">
                  <c:v>6</c:v>
                </c:pt>
                <c:pt idx="9">
                  <c:v>2</c:v>
                </c:pt>
                <c:pt idx="10">
                  <c:v>7</c:v>
                </c:pt>
                <c:pt idx="11">
                  <c:v>1</c:v>
                </c:pt>
                <c:pt idx="12">
                  <c:v>2</c:v>
                </c:pt>
                <c:pt idx="13">
                  <c:v>3</c:v>
                </c:pt>
                <c:pt idx="14">
                  <c:v>7</c:v>
                </c:pt>
                <c:pt idx="15">
                  <c:v>6</c:v>
                </c:pt>
                <c:pt idx="16">
                  <c:v>5</c:v>
                </c:pt>
                <c:pt idx="17">
                  <c:v>10</c:v>
                </c:pt>
                <c:pt idx="18">
                  <c:v>8</c:v>
                </c:pt>
                <c:pt idx="19">
                  <c:v>6</c:v>
                </c:pt>
                <c:pt idx="20">
                  <c:v>9</c:v>
                </c:pt>
                <c:pt idx="21">
                  <c:v>17</c:v>
                </c:pt>
                <c:pt idx="22">
                  <c:v>3</c:v>
                </c:pt>
                <c:pt idx="23">
                  <c:v>8</c:v>
                </c:pt>
                <c:pt idx="24">
                  <c:v>10</c:v>
                </c:pt>
                <c:pt idx="25">
                  <c:v>5</c:v>
                </c:pt>
                <c:pt idx="26">
                  <c:v>6</c:v>
                </c:pt>
                <c:pt idx="27">
                  <c:v>2</c:v>
                </c:pt>
                <c:pt idx="28">
                  <c:v>8</c:v>
                </c:pt>
                <c:pt idx="29">
                  <c:v>8</c:v>
                </c:pt>
                <c:pt idx="30">
                  <c:v>4</c:v>
                </c:pt>
              </c:numCache>
            </c:numRef>
          </c:val>
          <c:smooth val="0"/>
          <c:extLst>
            <c:ext xmlns:c16="http://schemas.microsoft.com/office/drawing/2014/chart" uri="{C3380CC4-5D6E-409C-BE32-E72D297353CC}">
              <c16:uniqueId val="{00000000-1CE6-4E4A-94B6-454DDD603EE0}"/>
            </c:ext>
          </c:extLst>
        </c:ser>
        <c:ser>
          <c:idx val="3"/>
          <c:order val="1"/>
          <c:tx>
            <c:strRef>
              <c:f>Year!$D$1</c:f>
              <c:strCache>
                <c:ptCount val="1"/>
                <c:pt idx="0">
                  <c:v>Passive</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Year!$D$2:$D$33</c:f>
              <c:numCache>
                <c:formatCode>General</c:formatCode>
                <c:ptCount val="32"/>
                <c:pt idx="0">
                  <c:v>0</c:v>
                </c:pt>
                <c:pt idx="1">
                  <c:v>4</c:v>
                </c:pt>
                <c:pt idx="2">
                  <c:v>2</c:v>
                </c:pt>
                <c:pt idx="3">
                  <c:v>1</c:v>
                </c:pt>
                <c:pt idx="4">
                  <c:v>3</c:v>
                </c:pt>
                <c:pt idx="5">
                  <c:v>6</c:v>
                </c:pt>
                <c:pt idx="6">
                  <c:v>6</c:v>
                </c:pt>
                <c:pt idx="7">
                  <c:v>7</c:v>
                </c:pt>
                <c:pt idx="8">
                  <c:v>9</c:v>
                </c:pt>
                <c:pt idx="9">
                  <c:v>11</c:v>
                </c:pt>
                <c:pt idx="10">
                  <c:v>8</c:v>
                </c:pt>
                <c:pt idx="11">
                  <c:v>5</c:v>
                </c:pt>
                <c:pt idx="12">
                  <c:v>5</c:v>
                </c:pt>
                <c:pt idx="13">
                  <c:v>10</c:v>
                </c:pt>
                <c:pt idx="14">
                  <c:v>11</c:v>
                </c:pt>
                <c:pt idx="15">
                  <c:v>10</c:v>
                </c:pt>
                <c:pt idx="16">
                  <c:v>13</c:v>
                </c:pt>
                <c:pt idx="17">
                  <c:v>10</c:v>
                </c:pt>
                <c:pt idx="18">
                  <c:v>20</c:v>
                </c:pt>
                <c:pt idx="19">
                  <c:v>15</c:v>
                </c:pt>
                <c:pt idx="20">
                  <c:v>24</c:v>
                </c:pt>
                <c:pt idx="21">
                  <c:v>27</c:v>
                </c:pt>
                <c:pt idx="22">
                  <c:v>22</c:v>
                </c:pt>
                <c:pt idx="23">
                  <c:v>20</c:v>
                </c:pt>
                <c:pt idx="24">
                  <c:v>25</c:v>
                </c:pt>
                <c:pt idx="25">
                  <c:v>23</c:v>
                </c:pt>
                <c:pt idx="26">
                  <c:v>34</c:v>
                </c:pt>
                <c:pt idx="27">
                  <c:v>26</c:v>
                </c:pt>
                <c:pt idx="28">
                  <c:v>38</c:v>
                </c:pt>
                <c:pt idx="29">
                  <c:v>19</c:v>
                </c:pt>
                <c:pt idx="30">
                  <c:v>23</c:v>
                </c:pt>
              </c:numCache>
            </c:numRef>
          </c:val>
          <c:smooth val="0"/>
          <c:extLst>
            <c:ext xmlns:c16="http://schemas.microsoft.com/office/drawing/2014/chart" uri="{C3380CC4-5D6E-409C-BE32-E72D297353CC}">
              <c16:uniqueId val="{00000001-1CE6-4E4A-94B6-454DDD603EE0}"/>
            </c:ext>
          </c:extLst>
        </c:ser>
        <c:dLbls>
          <c:showLegendKey val="0"/>
          <c:showVal val="0"/>
          <c:showCatName val="0"/>
          <c:showSerName val="0"/>
          <c:showPercent val="0"/>
          <c:showBubbleSize val="0"/>
        </c:dLbls>
        <c:smooth val="0"/>
        <c:axId val="2139730104"/>
        <c:axId val="2139733080"/>
      </c:lineChart>
      <c:catAx>
        <c:axId val="2139730104"/>
        <c:scaling>
          <c:orientation val="minMax"/>
        </c:scaling>
        <c:delete val="0"/>
        <c:axPos val="b"/>
        <c:numFmt formatCode="General" sourceLinked="1"/>
        <c:majorTickMark val="out"/>
        <c:minorTickMark val="none"/>
        <c:tickLblPos val="nextTo"/>
        <c:crossAx val="2139733080"/>
        <c:crosses val="autoZero"/>
        <c:auto val="1"/>
        <c:lblAlgn val="ctr"/>
        <c:lblOffset val="100"/>
        <c:noMultiLvlLbl val="0"/>
      </c:catAx>
      <c:valAx>
        <c:axId val="2139733080"/>
        <c:scaling>
          <c:orientation val="minMax"/>
        </c:scaling>
        <c:delete val="0"/>
        <c:axPos val="l"/>
        <c:majorGridlines/>
        <c:numFmt formatCode="General" sourceLinked="1"/>
        <c:majorTickMark val="out"/>
        <c:minorTickMark val="none"/>
        <c:tickLblPos val="nextTo"/>
        <c:crossAx val="213973010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Year!$C$1</c:f>
              <c:strCache>
                <c:ptCount val="1"/>
                <c:pt idx="0">
                  <c:v>Marked</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Year!$C$2:$C$33</c:f>
              <c:numCache>
                <c:formatCode>General</c:formatCode>
                <c:ptCount val="32"/>
                <c:pt idx="0">
                  <c:v>2</c:v>
                </c:pt>
                <c:pt idx="1">
                  <c:v>3</c:v>
                </c:pt>
                <c:pt idx="2">
                  <c:v>2</c:v>
                </c:pt>
                <c:pt idx="3">
                  <c:v>3</c:v>
                </c:pt>
                <c:pt idx="4">
                  <c:v>1</c:v>
                </c:pt>
                <c:pt idx="5">
                  <c:v>4</c:v>
                </c:pt>
                <c:pt idx="6">
                  <c:v>3</c:v>
                </c:pt>
                <c:pt idx="7">
                  <c:v>9</c:v>
                </c:pt>
                <c:pt idx="8">
                  <c:v>6</c:v>
                </c:pt>
                <c:pt idx="9">
                  <c:v>2</c:v>
                </c:pt>
                <c:pt idx="10">
                  <c:v>7</c:v>
                </c:pt>
                <c:pt idx="11">
                  <c:v>1</c:v>
                </c:pt>
                <c:pt idx="12">
                  <c:v>2</c:v>
                </c:pt>
                <c:pt idx="13">
                  <c:v>3</c:v>
                </c:pt>
                <c:pt idx="14">
                  <c:v>7</c:v>
                </c:pt>
                <c:pt idx="15">
                  <c:v>6</c:v>
                </c:pt>
                <c:pt idx="16">
                  <c:v>5</c:v>
                </c:pt>
                <c:pt idx="17">
                  <c:v>10</c:v>
                </c:pt>
                <c:pt idx="18">
                  <c:v>8</c:v>
                </c:pt>
                <c:pt idx="19">
                  <c:v>6</c:v>
                </c:pt>
                <c:pt idx="20">
                  <c:v>9</c:v>
                </c:pt>
                <c:pt idx="21">
                  <c:v>17</c:v>
                </c:pt>
                <c:pt idx="22">
                  <c:v>3</c:v>
                </c:pt>
                <c:pt idx="23">
                  <c:v>8</c:v>
                </c:pt>
                <c:pt idx="24">
                  <c:v>10</c:v>
                </c:pt>
                <c:pt idx="25">
                  <c:v>5</c:v>
                </c:pt>
                <c:pt idx="26">
                  <c:v>6</c:v>
                </c:pt>
                <c:pt idx="27">
                  <c:v>2</c:v>
                </c:pt>
                <c:pt idx="28">
                  <c:v>8</c:v>
                </c:pt>
                <c:pt idx="29">
                  <c:v>8</c:v>
                </c:pt>
                <c:pt idx="30">
                  <c:v>4</c:v>
                </c:pt>
              </c:numCache>
            </c:numRef>
          </c:val>
          <c:smooth val="0"/>
          <c:extLst>
            <c:ext xmlns:c16="http://schemas.microsoft.com/office/drawing/2014/chart" uri="{C3380CC4-5D6E-409C-BE32-E72D297353CC}">
              <c16:uniqueId val="{00000000-54F2-384F-9F63-CBD3A50AC4C6}"/>
            </c:ext>
          </c:extLst>
        </c:ser>
        <c:ser>
          <c:idx val="3"/>
          <c:order val="1"/>
          <c:tx>
            <c:strRef>
              <c:f>Year!$D$1</c:f>
              <c:strCache>
                <c:ptCount val="1"/>
                <c:pt idx="0">
                  <c:v>Passive</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Year!$D$2:$D$33</c:f>
              <c:numCache>
                <c:formatCode>General</c:formatCode>
                <c:ptCount val="32"/>
                <c:pt idx="0">
                  <c:v>0</c:v>
                </c:pt>
                <c:pt idx="1">
                  <c:v>4</c:v>
                </c:pt>
                <c:pt idx="2">
                  <c:v>2</c:v>
                </c:pt>
                <c:pt idx="3">
                  <c:v>1</c:v>
                </c:pt>
                <c:pt idx="4">
                  <c:v>3</c:v>
                </c:pt>
                <c:pt idx="5">
                  <c:v>6</c:v>
                </c:pt>
                <c:pt idx="6">
                  <c:v>6</c:v>
                </c:pt>
                <c:pt idx="7">
                  <c:v>7</c:v>
                </c:pt>
                <c:pt idx="8">
                  <c:v>9</c:v>
                </c:pt>
                <c:pt idx="9">
                  <c:v>11</c:v>
                </c:pt>
                <c:pt idx="10">
                  <c:v>8</c:v>
                </c:pt>
                <c:pt idx="11">
                  <c:v>5</c:v>
                </c:pt>
                <c:pt idx="12">
                  <c:v>5</c:v>
                </c:pt>
                <c:pt idx="13">
                  <c:v>10</c:v>
                </c:pt>
                <c:pt idx="14">
                  <c:v>11</c:v>
                </c:pt>
                <c:pt idx="15">
                  <c:v>10</c:v>
                </c:pt>
                <c:pt idx="16">
                  <c:v>13</c:v>
                </c:pt>
                <c:pt idx="17">
                  <c:v>10</c:v>
                </c:pt>
                <c:pt idx="18">
                  <c:v>20</c:v>
                </c:pt>
                <c:pt idx="19">
                  <c:v>15</c:v>
                </c:pt>
                <c:pt idx="20">
                  <c:v>24</c:v>
                </c:pt>
                <c:pt idx="21">
                  <c:v>27</c:v>
                </c:pt>
                <c:pt idx="22">
                  <c:v>22</c:v>
                </c:pt>
                <c:pt idx="23">
                  <c:v>20</c:v>
                </c:pt>
                <c:pt idx="24">
                  <c:v>25</c:v>
                </c:pt>
                <c:pt idx="25">
                  <c:v>23</c:v>
                </c:pt>
                <c:pt idx="26">
                  <c:v>34</c:v>
                </c:pt>
                <c:pt idx="27">
                  <c:v>26</c:v>
                </c:pt>
                <c:pt idx="28">
                  <c:v>38</c:v>
                </c:pt>
                <c:pt idx="29">
                  <c:v>19</c:v>
                </c:pt>
                <c:pt idx="30">
                  <c:v>23</c:v>
                </c:pt>
              </c:numCache>
            </c:numRef>
          </c:val>
          <c:smooth val="0"/>
          <c:extLst>
            <c:ext xmlns:c16="http://schemas.microsoft.com/office/drawing/2014/chart" uri="{C3380CC4-5D6E-409C-BE32-E72D297353CC}">
              <c16:uniqueId val="{00000001-54F2-384F-9F63-CBD3A50AC4C6}"/>
            </c:ext>
          </c:extLst>
        </c:ser>
        <c:dLbls>
          <c:showLegendKey val="0"/>
          <c:showVal val="0"/>
          <c:showCatName val="0"/>
          <c:showSerName val="0"/>
          <c:showPercent val="0"/>
          <c:showBubbleSize val="0"/>
        </c:dLbls>
        <c:smooth val="0"/>
        <c:axId val="2139730104"/>
        <c:axId val="2139733080"/>
      </c:lineChart>
      <c:catAx>
        <c:axId val="2139730104"/>
        <c:scaling>
          <c:orientation val="minMax"/>
        </c:scaling>
        <c:delete val="0"/>
        <c:axPos val="b"/>
        <c:numFmt formatCode="General" sourceLinked="1"/>
        <c:majorTickMark val="out"/>
        <c:minorTickMark val="none"/>
        <c:tickLblPos val="nextTo"/>
        <c:crossAx val="2139733080"/>
        <c:crosses val="autoZero"/>
        <c:auto val="1"/>
        <c:lblAlgn val="ctr"/>
        <c:lblOffset val="100"/>
        <c:noMultiLvlLbl val="0"/>
      </c:catAx>
      <c:valAx>
        <c:axId val="2139733080"/>
        <c:scaling>
          <c:orientation val="minMax"/>
        </c:scaling>
        <c:delete val="0"/>
        <c:axPos val="l"/>
        <c:majorGridlines/>
        <c:numFmt formatCode="General" sourceLinked="1"/>
        <c:majorTickMark val="out"/>
        <c:minorTickMark val="none"/>
        <c:tickLblPos val="nextTo"/>
        <c:crossAx val="213973010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Year!$C$1</c:f>
              <c:strCache>
                <c:ptCount val="1"/>
                <c:pt idx="0">
                  <c:v>Marked</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Year!$C$2:$C$33</c:f>
              <c:numCache>
                <c:formatCode>General</c:formatCode>
                <c:ptCount val="32"/>
                <c:pt idx="0">
                  <c:v>2</c:v>
                </c:pt>
                <c:pt idx="1">
                  <c:v>3</c:v>
                </c:pt>
                <c:pt idx="2">
                  <c:v>2</c:v>
                </c:pt>
                <c:pt idx="3">
                  <c:v>3</c:v>
                </c:pt>
                <c:pt idx="4">
                  <c:v>1</c:v>
                </c:pt>
                <c:pt idx="5">
                  <c:v>4</c:v>
                </c:pt>
                <c:pt idx="6">
                  <c:v>3</c:v>
                </c:pt>
                <c:pt idx="7">
                  <c:v>9</c:v>
                </c:pt>
                <c:pt idx="8">
                  <c:v>6</c:v>
                </c:pt>
                <c:pt idx="9">
                  <c:v>2</c:v>
                </c:pt>
                <c:pt idx="10">
                  <c:v>7</c:v>
                </c:pt>
                <c:pt idx="11">
                  <c:v>1</c:v>
                </c:pt>
                <c:pt idx="12">
                  <c:v>2</c:v>
                </c:pt>
                <c:pt idx="13">
                  <c:v>3</c:v>
                </c:pt>
                <c:pt idx="14">
                  <c:v>7</c:v>
                </c:pt>
                <c:pt idx="15">
                  <c:v>6</c:v>
                </c:pt>
                <c:pt idx="16">
                  <c:v>5</c:v>
                </c:pt>
                <c:pt idx="17">
                  <c:v>10</c:v>
                </c:pt>
                <c:pt idx="18">
                  <c:v>8</c:v>
                </c:pt>
                <c:pt idx="19">
                  <c:v>6</c:v>
                </c:pt>
                <c:pt idx="20">
                  <c:v>9</c:v>
                </c:pt>
                <c:pt idx="21">
                  <c:v>17</c:v>
                </c:pt>
                <c:pt idx="22">
                  <c:v>3</c:v>
                </c:pt>
                <c:pt idx="23">
                  <c:v>8</c:v>
                </c:pt>
                <c:pt idx="24">
                  <c:v>10</c:v>
                </c:pt>
                <c:pt idx="25">
                  <c:v>5</c:v>
                </c:pt>
                <c:pt idx="26">
                  <c:v>6</c:v>
                </c:pt>
                <c:pt idx="27">
                  <c:v>2</c:v>
                </c:pt>
                <c:pt idx="28">
                  <c:v>8</c:v>
                </c:pt>
                <c:pt idx="29">
                  <c:v>8</c:v>
                </c:pt>
                <c:pt idx="30">
                  <c:v>4</c:v>
                </c:pt>
              </c:numCache>
            </c:numRef>
          </c:val>
          <c:smooth val="0"/>
          <c:extLst>
            <c:ext xmlns:c16="http://schemas.microsoft.com/office/drawing/2014/chart" uri="{C3380CC4-5D6E-409C-BE32-E72D297353CC}">
              <c16:uniqueId val="{00000000-10DD-D14B-8965-9F2D79E0B828}"/>
            </c:ext>
          </c:extLst>
        </c:ser>
        <c:ser>
          <c:idx val="3"/>
          <c:order val="1"/>
          <c:tx>
            <c:strRef>
              <c:f>Year!$D$1</c:f>
              <c:strCache>
                <c:ptCount val="1"/>
                <c:pt idx="0">
                  <c:v>Passive</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Year!$D$2:$D$33</c:f>
              <c:numCache>
                <c:formatCode>General</c:formatCode>
                <c:ptCount val="32"/>
                <c:pt idx="0">
                  <c:v>0</c:v>
                </c:pt>
                <c:pt idx="1">
                  <c:v>4</c:v>
                </c:pt>
                <c:pt idx="2">
                  <c:v>2</c:v>
                </c:pt>
                <c:pt idx="3">
                  <c:v>1</c:v>
                </c:pt>
                <c:pt idx="4">
                  <c:v>3</c:v>
                </c:pt>
                <c:pt idx="5">
                  <c:v>6</c:v>
                </c:pt>
                <c:pt idx="6">
                  <c:v>6</c:v>
                </c:pt>
                <c:pt idx="7">
                  <c:v>7</c:v>
                </c:pt>
                <c:pt idx="8">
                  <c:v>9</c:v>
                </c:pt>
                <c:pt idx="9">
                  <c:v>11</c:v>
                </c:pt>
                <c:pt idx="10">
                  <c:v>8</c:v>
                </c:pt>
                <c:pt idx="11">
                  <c:v>5</c:v>
                </c:pt>
                <c:pt idx="12">
                  <c:v>5</c:v>
                </c:pt>
                <c:pt idx="13">
                  <c:v>10</c:v>
                </c:pt>
                <c:pt idx="14">
                  <c:v>11</c:v>
                </c:pt>
                <c:pt idx="15">
                  <c:v>10</c:v>
                </c:pt>
                <c:pt idx="16">
                  <c:v>13</c:v>
                </c:pt>
                <c:pt idx="17">
                  <c:v>10</c:v>
                </c:pt>
                <c:pt idx="18">
                  <c:v>20</c:v>
                </c:pt>
                <c:pt idx="19">
                  <c:v>15</c:v>
                </c:pt>
                <c:pt idx="20">
                  <c:v>24</c:v>
                </c:pt>
                <c:pt idx="21">
                  <c:v>27</c:v>
                </c:pt>
                <c:pt idx="22">
                  <c:v>22</c:v>
                </c:pt>
                <c:pt idx="23">
                  <c:v>20</c:v>
                </c:pt>
                <c:pt idx="24">
                  <c:v>25</c:v>
                </c:pt>
                <c:pt idx="25">
                  <c:v>23</c:v>
                </c:pt>
                <c:pt idx="26">
                  <c:v>34</c:v>
                </c:pt>
                <c:pt idx="27">
                  <c:v>26</c:v>
                </c:pt>
                <c:pt idx="28">
                  <c:v>38</c:v>
                </c:pt>
                <c:pt idx="29">
                  <c:v>19</c:v>
                </c:pt>
                <c:pt idx="30">
                  <c:v>23</c:v>
                </c:pt>
              </c:numCache>
            </c:numRef>
          </c:val>
          <c:smooth val="0"/>
          <c:extLst>
            <c:ext xmlns:c16="http://schemas.microsoft.com/office/drawing/2014/chart" uri="{C3380CC4-5D6E-409C-BE32-E72D297353CC}">
              <c16:uniqueId val="{00000001-10DD-D14B-8965-9F2D79E0B828}"/>
            </c:ext>
          </c:extLst>
        </c:ser>
        <c:dLbls>
          <c:showLegendKey val="0"/>
          <c:showVal val="0"/>
          <c:showCatName val="0"/>
          <c:showSerName val="0"/>
          <c:showPercent val="0"/>
          <c:showBubbleSize val="0"/>
        </c:dLbls>
        <c:smooth val="0"/>
        <c:axId val="2139730104"/>
        <c:axId val="2139733080"/>
      </c:lineChart>
      <c:catAx>
        <c:axId val="2139730104"/>
        <c:scaling>
          <c:orientation val="minMax"/>
        </c:scaling>
        <c:delete val="0"/>
        <c:axPos val="b"/>
        <c:numFmt formatCode="General" sourceLinked="1"/>
        <c:majorTickMark val="out"/>
        <c:minorTickMark val="none"/>
        <c:tickLblPos val="nextTo"/>
        <c:crossAx val="2139733080"/>
        <c:crosses val="autoZero"/>
        <c:auto val="1"/>
        <c:lblAlgn val="ctr"/>
        <c:lblOffset val="100"/>
        <c:noMultiLvlLbl val="0"/>
      </c:catAx>
      <c:valAx>
        <c:axId val="2139733080"/>
        <c:scaling>
          <c:orientation val="minMax"/>
        </c:scaling>
        <c:delete val="0"/>
        <c:axPos val="l"/>
        <c:majorGridlines/>
        <c:numFmt formatCode="General" sourceLinked="1"/>
        <c:majorTickMark val="out"/>
        <c:minorTickMark val="none"/>
        <c:tickLblPos val="nextTo"/>
        <c:crossAx val="213973010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2"/>
          <c:order val="0"/>
          <c:tx>
            <c:strRef>
              <c:f>Year!$C$1</c:f>
              <c:strCache>
                <c:ptCount val="1"/>
                <c:pt idx="0">
                  <c:v>Marked</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Year!$C$2:$C$33</c:f>
              <c:numCache>
                <c:formatCode>General</c:formatCode>
                <c:ptCount val="32"/>
                <c:pt idx="0">
                  <c:v>2</c:v>
                </c:pt>
                <c:pt idx="1">
                  <c:v>3</c:v>
                </c:pt>
                <c:pt idx="2">
                  <c:v>2</c:v>
                </c:pt>
                <c:pt idx="3">
                  <c:v>3</c:v>
                </c:pt>
                <c:pt idx="4">
                  <c:v>1</c:v>
                </c:pt>
                <c:pt idx="5">
                  <c:v>4</c:v>
                </c:pt>
                <c:pt idx="6">
                  <c:v>3</c:v>
                </c:pt>
                <c:pt idx="7">
                  <c:v>9</c:v>
                </c:pt>
                <c:pt idx="8">
                  <c:v>6</c:v>
                </c:pt>
                <c:pt idx="9">
                  <c:v>2</c:v>
                </c:pt>
                <c:pt idx="10">
                  <c:v>7</c:v>
                </c:pt>
                <c:pt idx="11">
                  <c:v>1</c:v>
                </c:pt>
                <c:pt idx="12">
                  <c:v>2</c:v>
                </c:pt>
                <c:pt idx="13">
                  <c:v>3</c:v>
                </c:pt>
                <c:pt idx="14">
                  <c:v>7</c:v>
                </c:pt>
                <c:pt idx="15">
                  <c:v>6</c:v>
                </c:pt>
                <c:pt idx="16">
                  <c:v>5</c:v>
                </c:pt>
                <c:pt idx="17">
                  <c:v>10</c:v>
                </c:pt>
                <c:pt idx="18">
                  <c:v>8</c:v>
                </c:pt>
                <c:pt idx="19">
                  <c:v>6</c:v>
                </c:pt>
                <c:pt idx="20">
                  <c:v>9</c:v>
                </c:pt>
                <c:pt idx="21">
                  <c:v>17</c:v>
                </c:pt>
                <c:pt idx="22">
                  <c:v>3</c:v>
                </c:pt>
                <c:pt idx="23">
                  <c:v>8</c:v>
                </c:pt>
                <c:pt idx="24">
                  <c:v>10</c:v>
                </c:pt>
                <c:pt idx="25">
                  <c:v>5</c:v>
                </c:pt>
                <c:pt idx="26">
                  <c:v>6</c:v>
                </c:pt>
                <c:pt idx="27">
                  <c:v>2</c:v>
                </c:pt>
                <c:pt idx="28">
                  <c:v>8</c:v>
                </c:pt>
                <c:pt idx="29">
                  <c:v>8</c:v>
                </c:pt>
                <c:pt idx="30">
                  <c:v>4</c:v>
                </c:pt>
              </c:numCache>
            </c:numRef>
          </c:val>
          <c:smooth val="0"/>
          <c:extLst>
            <c:ext xmlns:c16="http://schemas.microsoft.com/office/drawing/2014/chart" uri="{C3380CC4-5D6E-409C-BE32-E72D297353CC}">
              <c16:uniqueId val="{00000000-02CE-3A42-93D9-3F5175F28622}"/>
            </c:ext>
          </c:extLst>
        </c:ser>
        <c:ser>
          <c:idx val="3"/>
          <c:order val="1"/>
          <c:tx>
            <c:strRef>
              <c:f>Year!$D$1</c:f>
              <c:strCache>
                <c:ptCount val="1"/>
                <c:pt idx="0">
                  <c:v>Passive</c:v>
                </c:pt>
              </c:strCache>
            </c:strRef>
          </c:tx>
          <c:spPr>
            <a:effectLst>
              <a:outerShdw blurRad="50800" dist="38100" dir="2700000" algn="tl" rotWithShape="0">
                <a:srgbClr val="000000">
                  <a:alpha val="43000"/>
                </a:srgbClr>
              </a:outerShdw>
            </a:effectLst>
          </c:spPr>
          <c:marker>
            <c:symbol val="none"/>
          </c:marker>
          <c:cat>
            <c:numRef>
              <c:f>Year!$A$2:$A$33</c:f>
              <c:numCache>
                <c:formatCode>General</c:formatCode>
                <c:ptCount val="32"/>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Year!$D$2:$D$33</c:f>
              <c:numCache>
                <c:formatCode>General</c:formatCode>
                <c:ptCount val="32"/>
                <c:pt idx="0">
                  <c:v>0</c:v>
                </c:pt>
                <c:pt idx="1">
                  <c:v>4</c:v>
                </c:pt>
                <c:pt idx="2">
                  <c:v>2</c:v>
                </c:pt>
                <c:pt idx="3">
                  <c:v>1</c:v>
                </c:pt>
                <c:pt idx="4">
                  <c:v>3</c:v>
                </c:pt>
                <c:pt idx="5">
                  <c:v>6</c:v>
                </c:pt>
                <c:pt idx="6">
                  <c:v>6</c:v>
                </c:pt>
                <c:pt idx="7">
                  <c:v>7</c:v>
                </c:pt>
                <c:pt idx="8">
                  <c:v>9</c:v>
                </c:pt>
                <c:pt idx="9">
                  <c:v>11</c:v>
                </c:pt>
                <c:pt idx="10">
                  <c:v>8</c:v>
                </c:pt>
                <c:pt idx="11">
                  <c:v>5</c:v>
                </c:pt>
                <c:pt idx="12">
                  <c:v>5</c:v>
                </c:pt>
                <c:pt idx="13">
                  <c:v>10</c:v>
                </c:pt>
                <c:pt idx="14">
                  <c:v>11</c:v>
                </c:pt>
                <c:pt idx="15">
                  <c:v>10</c:v>
                </c:pt>
                <c:pt idx="16">
                  <c:v>13</c:v>
                </c:pt>
                <c:pt idx="17">
                  <c:v>10</c:v>
                </c:pt>
                <c:pt idx="18">
                  <c:v>20</c:v>
                </c:pt>
                <c:pt idx="19">
                  <c:v>15</c:v>
                </c:pt>
                <c:pt idx="20">
                  <c:v>24</c:v>
                </c:pt>
                <c:pt idx="21">
                  <c:v>27</c:v>
                </c:pt>
                <c:pt idx="22">
                  <c:v>22</c:v>
                </c:pt>
                <c:pt idx="23">
                  <c:v>20</c:v>
                </c:pt>
                <c:pt idx="24">
                  <c:v>25</c:v>
                </c:pt>
                <c:pt idx="25">
                  <c:v>23</c:v>
                </c:pt>
                <c:pt idx="26">
                  <c:v>34</c:v>
                </c:pt>
                <c:pt idx="27">
                  <c:v>26</c:v>
                </c:pt>
                <c:pt idx="28">
                  <c:v>38</c:v>
                </c:pt>
                <c:pt idx="29">
                  <c:v>19</c:v>
                </c:pt>
                <c:pt idx="30">
                  <c:v>23</c:v>
                </c:pt>
              </c:numCache>
            </c:numRef>
          </c:val>
          <c:smooth val="0"/>
          <c:extLst>
            <c:ext xmlns:c16="http://schemas.microsoft.com/office/drawing/2014/chart" uri="{C3380CC4-5D6E-409C-BE32-E72D297353CC}">
              <c16:uniqueId val="{00000001-02CE-3A42-93D9-3F5175F28622}"/>
            </c:ext>
          </c:extLst>
        </c:ser>
        <c:dLbls>
          <c:showLegendKey val="0"/>
          <c:showVal val="0"/>
          <c:showCatName val="0"/>
          <c:showSerName val="0"/>
          <c:showPercent val="0"/>
          <c:showBubbleSize val="0"/>
        </c:dLbls>
        <c:smooth val="0"/>
        <c:axId val="2139730104"/>
        <c:axId val="2139733080"/>
      </c:lineChart>
      <c:catAx>
        <c:axId val="2139730104"/>
        <c:scaling>
          <c:orientation val="minMax"/>
        </c:scaling>
        <c:delete val="0"/>
        <c:axPos val="b"/>
        <c:numFmt formatCode="General" sourceLinked="1"/>
        <c:majorTickMark val="out"/>
        <c:minorTickMark val="none"/>
        <c:tickLblPos val="nextTo"/>
        <c:crossAx val="2139733080"/>
        <c:crosses val="autoZero"/>
        <c:auto val="1"/>
        <c:lblAlgn val="ctr"/>
        <c:lblOffset val="100"/>
        <c:noMultiLvlLbl val="0"/>
      </c:catAx>
      <c:valAx>
        <c:axId val="2139733080"/>
        <c:scaling>
          <c:orientation val="minMax"/>
        </c:scaling>
        <c:delete val="0"/>
        <c:axPos val="l"/>
        <c:majorGridlines/>
        <c:numFmt formatCode="General" sourceLinked="1"/>
        <c:majorTickMark val="out"/>
        <c:minorTickMark val="none"/>
        <c:tickLblPos val="nextTo"/>
        <c:crossAx val="2139730104"/>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t>Number of Theoretical vs. Empirical articles including Social Constructs over last 30 years</a:t>
            </a:r>
          </a:p>
        </c:rich>
      </c:tx>
      <c:overlay val="0"/>
    </c:title>
    <c:autoTitleDeleted val="0"/>
    <c:plotArea>
      <c:layout>
        <c:manualLayout>
          <c:layoutTarget val="inner"/>
          <c:xMode val="edge"/>
          <c:yMode val="edge"/>
          <c:x val="0.17066769485743799"/>
          <c:y val="0.29816463851109498"/>
          <c:w val="0.71147540983606505"/>
          <c:h val="0.56654949381327302"/>
        </c:manualLayout>
      </c:layout>
      <c:barChart>
        <c:barDir val="col"/>
        <c:grouping val="clustered"/>
        <c:varyColors val="0"/>
        <c:ser>
          <c:idx val="0"/>
          <c:order val="0"/>
          <c:tx>
            <c:v>Number of Articles</c:v>
          </c:tx>
          <c:spPr>
            <a:scene3d>
              <a:camera prst="orthographicFront"/>
              <a:lightRig rig="threePt" dir="t"/>
            </a:scene3d>
            <a:sp3d>
              <a:bevelT w="114300" prst="artDeco"/>
            </a:sp3d>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EMPIRICAL</c:v>
                </c:pt>
                <c:pt idx="2">
                  <c:v>THEORETICAL</c:v>
                </c:pt>
              </c:strCache>
            </c:strRef>
          </c:cat>
          <c:val>
            <c:numRef>
              <c:f>Sheet1!$B$3:$B$5</c:f>
              <c:numCache>
                <c:formatCode>General</c:formatCode>
                <c:ptCount val="3"/>
                <c:pt idx="0">
                  <c:v>105</c:v>
                </c:pt>
                <c:pt idx="2">
                  <c:v>71</c:v>
                </c:pt>
              </c:numCache>
            </c:numRef>
          </c:val>
          <c:extLst>
            <c:ext xmlns:c16="http://schemas.microsoft.com/office/drawing/2014/chart" uri="{C3380CC4-5D6E-409C-BE32-E72D297353CC}">
              <c16:uniqueId val="{00000000-7EF8-D849-B3CF-C1953EEC2AF3}"/>
            </c:ext>
          </c:extLst>
        </c:ser>
        <c:dLbls>
          <c:showLegendKey val="0"/>
          <c:showVal val="1"/>
          <c:showCatName val="0"/>
          <c:showSerName val="0"/>
          <c:showPercent val="0"/>
          <c:showBubbleSize val="0"/>
        </c:dLbls>
        <c:gapWidth val="150"/>
        <c:overlap val="-25"/>
        <c:axId val="2139660152"/>
        <c:axId val="2139668040"/>
      </c:barChart>
      <c:catAx>
        <c:axId val="2139660152"/>
        <c:scaling>
          <c:orientation val="minMax"/>
        </c:scaling>
        <c:delete val="0"/>
        <c:axPos val="b"/>
        <c:numFmt formatCode="General" sourceLinked="0"/>
        <c:majorTickMark val="none"/>
        <c:minorTickMark val="none"/>
        <c:tickLblPos val="nextTo"/>
        <c:txPr>
          <a:bodyPr/>
          <a:lstStyle/>
          <a:p>
            <a:pPr>
              <a:defRPr sz="1600"/>
            </a:pPr>
            <a:endParaRPr lang="en-US"/>
          </a:p>
        </c:txPr>
        <c:crossAx val="2139668040"/>
        <c:crosses val="autoZero"/>
        <c:auto val="1"/>
        <c:lblAlgn val="ctr"/>
        <c:lblOffset val="100"/>
        <c:noMultiLvlLbl val="0"/>
      </c:catAx>
      <c:valAx>
        <c:axId val="2139668040"/>
        <c:scaling>
          <c:orientation val="minMax"/>
        </c:scaling>
        <c:delete val="1"/>
        <c:axPos val="l"/>
        <c:numFmt formatCode="General" sourceLinked="1"/>
        <c:majorTickMark val="none"/>
        <c:minorTickMark val="none"/>
        <c:tickLblPos val="none"/>
        <c:crossAx val="213966015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DC596-7C47-AD49-BD8F-46765C3CDDB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9A757919-A7F3-274B-8B0C-C2D06E3CB760}">
      <dgm:prSet phldrT="[Text]"/>
      <dgm:spPr/>
      <dgm:t>
        <a:bodyPr/>
        <a:lstStyle/>
        <a:p>
          <a:r>
            <a:rPr lang="en-US" dirty="0"/>
            <a:t>Identify</a:t>
          </a:r>
        </a:p>
      </dgm:t>
    </dgm:pt>
    <dgm:pt modelId="{8683D553-F43F-154B-8001-CF4A3DF0CE14}" type="parTrans" cxnId="{92E79F04-BEE0-3C46-9865-A983BFF7ABDA}">
      <dgm:prSet/>
      <dgm:spPr/>
      <dgm:t>
        <a:bodyPr/>
        <a:lstStyle/>
        <a:p>
          <a:endParaRPr lang="en-US"/>
        </a:p>
      </dgm:t>
    </dgm:pt>
    <dgm:pt modelId="{44A7CD8E-4827-A645-B816-C9943EB57DDA}" type="sibTrans" cxnId="{92E79F04-BEE0-3C46-9865-A983BFF7ABDA}">
      <dgm:prSet/>
      <dgm:spPr/>
      <dgm:t>
        <a:bodyPr/>
        <a:lstStyle/>
        <a:p>
          <a:endParaRPr lang="en-US"/>
        </a:p>
      </dgm:t>
    </dgm:pt>
    <dgm:pt modelId="{4DDED358-BE6F-9740-8DEC-E90CC96266FE}">
      <dgm:prSet phldrT="[Text]"/>
      <dgm:spPr/>
      <dgm:t>
        <a:bodyPr/>
        <a:lstStyle/>
        <a:p>
          <a:r>
            <a:rPr lang="en-US" dirty="0"/>
            <a:t>Capitalize</a:t>
          </a:r>
        </a:p>
      </dgm:t>
    </dgm:pt>
    <dgm:pt modelId="{72DD33C0-4A1A-0543-A829-6888684ECA02}" type="parTrans" cxnId="{74F03209-CC8A-0348-8959-C8B226BED8FD}">
      <dgm:prSet/>
      <dgm:spPr/>
      <dgm:t>
        <a:bodyPr/>
        <a:lstStyle/>
        <a:p>
          <a:endParaRPr lang="en-US"/>
        </a:p>
      </dgm:t>
    </dgm:pt>
    <dgm:pt modelId="{1EFB0B9E-ABC5-1F48-B319-B8745F2058BA}" type="sibTrans" cxnId="{74F03209-CC8A-0348-8959-C8B226BED8FD}">
      <dgm:prSet/>
      <dgm:spPr/>
      <dgm:t>
        <a:bodyPr/>
        <a:lstStyle/>
        <a:p>
          <a:endParaRPr lang="en-US"/>
        </a:p>
      </dgm:t>
    </dgm:pt>
    <dgm:pt modelId="{6FEB9B2F-D506-4E49-BABD-8225163FC538}">
      <dgm:prSet phldrT="[Text]"/>
      <dgm:spPr/>
      <dgm:t>
        <a:bodyPr/>
        <a:lstStyle/>
        <a:p>
          <a:r>
            <a:rPr lang="en-US" dirty="0"/>
            <a:t>Compensate</a:t>
          </a:r>
        </a:p>
      </dgm:t>
    </dgm:pt>
    <dgm:pt modelId="{BE01CE42-38B8-F747-9AD9-CD14706BDFFA}" type="parTrans" cxnId="{FCE4A8B8-2FED-C146-9265-41B3C6892F04}">
      <dgm:prSet/>
      <dgm:spPr/>
      <dgm:t>
        <a:bodyPr/>
        <a:lstStyle/>
        <a:p>
          <a:endParaRPr lang="en-US"/>
        </a:p>
      </dgm:t>
    </dgm:pt>
    <dgm:pt modelId="{44BCFD3E-2956-FC4D-9A18-7ED730BD521B}" type="sibTrans" cxnId="{FCE4A8B8-2FED-C146-9265-41B3C6892F04}">
      <dgm:prSet/>
      <dgm:spPr/>
      <dgm:t>
        <a:bodyPr/>
        <a:lstStyle/>
        <a:p>
          <a:endParaRPr lang="en-US"/>
        </a:p>
      </dgm:t>
    </dgm:pt>
    <dgm:pt modelId="{E5A9118E-5D5E-1C49-8A2A-C279EE587F3E}">
      <dgm:prSet/>
      <dgm:spPr/>
      <dgm:t>
        <a:bodyPr/>
        <a:lstStyle/>
        <a:p>
          <a:r>
            <a:rPr lang="en-US" dirty="0"/>
            <a:t>Improve</a:t>
          </a:r>
        </a:p>
      </dgm:t>
    </dgm:pt>
    <dgm:pt modelId="{CF7A8ED7-69FA-CD47-82E1-3C22E8A62980}" type="parTrans" cxnId="{E8CB58F6-D355-A248-ADBB-F5E4A5B2A61A}">
      <dgm:prSet/>
      <dgm:spPr/>
      <dgm:t>
        <a:bodyPr/>
        <a:lstStyle/>
        <a:p>
          <a:endParaRPr lang="en-US"/>
        </a:p>
      </dgm:t>
    </dgm:pt>
    <dgm:pt modelId="{7FCDA90D-4C9F-4845-A8A2-299CB24D7ACF}" type="sibTrans" cxnId="{E8CB58F6-D355-A248-ADBB-F5E4A5B2A61A}">
      <dgm:prSet/>
      <dgm:spPr/>
      <dgm:t>
        <a:bodyPr/>
        <a:lstStyle/>
        <a:p>
          <a:endParaRPr lang="en-US"/>
        </a:p>
      </dgm:t>
    </dgm:pt>
    <dgm:pt modelId="{283EF507-6A3C-A14F-A12B-DA7D51479BF3}" type="pres">
      <dgm:prSet presAssocID="{4C2DC596-7C47-AD49-BD8F-46765C3CDDB2}" presName="linear" presStyleCnt="0">
        <dgm:presLayoutVars>
          <dgm:dir/>
          <dgm:animLvl val="lvl"/>
          <dgm:resizeHandles val="exact"/>
        </dgm:presLayoutVars>
      </dgm:prSet>
      <dgm:spPr/>
    </dgm:pt>
    <dgm:pt modelId="{E9D293AA-521F-594A-B63F-796D1C080CE9}" type="pres">
      <dgm:prSet presAssocID="{9A757919-A7F3-274B-8B0C-C2D06E3CB760}" presName="parentLin" presStyleCnt="0"/>
      <dgm:spPr/>
    </dgm:pt>
    <dgm:pt modelId="{CC63C380-7031-3047-9A16-FB9BB2776F07}" type="pres">
      <dgm:prSet presAssocID="{9A757919-A7F3-274B-8B0C-C2D06E3CB760}" presName="parentLeftMargin" presStyleLbl="node1" presStyleIdx="0" presStyleCnt="4"/>
      <dgm:spPr/>
    </dgm:pt>
    <dgm:pt modelId="{1D4C0274-7FDA-3F45-833D-ADBFB71B8068}" type="pres">
      <dgm:prSet presAssocID="{9A757919-A7F3-274B-8B0C-C2D06E3CB760}" presName="parentText" presStyleLbl="node1" presStyleIdx="0" presStyleCnt="4">
        <dgm:presLayoutVars>
          <dgm:chMax val="0"/>
          <dgm:bulletEnabled val="1"/>
        </dgm:presLayoutVars>
      </dgm:prSet>
      <dgm:spPr/>
    </dgm:pt>
    <dgm:pt modelId="{06EF0E8C-1EFF-4548-9E0C-E8396E39F2A4}" type="pres">
      <dgm:prSet presAssocID="{9A757919-A7F3-274B-8B0C-C2D06E3CB760}" presName="negativeSpace" presStyleCnt="0"/>
      <dgm:spPr/>
    </dgm:pt>
    <dgm:pt modelId="{C618C783-8F79-5D48-A6A7-F6EF03B31033}" type="pres">
      <dgm:prSet presAssocID="{9A757919-A7F3-274B-8B0C-C2D06E3CB760}" presName="childText" presStyleLbl="conFgAcc1" presStyleIdx="0" presStyleCnt="4">
        <dgm:presLayoutVars>
          <dgm:bulletEnabled val="1"/>
        </dgm:presLayoutVars>
      </dgm:prSet>
      <dgm:spPr/>
    </dgm:pt>
    <dgm:pt modelId="{F19A1D32-648B-E549-A9A8-F1947205693F}" type="pres">
      <dgm:prSet presAssocID="{44A7CD8E-4827-A645-B816-C9943EB57DDA}" presName="spaceBetweenRectangles" presStyleCnt="0"/>
      <dgm:spPr/>
    </dgm:pt>
    <dgm:pt modelId="{CAB9BFBF-E506-D342-BFD0-28FB64E26B7C}" type="pres">
      <dgm:prSet presAssocID="{E5A9118E-5D5E-1C49-8A2A-C279EE587F3E}" presName="parentLin" presStyleCnt="0"/>
      <dgm:spPr/>
    </dgm:pt>
    <dgm:pt modelId="{DE94A264-FF4C-434B-AA18-FED9316B4AC7}" type="pres">
      <dgm:prSet presAssocID="{E5A9118E-5D5E-1C49-8A2A-C279EE587F3E}" presName="parentLeftMargin" presStyleLbl="node1" presStyleIdx="0" presStyleCnt="4"/>
      <dgm:spPr/>
    </dgm:pt>
    <dgm:pt modelId="{57EE2102-89CC-3945-88CE-825E5BFC38A8}" type="pres">
      <dgm:prSet presAssocID="{E5A9118E-5D5E-1C49-8A2A-C279EE587F3E}" presName="parentText" presStyleLbl="node1" presStyleIdx="1" presStyleCnt="4">
        <dgm:presLayoutVars>
          <dgm:chMax val="0"/>
          <dgm:bulletEnabled val="1"/>
        </dgm:presLayoutVars>
      </dgm:prSet>
      <dgm:spPr/>
    </dgm:pt>
    <dgm:pt modelId="{2490CBA2-FA42-C147-BA5E-B9D379056B49}" type="pres">
      <dgm:prSet presAssocID="{E5A9118E-5D5E-1C49-8A2A-C279EE587F3E}" presName="negativeSpace" presStyleCnt="0"/>
      <dgm:spPr/>
    </dgm:pt>
    <dgm:pt modelId="{C1F85F74-406A-564E-A1ED-9848432D2167}" type="pres">
      <dgm:prSet presAssocID="{E5A9118E-5D5E-1C49-8A2A-C279EE587F3E}" presName="childText" presStyleLbl="conFgAcc1" presStyleIdx="1" presStyleCnt="4">
        <dgm:presLayoutVars>
          <dgm:bulletEnabled val="1"/>
        </dgm:presLayoutVars>
      </dgm:prSet>
      <dgm:spPr/>
    </dgm:pt>
    <dgm:pt modelId="{4B17EF37-1257-9846-9F3C-BC16CF2E7C22}" type="pres">
      <dgm:prSet presAssocID="{7FCDA90D-4C9F-4845-A8A2-299CB24D7ACF}" presName="spaceBetweenRectangles" presStyleCnt="0"/>
      <dgm:spPr/>
    </dgm:pt>
    <dgm:pt modelId="{62F124C5-8702-F14D-BEFA-FEBF986A3323}" type="pres">
      <dgm:prSet presAssocID="{4DDED358-BE6F-9740-8DEC-E90CC96266FE}" presName="parentLin" presStyleCnt="0"/>
      <dgm:spPr/>
    </dgm:pt>
    <dgm:pt modelId="{DA87C153-9004-E540-BB73-399C13354DB3}" type="pres">
      <dgm:prSet presAssocID="{4DDED358-BE6F-9740-8DEC-E90CC96266FE}" presName="parentLeftMargin" presStyleLbl="node1" presStyleIdx="1" presStyleCnt="4"/>
      <dgm:spPr/>
    </dgm:pt>
    <dgm:pt modelId="{1EEF7075-289B-6649-9FDE-203B71670CCF}" type="pres">
      <dgm:prSet presAssocID="{4DDED358-BE6F-9740-8DEC-E90CC96266FE}" presName="parentText" presStyleLbl="node1" presStyleIdx="2" presStyleCnt="4">
        <dgm:presLayoutVars>
          <dgm:chMax val="0"/>
          <dgm:bulletEnabled val="1"/>
        </dgm:presLayoutVars>
      </dgm:prSet>
      <dgm:spPr/>
    </dgm:pt>
    <dgm:pt modelId="{2B0D945B-B80D-A245-B030-AF7226CDC0A3}" type="pres">
      <dgm:prSet presAssocID="{4DDED358-BE6F-9740-8DEC-E90CC96266FE}" presName="negativeSpace" presStyleCnt="0"/>
      <dgm:spPr/>
    </dgm:pt>
    <dgm:pt modelId="{D4D7E5EA-1443-ED48-8770-D24FC6BA3765}" type="pres">
      <dgm:prSet presAssocID="{4DDED358-BE6F-9740-8DEC-E90CC96266FE}" presName="childText" presStyleLbl="conFgAcc1" presStyleIdx="2" presStyleCnt="4">
        <dgm:presLayoutVars>
          <dgm:bulletEnabled val="1"/>
        </dgm:presLayoutVars>
      </dgm:prSet>
      <dgm:spPr/>
    </dgm:pt>
    <dgm:pt modelId="{B2AED7D8-CA15-CF4A-82FE-E66378C2F4DC}" type="pres">
      <dgm:prSet presAssocID="{1EFB0B9E-ABC5-1F48-B319-B8745F2058BA}" presName="spaceBetweenRectangles" presStyleCnt="0"/>
      <dgm:spPr/>
    </dgm:pt>
    <dgm:pt modelId="{82EF9218-8513-A243-8B7F-D539DEB78DDF}" type="pres">
      <dgm:prSet presAssocID="{6FEB9B2F-D506-4E49-BABD-8225163FC538}" presName="parentLin" presStyleCnt="0"/>
      <dgm:spPr/>
    </dgm:pt>
    <dgm:pt modelId="{56A30EBF-FF8F-6F44-A00B-AAD93425CCF8}" type="pres">
      <dgm:prSet presAssocID="{6FEB9B2F-D506-4E49-BABD-8225163FC538}" presName="parentLeftMargin" presStyleLbl="node1" presStyleIdx="2" presStyleCnt="4"/>
      <dgm:spPr/>
    </dgm:pt>
    <dgm:pt modelId="{348F4B09-E637-1B49-A4A3-EFCD1E8AE499}" type="pres">
      <dgm:prSet presAssocID="{6FEB9B2F-D506-4E49-BABD-8225163FC538}" presName="parentText" presStyleLbl="node1" presStyleIdx="3" presStyleCnt="4">
        <dgm:presLayoutVars>
          <dgm:chMax val="0"/>
          <dgm:bulletEnabled val="1"/>
        </dgm:presLayoutVars>
      </dgm:prSet>
      <dgm:spPr/>
    </dgm:pt>
    <dgm:pt modelId="{DBBE0E51-C95B-4C4C-AD53-91435168ECDA}" type="pres">
      <dgm:prSet presAssocID="{6FEB9B2F-D506-4E49-BABD-8225163FC538}" presName="negativeSpace" presStyleCnt="0"/>
      <dgm:spPr/>
    </dgm:pt>
    <dgm:pt modelId="{D2397F5F-4CD5-A445-AFF7-0BA0A31CAFDA}" type="pres">
      <dgm:prSet presAssocID="{6FEB9B2F-D506-4E49-BABD-8225163FC538}" presName="childText" presStyleLbl="conFgAcc1" presStyleIdx="3" presStyleCnt="4">
        <dgm:presLayoutVars>
          <dgm:bulletEnabled val="1"/>
        </dgm:presLayoutVars>
      </dgm:prSet>
      <dgm:spPr/>
    </dgm:pt>
  </dgm:ptLst>
  <dgm:cxnLst>
    <dgm:cxn modelId="{92E79F04-BEE0-3C46-9865-A983BFF7ABDA}" srcId="{4C2DC596-7C47-AD49-BD8F-46765C3CDDB2}" destId="{9A757919-A7F3-274B-8B0C-C2D06E3CB760}" srcOrd="0" destOrd="0" parTransId="{8683D553-F43F-154B-8001-CF4A3DF0CE14}" sibTransId="{44A7CD8E-4827-A645-B816-C9943EB57DDA}"/>
    <dgm:cxn modelId="{74F03209-CC8A-0348-8959-C8B226BED8FD}" srcId="{4C2DC596-7C47-AD49-BD8F-46765C3CDDB2}" destId="{4DDED358-BE6F-9740-8DEC-E90CC96266FE}" srcOrd="2" destOrd="0" parTransId="{72DD33C0-4A1A-0543-A829-6888684ECA02}" sibTransId="{1EFB0B9E-ABC5-1F48-B319-B8745F2058BA}"/>
    <dgm:cxn modelId="{6BA14C65-0134-A846-BCEF-40FCF0F0B7B8}" type="presOf" srcId="{E5A9118E-5D5E-1C49-8A2A-C279EE587F3E}" destId="{57EE2102-89CC-3945-88CE-825E5BFC38A8}" srcOrd="1" destOrd="0" presId="urn:microsoft.com/office/officeart/2005/8/layout/list1"/>
    <dgm:cxn modelId="{EF7F8347-50CA-AF4D-BDD6-C3CADE471DAF}" type="presOf" srcId="{4C2DC596-7C47-AD49-BD8F-46765C3CDDB2}" destId="{283EF507-6A3C-A14F-A12B-DA7D51479BF3}" srcOrd="0" destOrd="0" presId="urn:microsoft.com/office/officeart/2005/8/layout/list1"/>
    <dgm:cxn modelId="{B46C076C-3F86-5D44-8E8D-027B005BEF11}" type="presOf" srcId="{6FEB9B2F-D506-4E49-BABD-8225163FC538}" destId="{348F4B09-E637-1B49-A4A3-EFCD1E8AE499}" srcOrd="1" destOrd="0" presId="urn:microsoft.com/office/officeart/2005/8/layout/list1"/>
    <dgm:cxn modelId="{0E840153-6BF1-8144-939A-AEFFC4F23F6C}" type="presOf" srcId="{4DDED358-BE6F-9740-8DEC-E90CC96266FE}" destId="{DA87C153-9004-E540-BB73-399C13354DB3}" srcOrd="0" destOrd="0" presId="urn:microsoft.com/office/officeart/2005/8/layout/list1"/>
    <dgm:cxn modelId="{018DCA7B-0ECC-6F44-8348-6B7995530966}" type="presOf" srcId="{4DDED358-BE6F-9740-8DEC-E90CC96266FE}" destId="{1EEF7075-289B-6649-9FDE-203B71670CCF}" srcOrd="1" destOrd="0" presId="urn:microsoft.com/office/officeart/2005/8/layout/list1"/>
    <dgm:cxn modelId="{AD8ABD82-3235-0145-8D59-5B5BFF26C4C5}" type="presOf" srcId="{E5A9118E-5D5E-1C49-8A2A-C279EE587F3E}" destId="{DE94A264-FF4C-434B-AA18-FED9316B4AC7}" srcOrd="0" destOrd="0" presId="urn:microsoft.com/office/officeart/2005/8/layout/list1"/>
    <dgm:cxn modelId="{FCE4A8B8-2FED-C146-9265-41B3C6892F04}" srcId="{4C2DC596-7C47-AD49-BD8F-46765C3CDDB2}" destId="{6FEB9B2F-D506-4E49-BABD-8225163FC538}" srcOrd="3" destOrd="0" parTransId="{BE01CE42-38B8-F747-9AD9-CD14706BDFFA}" sibTransId="{44BCFD3E-2956-FC4D-9A18-7ED730BD521B}"/>
    <dgm:cxn modelId="{492C1FC3-8649-8B4C-B9E3-DE2AC3EF4512}" type="presOf" srcId="{6FEB9B2F-D506-4E49-BABD-8225163FC538}" destId="{56A30EBF-FF8F-6F44-A00B-AAD93425CCF8}" srcOrd="0" destOrd="0" presId="urn:microsoft.com/office/officeart/2005/8/layout/list1"/>
    <dgm:cxn modelId="{50A174C5-FBBB-3A43-A422-553B647987A8}" type="presOf" srcId="{9A757919-A7F3-274B-8B0C-C2D06E3CB760}" destId="{CC63C380-7031-3047-9A16-FB9BB2776F07}" srcOrd="0" destOrd="0" presId="urn:microsoft.com/office/officeart/2005/8/layout/list1"/>
    <dgm:cxn modelId="{37DBE2F4-91BC-4649-A17F-57D0B8822BDF}" type="presOf" srcId="{9A757919-A7F3-274B-8B0C-C2D06E3CB760}" destId="{1D4C0274-7FDA-3F45-833D-ADBFB71B8068}" srcOrd="1" destOrd="0" presId="urn:microsoft.com/office/officeart/2005/8/layout/list1"/>
    <dgm:cxn modelId="{E8CB58F6-D355-A248-ADBB-F5E4A5B2A61A}" srcId="{4C2DC596-7C47-AD49-BD8F-46765C3CDDB2}" destId="{E5A9118E-5D5E-1C49-8A2A-C279EE587F3E}" srcOrd="1" destOrd="0" parTransId="{CF7A8ED7-69FA-CD47-82E1-3C22E8A62980}" sibTransId="{7FCDA90D-4C9F-4845-A8A2-299CB24D7ACF}"/>
    <dgm:cxn modelId="{45D57924-61E5-C94B-BFCC-BC97E2495365}" type="presParOf" srcId="{283EF507-6A3C-A14F-A12B-DA7D51479BF3}" destId="{E9D293AA-521F-594A-B63F-796D1C080CE9}" srcOrd="0" destOrd="0" presId="urn:microsoft.com/office/officeart/2005/8/layout/list1"/>
    <dgm:cxn modelId="{13D894DA-7603-3640-B7E3-5940731BB26E}" type="presParOf" srcId="{E9D293AA-521F-594A-B63F-796D1C080CE9}" destId="{CC63C380-7031-3047-9A16-FB9BB2776F07}" srcOrd="0" destOrd="0" presId="urn:microsoft.com/office/officeart/2005/8/layout/list1"/>
    <dgm:cxn modelId="{E42ABA6B-86FB-4C47-8760-7083737422A0}" type="presParOf" srcId="{E9D293AA-521F-594A-B63F-796D1C080CE9}" destId="{1D4C0274-7FDA-3F45-833D-ADBFB71B8068}" srcOrd="1" destOrd="0" presId="urn:microsoft.com/office/officeart/2005/8/layout/list1"/>
    <dgm:cxn modelId="{6B74A6BF-B8B2-114E-81D5-F857B8543FA2}" type="presParOf" srcId="{283EF507-6A3C-A14F-A12B-DA7D51479BF3}" destId="{06EF0E8C-1EFF-4548-9E0C-E8396E39F2A4}" srcOrd="1" destOrd="0" presId="urn:microsoft.com/office/officeart/2005/8/layout/list1"/>
    <dgm:cxn modelId="{E1C628D6-B5F1-D849-A077-0D208A6C4F35}" type="presParOf" srcId="{283EF507-6A3C-A14F-A12B-DA7D51479BF3}" destId="{C618C783-8F79-5D48-A6A7-F6EF03B31033}" srcOrd="2" destOrd="0" presId="urn:microsoft.com/office/officeart/2005/8/layout/list1"/>
    <dgm:cxn modelId="{B026DE0A-C49D-D641-ACD8-66C2D4672A31}" type="presParOf" srcId="{283EF507-6A3C-A14F-A12B-DA7D51479BF3}" destId="{F19A1D32-648B-E549-A9A8-F1947205693F}" srcOrd="3" destOrd="0" presId="urn:microsoft.com/office/officeart/2005/8/layout/list1"/>
    <dgm:cxn modelId="{252A03F5-3AFE-FF49-974A-C763F2326B13}" type="presParOf" srcId="{283EF507-6A3C-A14F-A12B-DA7D51479BF3}" destId="{CAB9BFBF-E506-D342-BFD0-28FB64E26B7C}" srcOrd="4" destOrd="0" presId="urn:microsoft.com/office/officeart/2005/8/layout/list1"/>
    <dgm:cxn modelId="{372D0E40-18CC-8F47-8008-6A4FDB9B274E}" type="presParOf" srcId="{CAB9BFBF-E506-D342-BFD0-28FB64E26B7C}" destId="{DE94A264-FF4C-434B-AA18-FED9316B4AC7}" srcOrd="0" destOrd="0" presId="urn:microsoft.com/office/officeart/2005/8/layout/list1"/>
    <dgm:cxn modelId="{1BE5CB21-48FF-8F45-AA18-5A59E1C5B1D9}" type="presParOf" srcId="{CAB9BFBF-E506-D342-BFD0-28FB64E26B7C}" destId="{57EE2102-89CC-3945-88CE-825E5BFC38A8}" srcOrd="1" destOrd="0" presId="urn:microsoft.com/office/officeart/2005/8/layout/list1"/>
    <dgm:cxn modelId="{2DDF5FA9-B4CC-0341-89F9-8B4F2EBC7151}" type="presParOf" srcId="{283EF507-6A3C-A14F-A12B-DA7D51479BF3}" destId="{2490CBA2-FA42-C147-BA5E-B9D379056B49}" srcOrd="5" destOrd="0" presId="urn:microsoft.com/office/officeart/2005/8/layout/list1"/>
    <dgm:cxn modelId="{DB852DA2-A068-8F40-9D44-403A2858C1B4}" type="presParOf" srcId="{283EF507-6A3C-A14F-A12B-DA7D51479BF3}" destId="{C1F85F74-406A-564E-A1ED-9848432D2167}" srcOrd="6" destOrd="0" presId="urn:microsoft.com/office/officeart/2005/8/layout/list1"/>
    <dgm:cxn modelId="{B746F846-2A69-6847-A5FD-574F318E2FAC}" type="presParOf" srcId="{283EF507-6A3C-A14F-A12B-DA7D51479BF3}" destId="{4B17EF37-1257-9846-9F3C-BC16CF2E7C22}" srcOrd="7" destOrd="0" presId="urn:microsoft.com/office/officeart/2005/8/layout/list1"/>
    <dgm:cxn modelId="{0A4FA31F-26AE-2346-B729-AEFFF74DB96B}" type="presParOf" srcId="{283EF507-6A3C-A14F-A12B-DA7D51479BF3}" destId="{62F124C5-8702-F14D-BEFA-FEBF986A3323}" srcOrd="8" destOrd="0" presId="urn:microsoft.com/office/officeart/2005/8/layout/list1"/>
    <dgm:cxn modelId="{99DB9F17-23C0-4944-9812-E5F945E6AA15}" type="presParOf" srcId="{62F124C5-8702-F14D-BEFA-FEBF986A3323}" destId="{DA87C153-9004-E540-BB73-399C13354DB3}" srcOrd="0" destOrd="0" presId="urn:microsoft.com/office/officeart/2005/8/layout/list1"/>
    <dgm:cxn modelId="{3B0ECC31-AE14-3242-9195-59FF07B0D782}" type="presParOf" srcId="{62F124C5-8702-F14D-BEFA-FEBF986A3323}" destId="{1EEF7075-289B-6649-9FDE-203B71670CCF}" srcOrd="1" destOrd="0" presId="urn:microsoft.com/office/officeart/2005/8/layout/list1"/>
    <dgm:cxn modelId="{BAF29007-2134-2444-BAD0-53A3BC580DF2}" type="presParOf" srcId="{283EF507-6A3C-A14F-A12B-DA7D51479BF3}" destId="{2B0D945B-B80D-A245-B030-AF7226CDC0A3}" srcOrd="9" destOrd="0" presId="urn:microsoft.com/office/officeart/2005/8/layout/list1"/>
    <dgm:cxn modelId="{C039AC8A-900E-8E4D-A736-18FDAE3221AE}" type="presParOf" srcId="{283EF507-6A3C-A14F-A12B-DA7D51479BF3}" destId="{D4D7E5EA-1443-ED48-8770-D24FC6BA3765}" srcOrd="10" destOrd="0" presId="urn:microsoft.com/office/officeart/2005/8/layout/list1"/>
    <dgm:cxn modelId="{2A9095FA-C8DB-434A-9E88-6A5C3DD2E21D}" type="presParOf" srcId="{283EF507-6A3C-A14F-A12B-DA7D51479BF3}" destId="{B2AED7D8-CA15-CF4A-82FE-E66378C2F4DC}" srcOrd="11" destOrd="0" presId="urn:microsoft.com/office/officeart/2005/8/layout/list1"/>
    <dgm:cxn modelId="{F7F4BFFF-39B5-AD44-BFDF-71A133AA89EC}" type="presParOf" srcId="{283EF507-6A3C-A14F-A12B-DA7D51479BF3}" destId="{82EF9218-8513-A243-8B7F-D539DEB78DDF}" srcOrd="12" destOrd="0" presId="urn:microsoft.com/office/officeart/2005/8/layout/list1"/>
    <dgm:cxn modelId="{E2777E1C-32A4-1A4F-BC33-55EE1FDA0C12}" type="presParOf" srcId="{82EF9218-8513-A243-8B7F-D539DEB78DDF}" destId="{56A30EBF-FF8F-6F44-A00B-AAD93425CCF8}" srcOrd="0" destOrd="0" presId="urn:microsoft.com/office/officeart/2005/8/layout/list1"/>
    <dgm:cxn modelId="{49D1AB53-80C6-F54E-B931-3799D6A6279F}" type="presParOf" srcId="{82EF9218-8513-A243-8B7F-D539DEB78DDF}" destId="{348F4B09-E637-1B49-A4A3-EFCD1E8AE499}" srcOrd="1" destOrd="0" presId="urn:microsoft.com/office/officeart/2005/8/layout/list1"/>
    <dgm:cxn modelId="{DDCF28E0-11AE-A149-87B3-0B0EB2F54DD6}" type="presParOf" srcId="{283EF507-6A3C-A14F-A12B-DA7D51479BF3}" destId="{DBBE0E51-C95B-4C4C-AD53-91435168ECDA}" srcOrd="13" destOrd="0" presId="urn:microsoft.com/office/officeart/2005/8/layout/list1"/>
    <dgm:cxn modelId="{E8425303-50A1-BE43-B91F-395B51E259BA}" type="presParOf" srcId="{283EF507-6A3C-A14F-A12B-DA7D51479BF3}" destId="{D2397F5F-4CD5-A445-AFF7-0BA0A31CAFDA}"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DC596-7C47-AD49-BD8F-46765C3CDDB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9A757919-A7F3-274B-8B0C-C2D06E3CB760}">
      <dgm:prSet phldrT="[Text]"/>
      <dgm:spPr/>
      <dgm:t>
        <a:bodyPr/>
        <a:lstStyle/>
        <a:p>
          <a:r>
            <a:rPr lang="en-US" dirty="0"/>
            <a:t>Identify</a:t>
          </a:r>
        </a:p>
      </dgm:t>
    </dgm:pt>
    <dgm:pt modelId="{8683D553-F43F-154B-8001-CF4A3DF0CE14}" type="parTrans" cxnId="{92E79F04-BEE0-3C46-9865-A983BFF7ABDA}">
      <dgm:prSet/>
      <dgm:spPr/>
      <dgm:t>
        <a:bodyPr/>
        <a:lstStyle/>
        <a:p>
          <a:endParaRPr lang="en-US"/>
        </a:p>
      </dgm:t>
    </dgm:pt>
    <dgm:pt modelId="{44A7CD8E-4827-A645-B816-C9943EB57DDA}" type="sibTrans" cxnId="{92E79F04-BEE0-3C46-9865-A983BFF7ABDA}">
      <dgm:prSet/>
      <dgm:spPr/>
      <dgm:t>
        <a:bodyPr/>
        <a:lstStyle/>
        <a:p>
          <a:endParaRPr lang="en-US"/>
        </a:p>
      </dgm:t>
    </dgm:pt>
    <dgm:pt modelId="{4DDED358-BE6F-9740-8DEC-E90CC96266FE}">
      <dgm:prSet phldrT="[Text]"/>
      <dgm:spPr/>
      <dgm:t>
        <a:bodyPr/>
        <a:lstStyle/>
        <a:p>
          <a:r>
            <a:rPr lang="en-US" dirty="0"/>
            <a:t>Capitalize</a:t>
          </a:r>
        </a:p>
      </dgm:t>
    </dgm:pt>
    <dgm:pt modelId="{72DD33C0-4A1A-0543-A829-6888684ECA02}" type="parTrans" cxnId="{74F03209-CC8A-0348-8959-C8B226BED8FD}">
      <dgm:prSet/>
      <dgm:spPr/>
      <dgm:t>
        <a:bodyPr/>
        <a:lstStyle/>
        <a:p>
          <a:endParaRPr lang="en-US"/>
        </a:p>
      </dgm:t>
    </dgm:pt>
    <dgm:pt modelId="{1EFB0B9E-ABC5-1F48-B319-B8745F2058BA}" type="sibTrans" cxnId="{74F03209-CC8A-0348-8959-C8B226BED8FD}">
      <dgm:prSet/>
      <dgm:spPr/>
      <dgm:t>
        <a:bodyPr/>
        <a:lstStyle/>
        <a:p>
          <a:endParaRPr lang="en-US"/>
        </a:p>
      </dgm:t>
    </dgm:pt>
    <dgm:pt modelId="{6FEB9B2F-D506-4E49-BABD-8225163FC538}">
      <dgm:prSet phldrT="[Text]"/>
      <dgm:spPr/>
      <dgm:t>
        <a:bodyPr/>
        <a:lstStyle/>
        <a:p>
          <a:r>
            <a:rPr lang="en-US" dirty="0"/>
            <a:t>Compensate</a:t>
          </a:r>
        </a:p>
      </dgm:t>
    </dgm:pt>
    <dgm:pt modelId="{BE01CE42-38B8-F747-9AD9-CD14706BDFFA}" type="parTrans" cxnId="{FCE4A8B8-2FED-C146-9265-41B3C6892F04}">
      <dgm:prSet/>
      <dgm:spPr/>
      <dgm:t>
        <a:bodyPr/>
        <a:lstStyle/>
        <a:p>
          <a:endParaRPr lang="en-US"/>
        </a:p>
      </dgm:t>
    </dgm:pt>
    <dgm:pt modelId="{44BCFD3E-2956-FC4D-9A18-7ED730BD521B}" type="sibTrans" cxnId="{FCE4A8B8-2FED-C146-9265-41B3C6892F04}">
      <dgm:prSet/>
      <dgm:spPr/>
      <dgm:t>
        <a:bodyPr/>
        <a:lstStyle/>
        <a:p>
          <a:endParaRPr lang="en-US"/>
        </a:p>
      </dgm:t>
    </dgm:pt>
    <dgm:pt modelId="{E5A9118E-5D5E-1C49-8A2A-C279EE587F3E}">
      <dgm:prSet/>
      <dgm:spPr/>
      <dgm:t>
        <a:bodyPr/>
        <a:lstStyle/>
        <a:p>
          <a:r>
            <a:rPr lang="en-US" dirty="0"/>
            <a:t>Improve</a:t>
          </a:r>
        </a:p>
      </dgm:t>
    </dgm:pt>
    <dgm:pt modelId="{CF7A8ED7-69FA-CD47-82E1-3C22E8A62980}" type="parTrans" cxnId="{E8CB58F6-D355-A248-ADBB-F5E4A5B2A61A}">
      <dgm:prSet/>
      <dgm:spPr/>
      <dgm:t>
        <a:bodyPr/>
        <a:lstStyle/>
        <a:p>
          <a:endParaRPr lang="en-US"/>
        </a:p>
      </dgm:t>
    </dgm:pt>
    <dgm:pt modelId="{7FCDA90D-4C9F-4845-A8A2-299CB24D7ACF}" type="sibTrans" cxnId="{E8CB58F6-D355-A248-ADBB-F5E4A5B2A61A}">
      <dgm:prSet/>
      <dgm:spPr/>
      <dgm:t>
        <a:bodyPr/>
        <a:lstStyle/>
        <a:p>
          <a:endParaRPr lang="en-US"/>
        </a:p>
      </dgm:t>
    </dgm:pt>
    <dgm:pt modelId="{283EF507-6A3C-A14F-A12B-DA7D51479BF3}" type="pres">
      <dgm:prSet presAssocID="{4C2DC596-7C47-AD49-BD8F-46765C3CDDB2}" presName="linear" presStyleCnt="0">
        <dgm:presLayoutVars>
          <dgm:dir/>
          <dgm:animLvl val="lvl"/>
          <dgm:resizeHandles val="exact"/>
        </dgm:presLayoutVars>
      </dgm:prSet>
      <dgm:spPr/>
    </dgm:pt>
    <dgm:pt modelId="{E9D293AA-521F-594A-B63F-796D1C080CE9}" type="pres">
      <dgm:prSet presAssocID="{9A757919-A7F3-274B-8B0C-C2D06E3CB760}" presName="parentLin" presStyleCnt="0"/>
      <dgm:spPr/>
    </dgm:pt>
    <dgm:pt modelId="{CC63C380-7031-3047-9A16-FB9BB2776F07}" type="pres">
      <dgm:prSet presAssocID="{9A757919-A7F3-274B-8B0C-C2D06E3CB760}" presName="parentLeftMargin" presStyleLbl="node1" presStyleIdx="0" presStyleCnt="4"/>
      <dgm:spPr/>
    </dgm:pt>
    <dgm:pt modelId="{1D4C0274-7FDA-3F45-833D-ADBFB71B8068}" type="pres">
      <dgm:prSet presAssocID="{9A757919-A7F3-274B-8B0C-C2D06E3CB760}" presName="parentText" presStyleLbl="node1" presStyleIdx="0" presStyleCnt="4">
        <dgm:presLayoutVars>
          <dgm:chMax val="0"/>
          <dgm:bulletEnabled val="1"/>
        </dgm:presLayoutVars>
      </dgm:prSet>
      <dgm:spPr/>
    </dgm:pt>
    <dgm:pt modelId="{06EF0E8C-1EFF-4548-9E0C-E8396E39F2A4}" type="pres">
      <dgm:prSet presAssocID="{9A757919-A7F3-274B-8B0C-C2D06E3CB760}" presName="negativeSpace" presStyleCnt="0"/>
      <dgm:spPr/>
    </dgm:pt>
    <dgm:pt modelId="{C618C783-8F79-5D48-A6A7-F6EF03B31033}" type="pres">
      <dgm:prSet presAssocID="{9A757919-A7F3-274B-8B0C-C2D06E3CB760}" presName="childText" presStyleLbl="conFgAcc1" presStyleIdx="0" presStyleCnt="4">
        <dgm:presLayoutVars>
          <dgm:bulletEnabled val="1"/>
        </dgm:presLayoutVars>
      </dgm:prSet>
      <dgm:spPr/>
    </dgm:pt>
    <dgm:pt modelId="{F19A1D32-648B-E549-A9A8-F1947205693F}" type="pres">
      <dgm:prSet presAssocID="{44A7CD8E-4827-A645-B816-C9943EB57DDA}" presName="spaceBetweenRectangles" presStyleCnt="0"/>
      <dgm:spPr/>
    </dgm:pt>
    <dgm:pt modelId="{CAB9BFBF-E506-D342-BFD0-28FB64E26B7C}" type="pres">
      <dgm:prSet presAssocID="{E5A9118E-5D5E-1C49-8A2A-C279EE587F3E}" presName="parentLin" presStyleCnt="0"/>
      <dgm:spPr/>
    </dgm:pt>
    <dgm:pt modelId="{DE94A264-FF4C-434B-AA18-FED9316B4AC7}" type="pres">
      <dgm:prSet presAssocID="{E5A9118E-5D5E-1C49-8A2A-C279EE587F3E}" presName="parentLeftMargin" presStyleLbl="node1" presStyleIdx="0" presStyleCnt="4"/>
      <dgm:spPr/>
    </dgm:pt>
    <dgm:pt modelId="{57EE2102-89CC-3945-88CE-825E5BFC38A8}" type="pres">
      <dgm:prSet presAssocID="{E5A9118E-5D5E-1C49-8A2A-C279EE587F3E}" presName="parentText" presStyleLbl="node1" presStyleIdx="1" presStyleCnt="4">
        <dgm:presLayoutVars>
          <dgm:chMax val="0"/>
          <dgm:bulletEnabled val="1"/>
        </dgm:presLayoutVars>
      </dgm:prSet>
      <dgm:spPr/>
    </dgm:pt>
    <dgm:pt modelId="{2490CBA2-FA42-C147-BA5E-B9D379056B49}" type="pres">
      <dgm:prSet presAssocID="{E5A9118E-5D5E-1C49-8A2A-C279EE587F3E}" presName="negativeSpace" presStyleCnt="0"/>
      <dgm:spPr/>
    </dgm:pt>
    <dgm:pt modelId="{C1F85F74-406A-564E-A1ED-9848432D2167}" type="pres">
      <dgm:prSet presAssocID="{E5A9118E-5D5E-1C49-8A2A-C279EE587F3E}" presName="childText" presStyleLbl="conFgAcc1" presStyleIdx="1" presStyleCnt="4">
        <dgm:presLayoutVars>
          <dgm:bulletEnabled val="1"/>
        </dgm:presLayoutVars>
      </dgm:prSet>
      <dgm:spPr/>
    </dgm:pt>
    <dgm:pt modelId="{4B17EF37-1257-9846-9F3C-BC16CF2E7C22}" type="pres">
      <dgm:prSet presAssocID="{7FCDA90D-4C9F-4845-A8A2-299CB24D7ACF}" presName="spaceBetweenRectangles" presStyleCnt="0"/>
      <dgm:spPr/>
    </dgm:pt>
    <dgm:pt modelId="{62F124C5-8702-F14D-BEFA-FEBF986A3323}" type="pres">
      <dgm:prSet presAssocID="{4DDED358-BE6F-9740-8DEC-E90CC96266FE}" presName="parentLin" presStyleCnt="0"/>
      <dgm:spPr/>
    </dgm:pt>
    <dgm:pt modelId="{DA87C153-9004-E540-BB73-399C13354DB3}" type="pres">
      <dgm:prSet presAssocID="{4DDED358-BE6F-9740-8DEC-E90CC96266FE}" presName="parentLeftMargin" presStyleLbl="node1" presStyleIdx="1" presStyleCnt="4"/>
      <dgm:spPr/>
    </dgm:pt>
    <dgm:pt modelId="{1EEF7075-289B-6649-9FDE-203B71670CCF}" type="pres">
      <dgm:prSet presAssocID="{4DDED358-BE6F-9740-8DEC-E90CC96266FE}" presName="parentText" presStyleLbl="node1" presStyleIdx="2" presStyleCnt="4">
        <dgm:presLayoutVars>
          <dgm:chMax val="0"/>
          <dgm:bulletEnabled val="1"/>
        </dgm:presLayoutVars>
      </dgm:prSet>
      <dgm:spPr/>
    </dgm:pt>
    <dgm:pt modelId="{2B0D945B-B80D-A245-B030-AF7226CDC0A3}" type="pres">
      <dgm:prSet presAssocID="{4DDED358-BE6F-9740-8DEC-E90CC96266FE}" presName="negativeSpace" presStyleCnt="0"/>
      <dgm:spPr/>
    </dgm:pt>
    <dgm:pt modelId="{D4D7E5EA-1443-ED48-8770-D24FC6BA3765}" type="pres">
      <dgm:prSet presAssocID="{4DDED358-BE6F-9740-8DEC-E90CC96266FE}" presName="childText" presStyleLbl="conFgAcc1" presStyleIdx="2" presStyleCnt="4">
        <dgm:presLayoutVars>
          <dgm:bulletEnabled val="1"/>
        </dgm:presLayoutVars>
      </dgm:prSet>
      <dgm:spPr/>
    </dgm:pt>
    <dgm:pt modelId="{B2AED7D8-CA15-CF4A-82FE-E66378C2F4DC}" type="pres">
      <dgm:prSet presAssocID="{1EFB0B9E-ABC5-1F48-B319-B8745F2058BA}" presName="spaceBetweenRectangles" presStyleCnt="0"/>
      <dgm:spPr/>
    </dgm:pt>
    <dgm:pt modelId="{82EF9218-8513-A243-8B7F-D539DEB78DDF}" type="pres">
      <dgm:prSet presAssocID="{6FEB9B2F-D506-4E49-BABD-8225163FC538}" presName="parentLin" presStyleCnt="0"/>
      <dgm:spPr/>
    </dgm:pt>
    <dgm:pt modelId="{56A30EBF-FF8F-6F44-A00B-AAD93425CCF8}" type="pres">
      <dgm:prSet presAssocID="{6FEB9B2F-D506-4E49-BABD-8225163FC538}" presName="parentLeftMargin" presStyleLbl="node1" presStyleIdx="2" presStyleCnt="4"/>
      <dgm:spPr/>
    </dgm:pt>
    <dgm:pt modelId="{348F4B09-E637-1B49-A4A3-EFCD1E8AE499}" type="pres">
      <dgm:prSet presAssocID="{6FEB9B2F-D506-4E49-BABD-8225163FC538}" presName="parentText" presStyleLbl="node1" presStyleIdx="3" presStyleCnt="4">
        <dgm:presLayoutVars>
          <dgm:chMax val="0"/>
          <dgm:bulletEnabled val="1"/>
        </dgm:presLayoutVars>
      </dgm:prSet>
      <dgm:spPr/>
    </dgm:pt>
    <dgm:pt modelId="{DBBE0E51-C95B-4C4C-AD53-91435168ECDA}" type="pres">
      <dgm:prSet presAssocID="{6FEB9B2F-D506-4E49-BABD-8225163FC538}" presName="negativeSpace" presStyleCnt="0"/>
      <dgm:spPr/>
    </dgm:pt>
    <dgm:pt modelId="{D2397F5F-4CD5-A445-AFF7-0BA0A31CAFDA}" type="pres">
      <dgm:prSet presAssocID="{6FEB9B2F-D506-4E49-BABD-8225163FC538}" presName="childText" presStyleLbl="conFgAcc1" presStyleIdx="3" presStyleCnt="4">
        <dgm:presLayoutVars>
          <dgm:bulletEnabled val="1"/>
        </dgm:presLayoutVars>
      </dgm:prSet>
      <dgm:spPr/>
    </dgm:pt>
  </dgm:ptLst>
  <dgm:cxnLst>
    <dgm:cxn modelId="{92E79F04-BEE0-3C46-9865-A983BFF7ABDA}" srcId="{4C2DC596-7C47-AD49-BD8F-46765C3CDDB2}" destId="{9A757919-A7F3-274B-8B0C-C2D06E3CB760}" srcOrd="0" destOrd="0" parTransId="{8683D553-F43F-154B-8001-CF4A3DF0CE14}" sibTransId="{44A7CD8E-4827-A645-B816-C9943EB57DDA}"/>
    <dgm:cxn modelId="{74F03209-CC8A-0348-8959-C8B226BED8FD}" srcId="{4C2DC596-7C47-AD49-BD8F-46765C3CDDB2}" destId="{4DDED358-BE6F-9740-8DEC-E90CC96266FE}" srcOrd="2" destOrd="0" parTransId="{72DD33C0-4A1A-0543-A829-6888684ECA02}" sibTransId="{1EFB0B9E-ABC5-1F48-B319-B8745F2058BA}"/>
    <dgm:cxn modelId="{6BA14C65-0134-A846-BCEF-40FCF0F0B7B8}" type="presOf" srcId="{E5A9118E-5D5E-1C49-8A2A-C279EE587F3E}" destId="{57EE2102-89CC-3945-88CE-825E5BFC38A8}" srcOrd="1" destOrd="0" presId="urn:microsoft.com/office/officeart/2005/8/layout/list1"/>
    <dgm:cxn modelId="{EF7F8347-50CA-AF4D-BDD6-C3CADE471DAF}" type="presOf" srcId="{4C2DC596-7C47-AD49-BD8F-46765C3CDDB2}" destId="{283EF507-6A3C-A14F-A12B-DA7D51479BF3}" srcOrd="0" destOrd="0" presId="urn:microsoft.com/office/officeart/2005/8/layout/list1"/>
    <dgm:cxn modelId="{B46C076C-3F86-5D44-8E8D-027B005BEF11}" type="presOf" srcId="{6FEB9B2F-D506-4E49-BABD-8225163FC538}" destId="{348F4B09-E637-1B49-A4A3-EFCD1E8AE499}" srcOrd="1" destOrd="0" presId="urn:microsoft.com/office/officeart/2005/8/layout/list1"/>
    <dgm:cxn modelId="{0E840153-6BF1-8144-939A-AEFFC4F23F6C}" type="presOf" srcId="{4DDED358-BE6F-9740-8DEC-E90CC96266FE}" destId="{DA87C153-9004-E540-BB73-399C13354DB3}" srcOrd="0" destOrd="0" presId="urn:microsoft.com/office/officeart/2005/8/layout/list1"/>
    <dgm:cxn modelId="{018DCA7B-0ECC-6F44-8348-6B7995530966}" type="presOf" srcId="{4DDED358-BE6F-9740-8DEC-E90CC96266FE}" destId="{1EEF7075-289B-6649-9FDE-203B71670CCF}" srcOrd="1" destOrd="0" presId="urn:microsoft.com/office/officeart/2005/8/layout/list1"/>
    <dgm:cxn modelId="{AD8ABD82-3235-0145-8D59-5B5BFF26C4C5}" type="presOf" srcId="{E5A9118E-5D5E-1C49-8A2A-C279EE587F3E}" destId="{DE94A264-FF4C-434B-AA18-FED9316B4AC7}" srcOrd="0" destOrd="0" presId="urn:microsoft.com/office/officeart/2005/8/layout/list1"/>
    <dgm:cxn modelId="{FCE4A8B8-2FED-C146-9265-41B3C6892F04}" srcId="{4C2DC596-7C47-AD49-BD8F-46765C3CDDB2}" destId="{6FEB9B2F-D506-4E49-BABD-8225163FC538}" srcOrd="3" destOrd="0" parTransId="{BE01CE42-38B8-F747-9AD9-CD14706BDFFA}" sibTransId="{44BCFD3E-2956-FC4D-9A18-7ED730BD521B}"/>
    <dgm:cxn modelId="{492C1FC3-8649-8B4C-B9E3-DE2AC3EF4512}" type="presOf" srcId="{6FEB9B2F-D506-4E49-BABD-8225163FC538}" destId="{56A30EBF-FF8F-6F44-A00B-AAD93425CCF8}" srcOrd="0" destOrd="0" presId="urn:microsoft.com/office/officeart/2005/8/layout/list1"/>
    <dgm:cxn modelId="{50A174C5-FBBB-3A43-A422-553B647987A8}" type="presOf" srcId="{9A757919-A7F3-274B-8B0C-C2D06E3CB760}" destId="{CC63C380-7031-3047-9A16-FB9BB2776F07}" srcOrd="0" destOrd="0" presId="urn:microsoft.com/office/officeart/2005/8/layout/list1"/>
    <dgm:cxn modelId="{37DBE2F4-91BC-4649-A17F-57D0B8822BDF}" type="presOf" srcId="{9A757919-A7F3-274B-8B0C-C2D06E3CB760}" destId="{1D4C0274-7FDA-3F45-833D-ADBFB71B8068}" srcOrd="1" destOrd="0" presId="urn:microsoft.com/office/officeart/2005/8/layout/list1"/>
    <dgm:cxn modelId="{E8CB58F6-D355-A248-ADBB-F5E4A5B2A61A}" srcId="{4C2DC596-7C47-AD49-BD8F-46765C3CDDB2}" destId="{E5A9118E-5D5E-1C49-8A2A-C279EE587F3E}" srcOrd="1" destOrd="0" parTransId="{CF7A8ED7-69FA-CD47-82E1-3C22E8A62980}" sibTransId="{7FCDA90D-4C9F-4845-A8A2-299CB24D7ACF}"/>
    <dgm:cxn modelId="{45D57924-61E5-C94B-BFCC-BC97E2495365}" type="presParOf" srcId="{283EF507-6A3C-A14F-A12B-DA7D51479BF3}" destId="{E9D293AA-521F-594A-B63F-796D1C080CE9}" srcOrd="0" destOrd="0" presId="urn:microsoft.com/office/officeart/2005/8/layout/list1"/>
    <dgm:cxn modelId="{13D894DA-7603-3640-B7E3-5940731BB26E}" type="presParOf" srcId="{E9D293AA-521F-594A-B63F-796D1C080CE9}" destId="{CC63C380-7031-3047-9A16-FB9BB2776F07}" srcOrd="0" destOrd="0" presId="urn:microsoft.com/office/officeart/2005/8/layout/list1"/>
    <dgm:cxn modelId="{E42ABA6B-86FB-4C47-8760-7083737422A0}" type="presParOf" srcId="{E9D293AA-521F-594A-B63F-796D1C080CE9}" destId="{1D4C0274-7FDA-3F45-833D-ADBFB71B8068}" srcOrd="1" destOrd="0" presId="urn:microsoft.com/office/officeart/2005/8/layout/list1"/>
    <dgm:cxn modelId="{6B74A6BF-B8B2-114E-81D5-F857B8543FA2}" type="presParOf" srcId="{283EF507-6A3C-A14F-A12B-DA7D51479BF3}" destId="{06EF0E8C-1EFF-4548-9E0C-E8396E39F2A4}" srcOrd="1" destOrd="0" presId="urn:microsoft.com/office/officeart/2005/8/layout/list1"/>
    <dgm:cxn modelId="{E1C628D6-B5F1-D849-A077-0D208A6C4F35}" type="presParOf" srcId="{283EF507-6A3C-A14F-A12B-DA7D51479BF3}" destId="{C618C783-8F79-5D48-A6A7-F6EF03B31033}" srcOrd="2" destOrd="0" presId="urn:microsoft.com/office/officeart/2005/8/layout/list1"/>
    <dgm:cxn modelId="{B026DE0A-C49D-D641-ACD8-66C2D4672A31}" type="presParOf" srcId="{283EF507-6A3C-A14F-A12B-DA7D51479BF3}" destId="{F19A1D32-648B-E549-A9A8-F1947205693F}" srcOrd="3" destOrd="0" presId="urn:microsoft.com/office/officeart/2005/8/layout/list1"/>
    <dgm:cxn modelId="{252A03F5-3AFE-FF49-974A-C763F2326B13}" type="presParOf" srcId="{283EF507-6A3C-A14F-A12B-DA7D51479BF3}" destId="{CAB9BFBF-E506-D342-BFD0-28FB64E26B7C}" srcOrd="4" destOrd="0" presId="urn:microsoft.com/office/officeart/2005/8/layout/list1"/>
    <dgm:cxn modelId="{372D0E40-18CC-8F47-8008-6A4FDB9B274E}" type="presParOf" srcId="{CAB9BFBF-E506-D342-BFD0-28FB64E26B7C}" destId="{DE94A264-FF4C-434B-AA18-FED9316B4AC7}" srcOrd="0" destOrd="0" presId="urn:microsoft.com/office/officeart/2005/8/layout/list1"/>
    <dgm:cxn modelId="{1BE5CB21-48FF-8F45-AA18-5A59E1C5B1D9}" type="presParOf" srcId="{CAB9BFBF-E506-D342-BFD0-28FB64E26B7C}" destId="{57EE2102-89CC-3945-88CE-825E5BFC38A8}" srcOrd="1" destOrd="0" presId="urn:microsoft.com/office/officeart/2005/8/layout/list1"/>
    <dgm:cxn modelId="{2DDF5FA9-B4CC-0341-89F9-8B4F2EBC7151}" type="presParOf" srcId="{283EF507-6A3C-A14F-A12B-DA7D51479BF3}" destId="{2490CBA2-FA42-C147-BA5E-B9D379056B49}" srcOrd="5" destOrd="0" presId="urn:microsoft.com/office/officeart/2005/8/layout/list1"/>
    <dgm:cxn modelId="{DB852DA2-A068-8F40-9D44-403A2858C1B4}" type="presParOf" srcId="{283EF507-6A3C-A14F-A12B-DA7D51479BF3}" destId="{C1F85F74-406A-564E-A1ED-9848432D2167}" srcOrd="6" destOrd="0" presId="urn:microsoft.com/office/officeart/2005/8/layout/list1"/>
    <dgm:cxn modelId="{B746F846-2A69-6847-A5FD-574F318E2FAC}" type="presParOf" srcId="{283EF507-6A3C-A14F-A12B-DA7D51479BF3}" destId="{4B17EF37-1257-9846-9F3C-BC16CF2E7C22}" srcOrd="7" destOrd="0" presId="urn:microsoft.com/office/officeart/2005/8/layout/list1"/>
    <dgm:cxn modelId="{0A4FA31F-26AE-2346-B729-AEFFF74DB96B}" type="presParOf" srcId="{283EF507-6A3C-A14F-A12B-DA7D51479BF3}" destId="{62F124C5-8702-F14D-BEFA-FEBF986A3323}" srcOrd="8" destOrd="0" presId="urn:microsoft.com/office/officeart/2005/8/layout/list1"/>
    <dgm:cxn modelId="{99DB9F17-23C0-4944-9812-E5F945E6AA15}" type="presParOf" srcId="{62F124C5-8702-F14D-BEFA-FEBF986A3323}" destId="{DA87C153-9004-E540-BB73-399C13354DB3}" srcOrd="0" destOrd="0" presId="urn:microsoft.com/office/officeart/2005/8/layout/list1"/>
    <dgm:cxn modelId="{3B0ECC31-AE14-3242-9195-59FF07B0D782}" type="presParOf" srcId="{62F124C5-8702-F14D-BEFA-FEBF986A3323}" destId="{1EEF7075-289B-6649-9FDE-203B71670CCF}" srcOrd="1" destOrd="0" presId="urn:microsoft.com/office/officeart/2005/8/layout/list1"/>
    <dgm:cxn modelId="{BAF29007-2134-2444-BAD0-53A3BC580DF2}" type="presParOf" srcId="{283EF507-6A3C-A14F-A12B-DA7D51479BF3}" destId="{2B0D945B-B80D-A245-B030-AF7226CDC0A3}" srcOrd="9" destOrd="0" presId="urn:microsoft.com/office/officeart/2005/8/layout/list1"/>
    <dgm:cxn modelId="{C039AC8A-900E-8E4D-A736-18FDAE3221AE}" type="presParOf" srcId="{283EF507-6A3C-A14F-A12B-DA7D51479BF3}" destId="{D4D7E5EA-1443-ED48-8770-D24FC6BA3765}" srcOrd="10" destOrd="0" presId="urn:microsoft.com/office/officeart/2005/8/layout/list1"/>
    <dgm:cxn modelId="{2A9095FA-C8DB-434A-9E88-6A5C3DD2E21D}" type="presParOf" srcId="{283EF507-6A3C-A14F-A12B-DA7D51479BF3}" destId="{B2AED7D8-CA15-CF4A-82FE-E66378C2F4DC}" srcOrd="11" destOrd="0" presId="urn:microsoft.com/office/officeart/2005/8/layout/list1"/>
    <dgm:cxn modelId="{F7F4BFFF-39B5-AD44-BFDF-71A133AA89EC}" type="presParOf" srcId="{283EF507-6A3C-A14F-A12B-DA7D51479BF3}" destId="{82EF9218-8513-A243-8B7F-D539DEB78DDF}" srcOrd="12" destOrd="0" presId="urn:microsoft.com/office/officeart/2005/8/layout/list1"/>
    <dgm:cxn modelId="{E2777E1C-32A4-1A4F-BC33-55EE1FDA0C12}" type="presParOf" srcId="{82EF9218-8513-A243-8B7F-D539DEB78DDF}" destId="{56A30EBF-FF8F-6F44-A00B-AAD93425CCF8}" srcOrd="0" destOrd="0" presId="urn:microsoft.com/office/officeart/2005/8/layout/list1"/>
    <dgm:cxn modelId="{49D1AB53-80C6-F54E-B931-3799D6A6279F}" type="presParOf" srcId="{82EF9218-8513-A243-8B7F-D539DEB78DDF}" destId="{348F4B09-E637-1B49-A4A3-EFCD1E8AE499}" srcOrd="1" destOrd="0" presId="urn:microsoft.com/office/officeart/2005/8/layout/list1"/>
    <dgm:cxn modelId="{DDCF28E0-11AE-A149-87B3-0B0EB2F54DD6}" type="presParOf" srcId="{283EF507-6A3C-A14F-A12B-DA7D51479BF3}" destId="{DBBE0E51-C95B-4C4C-AD53-91435168ECDA}" srcOrd="13" destOrd="0" presId="urn:microsoft.com/office/officeart/2005/8/layout/list1"/>
    <dgm:cxn modelId="{E8425303-50A1-BE43-B91F-395B51E259BA}" type="presParOf" srcId="{283EF507-6A3C-A14F-A12B-DA7D51479BF3}" destId="{D2397F5F-4CD5-A445-AFF7-0BA0A31CAFDA}"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8C783-8F79-5D48-A6A7-F6EF03B31033}">
      <dsp:nvSpPr>
        <dsp:cNvPr id="0" name=""/>
        <dsp:cNvSpPr/>
      </dsp:nvSpPr>
      <dsp:spPr>
        <a:xfrm>
          <a:off x="0" y="5115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C0274-7FDA-3F45-833D-ADBFB71B8068}">
      <dsp:nvSpPr>
        <dsp:cNvPr id="0" name=""/>
        <dsp:cNvSpPr/>
      </dsp:nvSpPr>
      <dsp:spPr>
        <a:xfrm>
          <a:off x="460317" y="687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Identify</a:t>
          </a:r>
        </a:p>
      </dsp:txBody>
      <dsp:txXfrm>
        <a:off x="503548" y="111964"/>
        <a:ext cx="6357979" cy="799138"/>
      </dsp:txXfrm>
    </dsp:sp>
    <dsp:sp modelId="{C1F85F74-406A-564E-A1ED-9848432D2167}">
      <dsp:nvSpPr>
        <dsp:cNvPr id="0" name=""/>
        <dsp:cNvSpPr/>
      </dsp:nvSpPr>
      <dsp:spPr>
        <a:xfrm>
          <a:off x="0" y="18723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E2102-89CC-3945-88CE-825E5BFC38A8}">
      <dsp:nvSpPr>
        <dsp:cNvPr id="0" name=""/>
        <dsp:cNvSpPr/>
      </dsp:nvSpPr>
      <dsp:spPr>
        <a:xfrm>
          <a:off x="460317" y="14295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Improve</a:t>
          </a:r>
        </a:p>
      </dsp:txBody>
      <dsp:txXfrm>
        <a:off x="503548" y="1472764"/>
        <a:ext cx="6357979" cy="799138"/>
      </dsp:txXfrm>
    </dsp:sp>
    <dsp:sp modelId="{D4D7E5EA-1443-ED48-8770-D24FC6BA3765}">
      <dsp:nvSpPr>
        <dsp:cNvPr id="0" name=""/>
        <dsp:cNvSpPr/>
      </dsp:nvSpPr>
      <dsp:spPr>
        <a:xfrm>
          <a:off x="0" y="32331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F7075-289B-6649-9FDE-203B71670CCF}">
      <dsp:nvSpPr>
        <dsp:cNvPr id="0" name=""/>
        <dsp:cNvSpPr/>
      </dsp:nvSpPr>
      <dsp:spPr>
        <a:xfrm>
          <a:off x="460317" y="27903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Capitalize</a:t>
          </a:r>
        </a:p>
      </dsp:txBody>
      <dsp:txXfrm>
        <a:off x="503548" y="2833564"/>
        <a:ext cx="6357979" cy="799138"/>
      </dsp:txXfrm>
    </dsp:sp>
    <dsp:sp modelId="{D2397F5F-4CD5-A445-AFF7-0BA0A31CAFDA}">
      <dsp:nvSpPr>
        <dsp:cNvPr id="0" name=""/>
        <dsp:cNvSpPr/>
      </dsp:nvSpPr>
      <dsp:spPr>
        <a:xfrm>
          <a:off x="0" y="45939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8F4B09-E637-1B49-A4A3-EFCD1E8AE499}">
      <dsp:nvSpPr>
        <dsp:cNvPr id="0" name=""/>
        <dsp:cNvSpPr/>
      </dsp:nvSpPr>
      <dsp:spPr>
        <a:xfrm>
          <a:off x="460317" y="41511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Compensate</a:t>
          </a:r>
        </a:p>
      </dsp:txBody>
      <dsp:txXfrm>
        <a:off x="503548" y="4194364"/>
        <a:ext cx="6357979"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8C783-8F79-5D48-A6A7-F6EF03B31033}">
      <dsp:nvSpPr>
        <dsp:cNvPr id="0" name=""/>
        <dsp:cNvSpPr/>
      </dsp:nvSpPr>
      <dsp:spPr>
        <a:xfrm>
          <a:off x="0" y="5115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C0274-7FDA-3F45-833D-ADBFB71B8068}">
      <dsp:nvSpPr>
        <dsp:cNvPr id="0" name=""/>
        <dsp:cNvSpPr/>
      </dsp:nvSpPr>
      <dsp:spPr>
        <a:xfrm>
          <a:off x="460317" y="687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Identify</a:t>
          </a:r>
        </a:p>
      </dsp:txBody>
      <dsp:txXfrm>
        <a:off x="503548" y="111964"/>
        <a:ext cx="6357979" cy="799138"/>
      </dsp:txXfrm>
    </dsp:sp>
    <dsp:sp modelId="{C1F85F74-406A-564E-A1ED-9848432D2167}">
      <dsp:nvSpPr>
        <dsp:cNvPr id="0" name=""/>
        <dsp:cNvSpPr/>
      </dsp:nvSpPr>
      <dsp:spPr>
        <a:xfrm>
          <a:off x="0" y="18723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E2102-89CC-3945-88CE-825E5BFC38A8}">
      <dsp:nvSpPr>
        <dsp:cNvPr id="0" name=""/>
        <dsp:cNvSpPr/>
      </dsp:nvSpPr>
      <dsp:spPr>
        <a:xfrm>
          <a:off x="460317" y="14295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Improve</a:t>
          </a:r>
        </a:p>
      </dsp:txBody>
      <dsp:txXfrm>
        <a:off x="503548" y="1472764"/>
        <a:ext cx="6357979" cy="799138"/>
      </dsp:txXfrm>
    </dsp:sp>
    <dsp:sp modelId="{D4D7E5EA-1443-ED48-8770-D24FC6BA3765}">
      <dsp:nvSpPr>
        <dsp:cNvPr id="0" name=""/>
        <dsp:cNvSpPr/>
      </dsp:nvSpPr>
      <dsp:spPr>
        <a:xfrm>
          <a:off x="0" y="32331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F7075-289B-6649-9FDE-203B71670CCF}">
      <dsp:nvSpPr>
        <dsp:cNvPr id="0" name=""/>
        <dsp:cNvSpPr/>
      </dsp:nvSpPr>
      <dsp:spPr>
        <a:xfrm>
          <a:off x="460317" y="27903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Capitalize</a:t>
          </a:r>
        </a:p>
      </dsp:txBody>
      <dsp:txXfrm>
        <a:off x="503548" y="2833564"/>
        <a:ext cx="6357979" cy="799138"/>
      </dsp:txXfrm>
    </dsp:sp>
    <dsp:sp modelId="{D2397F5F-4CD5-A445-AFF7-0BA0A31CAFDA}">
      <dsp:nvSpPr>
        <dsp:cNvPr id="0" name=""/>
        <dsp:cNvSpPr/>
      </dsp:nvSpPr>
      <dsp:spPr>
        <a:xfrm>
          <a:off x="0" y="4593933"/>
          <a:ext cx="9206345"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8F4B09-E637-1B49-A4A3-EFCD1E8AE499}">
      <dsp:nvSpPr>
        <dsp:cNvPr id="0" name=""/>
        <dsp:cNvSpPr/>
      </dsp:nvSpPr>
      <dsp:spPr>
        <a:xfrm>
          <a:off x="460317" y="4151133"/>
          <a:ext cx="6444441"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585" tIns="0" rIns="243585" bIns="0" numCol="1" spcCol="1270" anchor="ctr" anchorCtr="0">
          <a:noAutofit/>
        </a:bodyPr>
        <a:lstStyle/>
        <a:p>
          <a:pPr marL="0" lvl="0" indent="0" algn="l" defTabSz="1333500">
            <a:lnSpc>
              <a:spcPct val="90000"/>
            </a:lnSpc>
            <a:spcBef>
              <a:spcPct val="0"/>
            </a:spcBef>
            <a:spcAft>
              <a:spcPct val="35000"/>
            </a:spcAft>
            <a:buNone/>
          </a:pPr>
          <a:r>
            <a:rPr lang="en-US" sz="3000" kern="1200" dirty="0"/>
            <a:t>Compensate</a:t>
          </a:r>
        </a:p>
      </dsp:txBody>
      <dsp:txXfrm>
        <a:off x="503548" y="4194364"/>
        <a:ext cx="6357979"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0.15284</cdr:x>
      <cdr:y>0.19737</cdr:y>
    </cdr:from>
    <cdr:to>
      <cdr:x>0.8183</cdr:x>
      <cdr:y>1</cdr:y>
    </cdr:to>
    <cdr:pic>
      <cdr:nvPicPr>
        <cdr:cNvPr id="2" name="chart">
          <a:extLst xmlns:a="http://schemas.openxmlformats.org/drawingml/2006/main">
            <a:ext uri="{FF2B5EF4-FFF2-40B4-BE49-F238E27FC236}">
              <a16:creationId xmlns:a16="http://schemas.microsoft.com/office/drawing/2014/main" id="{0BFBC5E0-B562-6C47-BE5B-4BD79453B6C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07214" y="913793"/>
          <a:ext cx="6997700" cy="3715973"/>
        </a:xfrm>
        <a:prstGeom xmlns:a="http://schemas.openxmlformats.org/drawingml/2006/main" prst="rect">
          <a:avLst/>
        </a:prstGeom>
      </cdr:spPr>
    </cdr:pic>
  </cdr:relSizeAnchor>
  <cdr:relSizeAnchor xmlns:cdr="http://schemas.openxmlformats.org/drawingml/2006/chartDrawing">
    <cdr:from>
      <cdr:x>0.03061</cdr:x>
      <cdr:y>0.02582</cdr:y>
    </cdr:from>
    <cdr:to>
      <cdr:x>0.78986</cdr:x>
      <cdr:y>0.1864</cdr:y>
    </cdr:to>
    <cdr:sp macro="" textlink="">
      <cdr:nvSpPr>
        <cdr:cNvPr id="3" name="TextBox 2">
          <a:extLst xmlns:a="http://schemas.openxmlformats.org/drawingml/2006/main">
            <a:ext uri="{FF2B5EF4-FFF2-40B4-BE49-F238E27FC236}">
              <a16:creationId xmlns:a16="http://schemas.microsoft.com/office/drawing/2014/main" id="{B5DE09B3-C00C-604E-A824-44ADBE48361A}"/>
            </a:ext>
          </a:extLst>
        </cdr:cNvPr>
        <cdr:cNvSpPr txBox="1"/>
      </cdr:nvSpPr>
      <cdr:spPr>
        <a:xfrm xmlns:a="http://schemas.openxmlformats.org/drawingml/2006/main">
          <a:off x="321860" y="119546"/>
          <a:ext cx="7983940" cy="7434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000" b="1" dirty="0">
              <a:latin typeface="Calisto MT" panose="02040603050505030304" pitchFamily="18" charset="77"/>
            </a:rPr>
            <a:t>Top 5 Populations Considered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3071A-B2A8-EE4E-BCE6-23B1DF4DB4E3}"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53962-8D83-F449-BBA9-9E79FAA2BCEA}" type="slidenum">
              <a:rPr lang="en-US" smtClean="0"/>
              <a:t>‹#›</a:t>
            </a:fld>
            <a:endParaRPr lang="en-US"/>
          </a:p>
        </p:txBody>
      </p:sp>
    </p:spTree>
    <p:extLst>
      <p:ext uri="{BB962C8B-B14F-4D97-AF65-F5344CB8AC3E}">
        <p14:creationId xmlns:p14="http://schemas.microsoft.com/office/powerpoint/2010/main" val="4263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080" lvl="1" indent="-342891">
              <a:buFont typeface="Arial" charset="0"/>
              <a:buChar char="•"/>
            </a:pPr>
            <a:r>
              <a:rPr lang="en-US" sz="2400" dirty="0"/>
              <a:t>Consensus in the field of rehabilitation that social skills shape employment outcomes (Phillips et al., 2014, Phillips et al., 2015)</a:t>
            </a:r>
          </a:p>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2</a:t>
            </a:fld>
            <a:endParaRPr lang="en-US"/>
          </a:p>
        </p:txBody>
      </p:sp>
    </p:spTree>
    <p:extLst>
      <p:ext uri="{BB962C8B-B14F-4D97-AF65-F5344CB8AC3E}">
        <p14:creationId xmlns:p14="http://schemas.microsoft.com/office/powerpoint/2010/main" val="310624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Brian’s Answer: Acknowledge Them, Improve them and Use Them. But how?</a:t>
            </a:r>
          </a:p>
        </p:txBody>
      </p:sp>
      <p:sp>
        <p:nvSpPr>
          <p:cNvPr id="4" name="Slide Number Placeholder 3"/>
          <p:cNvSpPr>
            <a:spLocks noGrp="1"/>
          </p:cNvSpPr>
          <p:nvPr>
            <p:ph type="sldNum" sz="quarter" idx="5"/>
          </p:nvPr>
        </p:nvSpPr>
        <p:spPr/>
        <p:txBody>
          <a:bodyPr/>
          <a:lstStyle/>
          <a:p>
            <a:fld id="{6E553962-8D83-F449-BBA9-9E79FAA2BCEA}" type="slidenum">
              <a:rPr lang="en-US" smtClean="0"/>
              <a:t>22</a:t>
            </a:fld>
            <a:endParaRPr lang="en-US"/>
          </a:p>
        </p:txBody>
      </p:sp>
    </p:spTree>
    <p:extLst>
      <p:ext uri="{BB962C8B-B14F-4D97-AF65-F5344CB8AC3E}">
        <p14:creationId xmlns:p14="http://schemas.microsoft.com/office/powerpoint/2010/main" val="884288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53962-8D83-F449-BBA9-9E79FAA2BCEA}" type="slidenum">
              <a:rPr lang="en-US" smtClean="0"/>
              <a:t>23</a:t>
            </a:fld>
            <a:endParaRPr lang="en-US"/>
          </a:p>
        </p:txBody>
      </p:sp>
    </p:spTree>
    <p:extLst>
      <p:ext uri="{BB962C8B-B14F-4D97-AF65-F5344CB8AC3E}">
        <p14:creationId xmlns:p14="http://schemas.microsoft.com/office/powerpoint/2010/main" val="220779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Skills are like a wheelbarrow tire. I never think about a well functioning wheelbarrow tire, but it is all I can think about when one isn’t functioning well.</a:t>
            </a:r>
          </a:p>
        </p:txBody>
      </p:sp>
      <p:sp>
        <p:nvSpPr>
          <p:cNvPr id="4" name="Slide Number Placeholder 3"/>
          <p:cNvSpPr>
            <a:spLocks noGrp="1"/>
          </p:cNvSpPr>
          <p:nvPr>
            <p:ph type="sldNum" sz="quarter" idx="5"/>
          </p:nvPr>
        </p:nvSpPr>
        <p:spPr/>
        <p:txBody>
          <a:bodyPr/>
          <a:lstStyle/>
          <a:p>
            <a:fld id="{6E553962-8D83-F449-BBA9-9E79FAA2BCEA}" type="slidenum">
              <a:rPr lang="en-US" smtClean="0"/>
              <a:t>25</a:t>
            </a:fld>
            <a:endParaRPr lang="en-US"/>
          </a:p>
        </p:txBody>
      </p:sp>
    </p:spTree>
    <p:extLst>
      <p:ext uri="{BB962C8B-B14F-4D97-AF65-F5344CB8AC3E}">
        <p14:creationId xmlns:p14="http://schemas.microsoft.com/office/powerpoint/2010/main" val="2144095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 may help you to get in the habit of noticing strengths</a:t>
            </a:r>
          </a:p>
        </p:txBody>
      </p:sp>
      <p:sp>
        <p:nvSpPr>
          <p:cNvPr id="4" name="Slide Number Placeholder 3"/>
          <p:cNvSpPr>
            <a:spLocks noGrp="1"/>
          </p:cNvSpPr>
          <p:nvPr>
            <p:ph type="sldNum" sz="quarter" idx="5"/>
          </p:nvPr>
        </p:nvSpPr>
        <p:spPr/>
        <p:txBody>
          <a:bodyPr/>
          <a:lstStyle/>
          <a:p>
            <a:fld id="{6E553962-8D83-F449-BBA9-9E79FAA2BCEA}" type="slidenum">
              <a:rPr lang="en-US" smtClean="0"/>
              <a:t>26</a:t>
            </a:fld>
            <a:endParaRPr lang="en-US"/>
          </a:p>
        </p:txBody>
      </p:sp>
    </p:spTree>
    <p:extLst>
      <p:ext uri="{BB962C8B-B14F-4D97-AF65-F5344CB8AC3E}">
        <p14:creationId xmlns:p14="http://schemas.microsoft.com/office/powerpoint/2010/main" val="2976515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Attribution Bias – We may see someone who is having a terrible set of life circumstances as being grumpy.</a:t>
            </a:r>
          </a:p>
        </p:txBody>
      </p:sp>
      <p:sp>
        <p:nvSpPr>
          <p:cNvPr id="4" name="Slide Number Placeholder 3"/>
          <p:cNvSpPr>
            <a:spLocks noGrp="1"/>
          </p:cNvSpPr>
          <p:nvPr>
            <p:ph type="sldNum" sz="quarter" idx="5"/>
          </p:nvPr>
        </p:nvSpPr>
        <p:spPr/>
        <p:txBody>
          <a:bodyPr/>
          <a:lstStyle/>
          <a:p>
            <a:fld id="{6E553962-8D83-F449-BBA9-9E79FAA2BCEA}" type="slidenum">
              <a:rPr lang="en-US" smtClean="0"/>
              <a:t>28</a:t>
            </a:fld>
            <a:endParaRPr lang="en-US"/>
          </a:p>
        </p:txBody>
      </p:sp>
    </p:spTree>
    <p:extLst>
      <p:ext uri="{BB962C8B-B14F-4D97-AF65-F5344CB8AC3E}">
        <p14:creationId xmlns:p14="http://schemas.microsoft.com/office/powerpoint/2010/main" val="202125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requires a consideration of intervening with the person or the environment. We claim to have evolved past the exclusive use of the medical model, but social skills interventions sometimes suggest otherwise. </a:t>
            </a:r>
          </a:p>
        </p:txBody>
      </p:sp>
      <p:sp>
        <p:nvSpPr>
          <p:cNvPr id="4" name="Slide Number Placeholder 3"/>
          <p:cNvSpPr>
            <a:spLocks noGrp="1"/>
          </p:cNvSpPr>
          <p:nvPr>
            <p:ph type="sldNum" sz="quarter" idx="5"/>
          </p:nvPr>
        </p:nvSpPr>
        <p:spPr/>
        <p:txBody>
          <a:bodyPr/>
          <a:lstStyle/>
          <a:p>
            <a:fld id="{6E553962-8D83-F449-BBA9-9E79FAA2BCEA}" type="slidenum">
              <a:rPr lang="en-US" smtClean="0"/>
              <a:t>30</a:t>
            </a:fld>
            <a:endParaRPr lang="en-US"/>
          </a:p>
        </p:txBody>
      </p:sp>
    </p:spTree>
    <p:extLst>
      <p:ext uri="{BB962C8B-B14F-4D97-AF65-F5344CB8AC3E}">
        <p14:creationId xmlns:p14="http://schemas.microsoft.com/office/powerpoint/2010/main" val="3831725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at Gaining Employment Skills (WAGES) - Targets transition-related social skills - </a:t>
            </a:r>
            <a:r>
              <a:rPr lang="en-US" dirty="0" err="1"/>
              <a:t>Consistes</a:t>
            </a:r>
            <a:r>
              <a:rPr lang="en-US" dirty="0"/>
              <a:t> of self-regulation training, problem solving, teamwork, and communication domains. </a:t>
            </a:r>
          </a:p>
        </p:txBody>
      </p:sp>
      <p:sp>
        <p:nvSpPr>
          <p:cNvPr id="4" name="Slide Number Placeholder 3"/>
          <p:cNvSpPr>
            <a:spLocks noGrp="1"/>
          </p:cNvSpPr>
          <p:nvPr>
            <p:ph type="sldNum" sz="quarter" idx="5"/>
          </p:nvPr>
        </p:nvSpPr>
        <p:spPr/>
        <p:txBody>
          <a:bodyPr/>
          <a:lstStyle/>
          <a:p>
            <a:fld id="{6E553962-8D83-F449-BBA9-9E79FAA2BCEA}" type="slidenum">
              <a:rPr lang="en-US" smtClean="0"/>
              <a:t>32</a:t>
            </a:fld>
            <a:endParaRPr lang="en-US"/>
          </a:p>
        </p:txBody>
      </p:sp>
    </p:spTree>
    <p:extLst>
      <p:ext uri="{BB962C8B-B14F-4D97-AF65-F5344CB8AC3E}">
        <p14:creationId xmlns:p14="http://schemas.microsoft.com/office/powerpoint/2010/main" val="45283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34</a:t>
            </a:fld>
            <a:endParaRPr lang="en-US"/>
          </a:p>
        </p:txBody>
      </p:sp>
    </p:spTree>
    <p:extLst>
      <p:ext uri="{BB962C8B-B14F-4D97-AF65-F5344CB8AC3E}">
        <p14:creationId xmlns:p14="http://schemas.microsoft.com/office/powerpoint/2010/main" val="2788662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35</a:t>
            </a:fld>
            <a:endParaRPr lang="en-US"/>
          </a:p>
        </p:txBody>
      </p:sp>
    </p:spTree>
    <p:extLst>
      <p:ext uri="{BB962C8B-B14F-4D97-AF65-F5344CB8AC3E}">
        <p14:creationId xmlns:p14="http://schemas.microsoft.com/office/powerpoint/2010/main" val="306590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37</a:t>
            </a:fld>
            <a:endParaRPr lang="en-US"/>
          </a:p>
        </p:txBody>
      </p:sp>
    </p:spTree>
    <p:extLst>
      <p:ext uri="{BB962C8B-B14F-4D97-AF65-F5344CB8AC3E}">
        <p14:creationId xmlns:p14="http://schemas.microsoft.com/office/powerpoint/2010/main" val="40627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53962-8D83-F449-BBA9-9E79FAA2BCEA}" type="slidenum">
              <a:rPr lang="en-US" smtClean="0"/>
              <a:t>6</a:t>
            </a:fld>
            <a:endParaRPr lang="en-US"/>
          </a:p>
        </p:txBody>
      </p:sp>
    </p:spTree>
    <p:extLst>
      <p:ext uri="{BB962C8B-B14F-4D97-AF65-F5344CB8AC3E}">
        <p14:creationId xmlns:p14="http://schemas.microsoft.com/office/powerpoint/2010/main" val="3477033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38</a:t>
            </a:fld>
            <a:endParaRPr lang="en-US"/>
          </a:p>
        </p:txBody>
      </p:sp>
    </p:spTree>
    <p:extLst>
      <p:ext uri="{BB962C8B-B14F-4D97-AF65-F5344CB8AC3E}">
        <p14:creationId xmlns:p14="http://schemas.microsoft.com/office/powerpoint/2010/main" val="108612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40</a:t>
            </a:fld>
            <a:endParaRPr lang="en-US"/>
          </a:p>
        </p:txBody>
      </p:sp>
    </p:spTree>
    <p:extLst>
      <p:ext uri="{BB962C8B-B14F-4D97-AF65-F5344CB8AC3E}">
        <p14:creationId xmlns:p14="http://schemas.microsoft.com/office/powerpoint/2010/main" val="2873170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41</a:t>
            </a:fld>
            <a:endParaRPr lang="en-US"/>
          </a:p>
        </p:txBody>
      </p:sp>
    </p:spTree>
    <p:extLst>
      <p:ext uri="{BB962C8B-B14F-4D97-AF65-F5344CB8AC3E}">
        <p14:creationId xmlns:p14="http://schemas.microsoft.com/office/powerpoint/2010/main" val="49009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43</a:t>
            </a:fld>
            <a:endParaRPr lang="en-US"/>
          </a:p>
        </p:txBody>
      </p:sp>
    </p:spTree>
    <p:extLst>
      <p:ext uri="{BB962C8B-B14F-4D97-AF65-F5344CB8AC3E}">
        <p14:creationId xmlns:p14="http://schemas.microsoft.com/office/powerpoint/2010/main" val="264622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44</a:t>
            </a:fld>
            <a:endParaRPr lang="en-US"/>
          </a:p>
        </p:txBody>
      </p:sp>
    </p:spTree>
    <p:extLst>
      <p:ext uri="{BB962C8B-B14F-4D97-AF65-F5344CB8AC3E}">
        <p14:creationId xmlns:p14="http://schemas.microsoft.com/office/powerpoint/2010/main" val="1470567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46</a:t>
            </a:fld>
            <a:endParaRPr lang="en-US"/>
          </a:p>
        </p:txBody>
      </p:sp>
    </p:spTree>
    <p:extLst>
      <p:ext uri="{BB962C8B-B14F-4D97-AF65-F5344CB8AC3E}">
        <p14:creationId xmlns:p14="http://schemas.microsoft.com/office/powerpoint/2010/main" val="954567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47</a:t>
            </a:fld>
            <a:endParaRPr lang="en-US"/>
          </a:p>
        </p:txBody>
      </p:sp>
    </p:spTree>
    <p:extLst>
      <p:ext uri="{BB962C8B-B14F-4D97-AF65-F5344CB8AC3E}">
        <p14:creationId xmlns:p14="http://schemas.microsoft.com/office/powerpoint/2010/main" val="898988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49</a:t>
            </a:fld>
            <a:endParaRPr lang="en-US"/>
          </a:p>
        </p:txBody>
      </p:sp>
    </p:spTree>
    <p:extLst>
      <p:ext uri="{BB962C8B-B14F-4D97-AF65-F5344CB8AC3E}">
        <p14:creationId xmlns:p14="http://schemas.microsoft.com/office/powerpoint/2010/main" val="316690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50</a:t>
            </a:fld>
            <a:endParaRPr lang="en-US"/>
          </a:p>
        </p:txBody>
      </p:sp>
    </p:spTree>
    <p:extLst>
      <p:ext uri="{BB962C8B-B14F-4D97-AF65-F5344CB8AC3E}">
        <p14:creationId xmlns:p14="http://schemas.microsoft.com/office/powerpoint/2010/main" val="1171051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52</a:t>
            </a:fld>
            <a:endParaRPr lang="en-US"/>
          </a:p>
        </p:txBody>
      </p:sp>
    </p:spTree>
    <p:extLst>
      <p:ext uri="{BB962C8B-B14F-4D97-AF65-F5344CB8AC3E}">
        <p14:creationId xmlns:p14="http://schemas.microsoft.com/office/powerpoint/2010/main" val="323312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learning a complex task in which the expert only taught things that should not be done. This type of instruction would be very unlikely to produce competence in that task.</a:t>
            </a:r>
          </a:p>
        </p:txBody>
      </p:sp>
      <p:sp>
        <p:nvSpPr>
          <p:cNvPr id="4" name="Slide Number Placeholder 3"/>
          <p:cNvSpPr>
            <a:spLocks noGrp="1"/>
          </p:cNvSpPr>
          <p:nvPr>
            <p:ph type="sldNum" sz="quarter" idx="5"/>
          </p:nvPr>
        </p:nvSpPr>
        <p:spPr/>
        <p:txBody>
          <a:bodyPr/>
          <a:lstStyle/>
          <a:p>
            <a:fld id="{6E553962-8D83-F449-BBA9-9E79FAA2BCEA}" type="slidenum">
              <a:rPr lang="en-US" smtClean="0"/>
              <a:t>8</a:t>
            </a:fld>
            <a:endParaRPr lang="en-US"/>
          </a:p>
        </p:txBody>
      </p:sp>
    </p:spTree>
    <p:extLst>
      <p:ext uri="{BB962C8B-B14F-4D97-AF65-F5344CB8AC3E}">
        <p14:creationId xmlns:p14="http://schemas.microsoft.com/office/powerpoint/2010/main" val="1288285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fidelity rate to the original design</a:t>
            </a:r>
          </a:p>
        </p:txBody>
      </p:sp>
      <p:sp>
        <p:nvSpPr>
          <p:cNvPr id="4" name="Slide Number Placeholder 3"/>
          <p:cNvSpPr>
            <a:spLocks noGrp="1"/>
          </p:cNvSpPr>
          <p:nvPr>
            <p:ph type="sldNum" sz="quarter" idx="10"/>
          </p:nvPr>
        </p:nvSpPr>
        <p:spPr/>
        <p:txBody>
          <a:bodyPr/>
          <a:lstStyle/>
          <a:p>
            <a:fld id="{EA8C34FE-831D-7F41-A70E-F4E537ABC058}" type="slidenum">
              <a:rPr lang="en-US" smtClean="0"/>
              <a:t>53</a:t>
            </a:fld>
            <a:endParaRPr lang="en-US"/>
          </a:p>
        </p:txBody>
      </p:sp>
    </p:spTree>
    <p:extLst>
      <p:ext uri="{BB962C8B-B14F-4D97-AF65-F5344CB8AC3E}">
        <p14:creationId xmlns:p14="http://schemas.microsoft.com/office/powerpoint/2010/main" val="2791792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with many social strengths is likely to have more weak ties and more social capital. These two types of relationship are good for different things. </a:t>
            </a:r>
          </a:p>
        </p:txBody>
      </p:sp>
      <p:sp>
        <p:nvSpPr>
          <p:cNvPr id="4" name="Slide Number Placeholder 3"/>
          <p:cNvSpPr>
            <a:spLocks noGrp="1"/>
          </p:cNvSpPr>
          <p:nvPr>
            <p:ph type="sldNum" sz="quarter" idx="5"/>
          </p:nvPr>
        </p:nvSpPr>
        <p:spPr/>
        <p:txBody>
          <a:bodyPr/>
          <a:lstStyle/>
          <a:p>
            <a:fld id="{6E553962-8D83-F449-BBA9-9E79FAA2BCEA}" type="slidenum">
              <a:rPr lang="en-US" smtClean="0"/>
              <a:t>54</a:t>
            </a:fld>
            <a:endParaRPr lang="en-US"/>
          </a:p>
        </p:txBody>
      </p:sp>
    </p:spTree>
    <p:extLst>
      <p:ext uri="{BB962C8B-B14F-4D97-AF65-F5344CB8AC3E}">
        <p14:creationId xmlns:p14="http://schemas.microsoft.com/office/powerpoint/2010/main" val="1551318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a:r>
            <a:r>
              <a:rPr lang="en-US" sz="1200" b="1" dirty="0"/>
              <a:t>Social capital </a:t>
            </a:r>
            <a:r>
              <a:rPr lang="en-US" sz="1200" dirty="0"/>
              <a:t>is defined as a person’s or group’s level of empathy for </a:t>
            </a:r>
          </a:p>
          <a:p>
            <a:r>
              <a:rPr lang="en-US" sz="1200" dirty="0"/>
              <a:t>    another person or group, such that “whatever affects one similarly affects </a:t>
            </a:r>
          </a:p>
          <a:p>
            <a:r>
              <a:rPr lang="en-US" sz="1200" dirty="0"/>
              <a:t>    the other” </a:t>
            </a:r>
            <a:r>
              <a:rPr lang="en-US" sz="1100" dirty="0"/>
              <a:t>(Robison &amp; Ritchie, 2010, p. 16)</a:t>
            </a:r>
            <a:r>
              <a:rPr lang="en-US" sz="1200" dirty="0"/>
              <a:t>. </a:t>
            </a:r>
          </a:p>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55</a:t>
            </a:fld>
            <a:endParaRPr lang="en-US"/>
          </a:p>
        </p:txBody>
      </p:sp>
    </p:spTree>
    <p:extLst>
      <p:ext uri="{BB962C8B-B14F-4D97-AF65-F5344CB8AC3E}">
        <p14:creationId xmlns:p14="http://schemas.microsoft.com/office/powerpoint/2010/main" val="729938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0075" lvl="1" indent="-257175">
              <a:buFont typeface="Arial" charset="0"/>
              <a:buChar char="•"/>
            </a:pPr>
            <a:r>
              <a:rPr lang="en-US" sz="1350" dirty="0"/>
              <a:t>Based on the social capital framework, Item 1 provided a neutral relationship where no social capital was expected to exist; Item 2 provided a relationship where the highest levels of social capital were expected; and Item 3 provided a situation in which negative levels of social capital were expected. Item 4 and 5 provided situations where the indirect use of social capital was measured in two different relationships (i.e., a stranger being referred to an employer by a close friend and by a local state agency). </a:t>
            </a:r>
          </a:p>
          <a:p>
            <a:pPr marL="600075" marR="0" lvl="1" indent="-257175" algn="l" defTabSz="914400" rtl="0" eaLnBrk="1" fontAlgn="auto" latinLnBrk="0" hangingPunct="1">
              <a:lnSpc>
                <a:spcPct val="100000"/>
              </a:lnSpc>
              <a:spcBef>
                <a:spcPts val="0"/>
              </a:spcBef>
              <a:spcAft>
                <a:spcPts val="0"/>
              </a:spcAft>
              <a:buClrTx/>
              <a:buSzTx/>
              <a:buFont typeface="Arial" charset="0"/>
              <a:buChar char="•"/>
              <a:tabLst/>
              <a:defRPr/>
            </a:pPr>
            <a:r>
              <a:rPr lang="en-US" dirty="0"/>
              <a:t> </a:t>
            </a:r>
            <a:r>
              <a:rPr lang="en-US" sz="1200" dirty="0"/>
              <a:t>The four forms of the survey were identical except that the bookkeeper in the surveys differed by representing a different combination of disability status and social role. </a:t>
            </a:r>
          </a:p>
          <a:p>
            <a:pPr marL="600075" lvl="1" indent="-257175">
              <a:buFont typeface="Arial" charset="0"/>
              <a:buChar char="•"/>
            </a:pP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57</a:t>
            </a:fld>
            <a:endParaRPr lang="en-US"/>
          </a:p>
        </p:txBody>
      </p:sp>
    </p:spTree>
    <p:extLst>
      <p:ext uri="{BB962C8B-B14F-4D97-AF65-F5344CB8AC3E}">
        <p14:creationId xmlns:p14="http://schemas.microsoft.com/office/powerpoint/2010/main" val="2142693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58</a:t>
            </a:fld>
            <a:endParaRPr lang="en-US"/>
          </a:p>
        </p:txBody>
      </p:sp>
    </p:spTree>
    <p:extLst>
      <p:ext uri="{BB962C8B-B14F-4D97-AF65-F5344CB8AC3E}">
        <p14:creationId xmlns:p14="http://schemas.microsoft.com/office/powerpoint/2010/main" val="3155168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59</a:t>
            </a:fld>
            <a:endParaRPr lang="en-US"/>
          </a:p>
        </p:txBody>
      </p:sp>
    </p:spTree>
    <p:extLst>
      <p:ext uri="{BB962C8B-B14F-4D97-AF65-F5344CB8AC3E}">
        <p14:creationId xmlns:p14="http://schemas.microsoft.com/office/powerpoint/2010/main" val="3548211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Nearly $2.00 an hour difference.</a:t>
            </a:r>
          </a:p>
        </p:txBody>
      </p:sp>
      <p:sp>
        <p:nvSpPr>
          <p:cNvPr id="4" name="Slide Number Placeholder 3"/>
          <p:cNvSpPr>
            <a:spLocks noGrp="1"/>
          </p:cNvSpPr>
          <p:nvPr>
            <p:ph type="sldNum" sz="quarter" idx="10"/>
          </p:nvPr>
        </p:nvSpPr>
        <p:spPr/>
        <p:txBody>
          <a:bodyPr/>
          <a:lstStyle/>
          <a:p>
            <a:fld id="{EA8C34FE-831D-7F41-A70E-F4E537ABC058}" type="slidenum">
              <a:rPr lang="en-US" smtClean="0"/>
              <a:t>60</a:t>
            </a:fld>
            <a:endParaRPr lang="en-US"/>
          </a:p>
        </p:txBody>
      </p:sp>
    </p:spTree>
    <p:extLst>
      <p:ext uri="{BB962C8B-B14F-4D97-AF65-F5344CB8AC3E}">
        <p14:creationId xmlns:p14="http://schemas.microsoft.com/office/powerpoint/2010/main" val="855338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higher pay for PWOD for close friend when no social role</a:t>
            </a:r>
          </a:p>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61</a:t>
            </a:fld>
            <a:endParaRPr lang="en-US"/>
          </a:p>
        </p:txBody>
      </p:sp>
    </p:spTree>
    <p:extLst>
      <p:ext uri="{BB962C8B-B14F-4D97-AF65-F5344CB8AC3E}">
        <p14:creationId xmlns:p14="http://schemas.microsoft.com/office/powerpoint/2010/main" val="2463847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9814CC-CA74-DF47-A666-2CB60ED34312}" type="slidenum">
              <a:rPr lang="en-US" smtClean="0"/>
              <a:t>64</a:t>
            </a:fld>
            <a:endParaRPr lang="en-US"/>
          </a:p>
        </p:txBody>
      </p:sp>
    </p:spTree>
    <p:extLst>
      <p:ext uri="{BB962C8B-B14F-4D97-AF65-F5344CB8AC3E}">
        <p14:creationId xmlns:p14="http://schemas.microsoft.com/office/powerpoint/2010/main" val="72901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65</a:t>
            </a:fld>
            <a:endParaRPr lang="en-US"/>
          </a:p>
        </p:txBody>
      </p:sp>
    </p:spTree>
    <p:extLst>
      <p:ext uri="{BB962C8B-B14F-4D97-AF65-F5344CB8AC3E}">
        <p14:creationId xmlns:p14="http://schemas.microsoft.com/office/powerpoint/2010/main" val="45994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really want to ask to many questions until I knew something about what people had already said. After seeing the state of the </a:t>
            </a:r>
            <a:r>
              <a:rPr lang="en-US" dirty="0" err="1"/>
              <a:t>rsearch</a:t>
            </a:r>
            <a:r>
              <a:rPr lang="en-US" dirty="0"/>
              <a:t>, I was left with no choice but to conduct a review.</a:t>
            </a:r>
          </a:p>
        </p:txBody>
      </p:sp>
      <p:sp>
        <p:nvSpPr>
          <p:cNvPr id="4" name="Slide Number Placeholder 3"/>
          <p:cNvSpPr>
            <a:spLocks noGrp="1"/>
          </p:cNvSpPr>
          <p:nvPr>
            <p:ph type="sldNum" sz="quarter" idx="5"/>
          </p:nvPr>
        </p:nvSpPr>
        <p:spPr/>
        <p:txBody>
          <a:bodyPr/>
          <a:lstStyle/>
          <a:p>
            <a:fld id="{6E553962-8D83-F449-BBA9-9E79FAA2BCEA}" type="slidenum">
              <a:rPr lang="en-US" smtClean="0"/>
              <a:t>11</a:t>
            </a:fld>
            <a:endParaRPr lang="en-US"/>
          </a:p>
        </p:txBody>
      </p:sp>
    </p:spTree>
    <p:extLst>
      <p:ext uri="{BB962C8B-B14F-4D97-AF65-F5344CB8AC3E}">
        <p14:creationId xmlns:p14="http://schemas.microsoft.com/office/powerpoint/2010/main" val="2383152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charset="0"/>
              <a:buChar char="•"/>
            </a:pPr>
            <a:r>
              <a:rPr lang="en-US" dirty="0"/>
              <a:t>Social capital theory provides the idea that close relationships (and social capital) are developed through the exchange of socio-emotional goods</a:t>
            </a:r>
          </a:p>
          <a:p>
            <a:pPr marL="742950" lvl="1" indent="-285750">
              <a:buFont typeface="Arial" charset="0"/>
              <a:buChar char="•"/>
            </a:pPr>
            <a:r>
              <a:rPr lang="en-US" dirty="0"/>
              <a:t>Relational self theories provide guidance about specific</a:t>
            </a:r>
            <a:r>
              <a:rPr lang="en-US" baseline="0" dirty="0"/>
              <a:t> socio-emotional goods that form the essential socio-emotional goods as well as ideas of how close relations shape behavior and outcomes.</a:t>
            </a: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66</a:t>
            </a:fld>
            <a:endParaRPr lang="en-US"/>
          </a:p>
        </p:txBody>
      </p:sp>
    </p:spTree>
    <p:extLst>
      <p:ext uri="{BB962C8B-B14F-4D97-AF65-F5344CB8AC3E}">
        <p14:creationId xmlns:p14="http://schemas.microsoft.com/office/powerpoint/2010/main" val="1653880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charset="0"/>
              <a:buChar char="•"/>
            </a:pPr>
            <a:r>
              <a:rPr lang="en-US" dirty="0"/>
              <a:t>Social capital theory provides the idea that close relationships (and social capital) are developed through the exchange of socio-emotional goods</a:t>
            </a:r>
          </a:p>
          <a:p>
            <a:pPr marL="742950" lvl="1" indent="-285750">
              <a:buFont typeface="Arial" charset="0"/>
              <a:buChar char="•"/>
            </a:pPr>
            <a:r>
              <a:rPr lang="en-US" dirty="0"/>
              <a:t>Relational self theories provide guidance about specific</a:t>
            </a:r>
            <a:r>
              <a:rPr lang="en-US" baseline="0" dirty="0"/>
              <a:t> socio-emotional goods that form the essential socio-emotional goods as well as ideas of how close relations shape behavior and outcomes.</a:t>
            </a: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67</a:t>
            </a:fld>
            <a:endParaRPr lang="en-US"/>
          </a:p>
        </p:txBody>
      </p:sp>
    </p:spTree>
    <p:extLst>
      <p:ext uri="{BB962C8B-B14F-4D97-AF65-F5344CB8AC3E}">
        <p14:creationId xmlns:p14="http://schemas.microsoft.com/office/powerpoint/2010/main" val="1806160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68</a:t>
            </a:fld>
            <a:endParaRPr lang="en-US"/>
          </a:p>
        </p:txBody>
      </p:sp>
    </p:spTree>
    <p:extLst>
      <p:ext uri="{BB962C8B-B14F-4D97-AF65-F5344CB8AC3E}">
        <p14:creationId xmlns:p14="http://schemas.microsoft.com/office/powerpoint/2010/main" val="3008518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69</a:t>
            </a:fld>
            <a:endParaRPr lang="en-US"/>
          </a:p>
        </p:txBody>
      </p:sp>
    </p:spTree>
    <p:extLst>
      <p:ext uri="{BB962C8B-B14F-4D97-AF65-F5344CB8AC3E}">
        <p14:creationId xmlns:p14="http://schemas.microsoft.com/office/powerpoint/2010/main" val="411370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70</a:t>
            </a:fld>
            <a:endParaRPr lang="en-US"/>
          </a:p>
        </p:txBody>
      </p:sp>
    </p:spTree>
    <p:extLst>
      <p:ext uri="{BB962C8B-B14F-4D97-AF65-F5344CB8AC3E}">
        <p14:creationId xmlns:p14="http://schemas.microsoft.com/office/powerpoint/2010/main" val="494958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Measured 330 Employees with Disabilities (not</a:t>
            </a:r>
            <a:r>
              <a:rPr lang="en-US" baseline="0" dirty="0"/>
              <a:t> self-employed)</a:t>
            </a: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71</a:t>
            </a:fld>
            <a:endParaRPr lang="en-US"/>
          </a:p>
        </p:txBody>
      </p:sp>
    </p:spTree>
    <p:extLst>
      <p:ext uri="{BB962C8B-B14F-4D97-AF65-F5344CB8AC3E}">
        <p14:creationId xmlns:p14="http://schemas.microsoft.com/office/powerpoint/2010/main" val="2571079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72</a:t>
            </a:fld>
            <a:endParaRPr lang="en-US"/>
          </a:p>
        </p:txBody>
      </p:sp>
    </p:spTree>
    <p:extLst>
      <p:ext uri="{BB962C8B-B14F-4D97-AF65-F5344CB8AC3E}">
        <p14:creationId xmlns:p14="http://schemas.microsoft.com/office/powerpoint/2010/main" val="349917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553962-8D83-F449-BBA9-9E79FAA2BCEA}" type="slidenum">
              <a:rPr lang="en-US" smtClean="0"/>
              <a:t>74</a:t>
            </a:fld>
            <a:endParaRPr lang="en-US"/>
          </a:p>
        </p:txBody>
      </p:sp>
    </p:spTree>
    <p:extLst>
      <p:ext uri="{BB962C8B-B14F-4D97-AF65-F5344CB8AC3E}">
        <p14:creationId xmlns:p14="http://schemas.microsoft.com/office/powerpoint/2010/main" val="3990802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Today’s presentation does not capture all of the projects conducted   </a:t>
            </a:r>
          </a:p>
          <a:p>
            <a:r>
              <a:rPr lang="en-US" sz="1200" dirty="0"/>
              <a:t>      through this grant.</a:t>
            </a:r>
          </a:p>
          <a:p>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75</a:t>
            </a:fld>
            <a:endParaRPr lang="en-US"/>
          </a:p>
        </p:txBody>
      </p:sp>
    </p:spTree>
    <p:extLst>
      <p:ext uri="{BB962C8B-B14F-4D97-AF65-F5344CB8AC3E}">
        <p14:creationId xmlns:p14="http://schemas.microsoft.com/office/powerpoint/2010/main" val="353643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A8C34FE-831D-7F41-A70E-F4E537ABC058}" type="slidenum">
              <a:rPr lang="en-US" smtClean="0"/>
              <a:t>76</a:t>
            </a:fld>
            <a:endParaRPr lang="en-US"/>
          </a:p>
        </p:txBody>
      </p:sp>
    </p:spTree>
    <p:extLst>
      <p:ext uri="{BB962C8B-B14F-4D97-AF65-F5344CB8AC3E}">
        <p14:creationId xmlns:p14="http://schemas.microsoft.com/office/powerpoint/2010/main" val="21958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such as social impairment and social deficit were not included as they tend to describe what social skills isn’t and I was interested for this study primarily in what it is.</a:t>
            </a:r>
          </a:p>
        </p:txBody>
      </p:sp>
      <p:sp>
        <p:nvSpPr>
          <p:cNvPr id="4" name="Slide Number Placeholder 3"/>
          <p:cNvSpPr>
            <a:spLocks noGrp="1"/>
          </p:cNvSpPr>
          <p:nvPr>
            <p:ph type="sldNum" sz="quarter" idx="5"/>
          </p:nvPr>
        </p:nvSpPr>
        <p:spPr/>
        <p:txBody>
          <a:bodyPr/>
          <a:lstStyle/>
          <a:p>
            <a:fld id="{6E553962-8D83-F449-BBA9-9E79FAA2BCEA}" type="slidenum">
              <a:rPr lang="en-US" smtClean="0"/>
              <a:t>12</a:t>
            </a:fld>
            <a:endParaRPr lang="en-US"/>
          </a:p>
        </p:txBody>
      </p:sp>
    </p:spTree>
    <p:extLst>
      <p:ext uri="{BB962C8B-B14F-4D97-AF65-F5344CB8AC3E}">
        <p14:creationId xmlns:p14="http://schemas.microsoft.com/office/powerpoint/2010/main" val="3668753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Skills first used in 1999</a:t>
            </a:r>
          </a:p>
          <a:p>
            <a:r>
              <a:rPr lang="en-US" dirty="0"/>
              <a:t>Social Problem Solving Skills First used in 2001</a:t>
            </a:r>
          </a:p>
        </p:txBody>
      </p:sp>
      <p:sp>
        <p:nvSpPr>
          <p:cNvPr id="4" name="Slide Number Placeholder 3"/>
          <p:cNvSpPr>
            <a:spLocks noGrp="1"/>
          </p:cNvSpPr>
          <p:nvPr>
            <p:ph type="sldNum" sz="quarter" idx="5"/>
          </p:nvPr>
        </p:nvSpPr>
        <p:spPr/>
        <p:txBody>
          <a:bodyPr/>
          <a:lstStyle/>
          <a:p>
            <a:fld id="{6E553962-8D83-F449-BBA9-9E79FAA2BCEA}" type="slidenum">
              <a:rPr lang="en-US" smtClean="0"/>
              <a:t>17</a:t>
            </a:fld>
            <a:endParaRPr lang="en-US"/>
          </a:p>
        </p:txBody>
      </p:sp>
    </p:spTree>
    <p:extLst>
      <p:ext uri="{BB962C8B-B14F-4D97-AF65-F5344CB8AC3E}">
        <p14:creationId xmlns:p14="http://schemas.microsoft.com/office/powerpoint/2010/main" val="89834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about 17% of articles with prominent use of social effectiveness term defined the term (31 out of 175).</a:t>
            </a:r>
          </a:p>
          <a:p>
            <a:endParaRPr lang="en-US" dirty="0"/>
          </a:p>
          <a:p>
            <a:r>
              <a:rPr lang="en-US" dirty="0"/>
              <a:t>Handout can be used to consider the definitions more fully.</a:t>
            </a:r>
          </a:p>
          <a:p>
            <a:endParaRPr lang="en-US" dirty="0"/>
          </a:p>
        </p:txBody>
      </p:sp>
      <p:sp>
        <p:nvSpPr>
          <p:cNvPr id="4" name="Slide Number Placeholder 3"/>
          <p:cNvSpPr>
            <a:spLocks noGrp="1"/>
          </p:cNvSpPr>
          <p:nvPr>
            <p:ph type="sldNum" sz="quarter" idx="5"/>
          </p:nvPr>
        </p:nvSpPr>
        <p:spPr/>
        <p:txBody>
          <a:bodyPr/>
          <a:lstStyle/>
          <a:p>
            <a:fld id="{6E553962-8D83-F449-BBA9-9E79FAA2BCEA}" type="slidenum">
              <a:rPr lang="en-US" smtClean="0"/>
              <a:t>18</a:t>
            </a:fld>
            <a:endParaRPr lang="en-US"/>
          </a:p>
        </p:txBody>
      </p:sp>
    </p:spTree>
    <p:extLst>
      <p:ext uri="{BB962C8B-B14F-4D97-AF65-F5344CB8AC3E}">
        <p14:creationId xmlns:p14="http://schemas.microsoft.com/office/powerpoint/2010/main" val="261384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an established qualitative method, we interviewed VR counselors, supervisors, and administrators from five States representing five of the 10 RSA regions. Total of 35 participants broken down as follows: Six Administrators, 11 supervisors, and 18 counselors.</a:t>
            </a:r>
          </a:p>
        </p:txBody>
      </p:sp>
      <p:sp>
        <p:nvSpPr>
          <p:cNvPr id="4" name="Slide Number Placeholder 3"/>
          <p:cNvSpPr>
            <a:spLocks noGrp="1"/>
          </p:cNvSpPr>
          <p:nvPr>
            <p:ph type="sldNum" sz="quarter" idx="5"/>
          </p:nvPr>
        </p:nvSpPr>
        <p:spPr/>
        <p:txBody>
          <a:bodyPr/>
          <a:lstStyle/>
          <a:p>
            <a:fld id="{6E553962-8D83-F449-BBA9-9E79FAA2BCEA}" type="slidenum">
              <a:rPr lang="en-US" smtClean="0"/>
              <a:t>19</a:t>
            </a:fld>
            <a:endParaRPr lang="en-US"/>
          </a:p>
        </p:txBody>
      </p:sp>
    </p:spTree>
    <p:extLst>
      <p:ext uri="{BB962C8B-B14F-4D97-AF65-F5344CB8AC3E}">
        <p14:creationId xmlns:p14="http://schemas.microsoft.com/office/powerpoint/2010/main" val="85661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such as social impairment and social deficit were not included as they tend to describe what social skills isn’t and I was interested for this study primarily in what it is.</a:t>
            </a:r>
          </a:p>
        </p:txBody>
      </p:sp>
      <p:sp>
        <p:nvSpPr>
          <p:cNvPr id="4" name="Slide Number Placeholder 3"/>
          <p:cNvSpPr>
            <a:spLocks noGrp="1"/>
          </p:cNvSpPr>
          <p:nvPr>
            <p:ph type="sldNum" sz="quarter" idx="5"/>
          </p:nvPr>
        </p:nvSpPr>
        <p:spPr/>
        <p:txBody>
          <a:bodyPr/>
          <a:lstStyle/>
          <a:p>
            <a:fld id="{6E553962-8D83-F449-BBA9-9E79FAA2BCEA}" type="slidenum">
              <a:rPr lang="en-US" smtClean="0"/>
              <a:t>20</a:t>
            </a:fld>
            <a:endParaRPr lang="en-US"/>
          </a:p>
        </p:txBody>
      </p:sp>
    </p:spTree>
    <p:extLst>
      <p:ext uri="{BB962C8B-B14F-4D97-AF65-F5344CB8AC3E}">
        <p14:creationId xmlns:p14="http://schemas.microsoft.com/office/powerpoint/2010/main" val="203172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A52A-54B3-9645-A33D-7EF1928B34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71FEC0-5525-B147-9619-2E9321282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F9899D-94B0-B94A-A5CA-76B903299B96}"/>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5" name="Footer Placeholder 4">
            <a:extLst>
              <a:ext uri="{FF2B5EF4-FFF2-40B4-BE49-F238E27FC236}">
                <a16:creationId xmlns:a16="http://schemas.microsoft.com/office/drawing/2014/main" id="{B5ECAEF1-770A-8141-A034-C01BB3ADD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0CCED-8F2C-304B-A2F6-8B11408D0C88}"/>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162091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B55C-53FC-F442-BF4B-A2099D86B2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1B2BA1-ED97-5C40-9CFC-236E2F6244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AC104-6C91-AE46-8994-9FD208AAEC99}"/>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5" name="Footer Placeholder 4">
            <a:extLst>
              <a:ext uri="{FF2B5EF4-FFF2-40B4-BE49-F238E27FC236}">
                <a16:creationId xmlns:a16="http://schemas.microsoft.com/office/drawing/2014/main" id="{7468979A-AF0E-D746-A1BE-DCF522317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E93D1-7A08-7B4E-A5D3-4E921186B9C2}"/>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55779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CAFA6-DB8A-D447-9E00-56A4825E84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A4D1E-CFA9-0C4E-94DD-66035573E9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4A1C3-0D5B-E749-9B40-93C5E91F1B03}"/>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5" name="Footer Placeholder 4">
            <a:extLst>
              <a:ext uri="{FF2B5EF4-FFF2-40B4-BE49-F238E27FC236}">
                <a16:creationId xmlns:a16="http://schemas.microsoft.com/office/drawing/2014/main" id="{3051CC22-DEC3-8649-B531-31A9CF3B4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8811C-0F21-7140-AF7D-C3A5521B014D}"/>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49721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313E-B724-8D4E-BBC6-87D8D6FB1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2046E-5E0F-2F47-96A4-2704D0AE46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E91E-D380-7647-9991-7E9EC63EE5ED}"/>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5" name="Footer Placeholder 4">
            <a:extLst>
              <a:ext uri="{FF2B5EF4-FFF2-40B4-BE49-F238E27FC236}">
                <a16:creationId xmlns:a16="http://schemas.microsoft.com/office/drawing/2014/main" id="{227732BB-CC63-D349-81D6-12418C1F5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38DBF-3FCA-2B4F-B22C-B0F875843754}"/>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1926574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38E2-1D3D-7241-95E4-36C3DB92E8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FD03D-57AB-A540-8766-A5C480D61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47F305-8C95-2942-A3D4-9FEE3B5755A2}"/>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5" name="Footer Placeholder 4">
            <a:extLst>
              <a:ext uri="{FF2B5EF4-FFF2-40B4-BE49-F238E27FC236}">
                <a16:creationId xmlns:a16="http://schemas.microsoft.com/office/drawing/2014/main" id="{3F8931EE-3C35-6A46-B87D-8951AFED7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02B8C-8D40-B241-BB06-DCB93F0BBA15}"/>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366067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D4B4-73E6-404D-919B-401425A4E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D7912-BA7F-FD40-B399-4B353CD192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074106-AD67-5747-BB45-A4912799AE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B3043-49C6-2542-9EC3-22F182F3AC12}"/>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6" name="Footer Placeholder 5">
            <a:extLst>
              <a:ext uri="{FF2B5EF4-FFF2-40B4-BE49-F238E27FC236}">
                <a16:creationId xmlns:a16="http://schemas.microsoft.com/office/drawing/2014/main" id="{EEDBE9B2-40DA-444F-A6B7-3029ED960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A2A25-14F7-0A40-B4AD-0EBC904B6F63}"/>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238666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6A18-8FEB-0545-AE3B-A5A9D3221E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35245-8687-6F4E-BD7C-F30A7FDA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8E35F8-6501-814B-8CED-8CFD87845D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063D2-E4C3-4446-8649-726AEBDC8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0DAE1F-3293-3A43-AFCD-B180848781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687167-DDD6-5D48-84FE-E3267E8A963E}"/>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8" name="Footer Placeholder 7">
            <a:extLst>
              <a:ext uri="{FF2B5EF4-FFF2-40B4-BE49-F238E27FC236}">
                <a16:creationId xmlns:a16="http://schemas.microsoft.com/office/drawing/2014/main" id="{12979255-8E18-FC4B-B0F0-527278A359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E4DBE7-F094-D14A-B67B-E6D14F339CD1}"/>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204595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5F3C-316C-EF4D-83EC-3B28FE72CC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0BF12E-81B4-8B49-BBE9-A1749A24EEF2}"/>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4" name="Footer Placeholder 3">
            <a:extLst>
              <a:ext uri="{FF2B5EF4-FFF2-40B4-BE49-F238E27FC236}">
                <a16:creationId xmlns:a16="http://schemas.microsoft.com/office/drawing/2014/main" id="{D79C1E85-AFFF-134B-8001-3A2F4167D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96CF9B-A871-0D4E-B0F7-F961C1F3D667}"/>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2056036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24104-BF50-CB44-8777-D2D6780738F9}"/>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3" name="Footer Placeholder 2">
            <a:extLst>
              <a:ext uri="{FF2B5EF4-FFF2-40B4-BE49-F238E27FC236}">
                <a16:creationId xmlns:a16="http://schemas.microsoft.com/office/drawing/2014/main" id="{10AC6166-F290-6F45-8246-AA9E988A4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8AC42D-C7B9-7E44-B567-36CF836777BD}"/>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338572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A917-BDE5-E643-8B67-EC36CE1B8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C20B36-9EDB-EB4A-8E4C-BD12AE174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A8BCB8-30A8-A943-B8EB-5564A886A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05811E-D4F0-B945-8201-2AE050F38818}"/>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6" name="Footer Placeholder 5">
            <a:extLst>
              <a:ext uri="{FF2B5EF4-FFF2-40B4-BE49-F238E27FC236}">
                <a16:creationId xmlns:a16="http://schemas.microsoft.com/office/drawing/2014/main" id="{DBA3EC44-3DD1-0E48-8753-703F7602F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4030E-624B-5C4A-8D11-495E5BE53E07}"/>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342031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2F36-C634-5E46-948A-015F01133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F7CA3-477E-1E40-8605-5342F742B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A13A9-9355-1743-B024-45C9E6A72A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EC2130-D044-304B-B226-F330C5A12C88}"/>
              </a:ext>
            </a:extLst>
          </p:cNvPr>
          <p:cNvSpPr>
            <a:spLocks noGrp="1"/>
          </p:cNvSpPr>
          <p:nvPr>
            <p:ph type="dt" sz="half" idx="10"/>
          </p:nvPr>
        </p:nvSpPr>
        <p:spPr/>
        <p:txBody>
          <a:bodyPr/>
          <a:lstStyle/>
          <a:p>
            <a:fld id="{50BF6792-F86F-0646-A68F-8F91C785AFFA}" type="datetimeFigureOut">
              <a:rPr lang="en-US" smtClean="0"/>
              <a:t>6/14/2021</a:t>
            </a:fld>
            <a:endParaRPr lang="en-US"/>
          </a:p>
        </p:txBody>
      </p:sp>
      <p:sp>
        <p:nvSpPr>
          <p:cNvPr id="6" name="Footer Placeholder 5">
            <a:extLst>
              <a:ext uri="{FF2B5EF4-FFF2-40B4-BE49-F238E27FC236}">
                <a16:creationId xmlns:a16="http://schemas.microsoft.com/office/drawing/2014/main" id="{F7D292ED-5597-6A44-9F3D-028BD7779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213D7-4085-0F4A-A5F1-84AE1F60DFB8}"/>
              </a:ext>
            </a:extLst>
          </p:cNvPr>
          <p:cNvSpPr>
            <a:spLocks noGrp="1"/>
          </p:cNvSpPr>
          <p:nvPr>
            <p:ph type="sldNum" sz="quarter" idx="12"/>
          </p:nvPr>
        </p:nvSpPr>
        <p:spPr/>
        <p:txBody>
          <a:bodyPr/>
          <a:lstStyle/>
          <a:p>
            <a:fld id="{BC7F872B-AA08-D547-A53B-2682822C80E7}" type="slidenum">
              <a:rPr lang="en-US" smtClean="0"/>
              <a:t>‹#›</a:t>
            </a:fld>
            <a:endParaRPr lang="en-US"/>
          </a:p>
        </p:txBody>
      </p:sp>
    </p:spTree>
    <p:extLst>
      <p:ext uri="{BB962C8B-B14F-4D97-AF65-F5344CB8AC3E}">
        <p14:creationId xmlns:p14="http://schemas.microsoft.com/office/powerpoint/2010/main" val="105678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71ED3-D162-4140-A984-9271496111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ACE00-4019-F649-9A56-5CBC5AF5D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7A888-42E9-894F-A514-D60D4D4DF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F6792-F86F-0646-A68F-8F91C785AFFA}" type="datetimeFigureOut">
              <a:rPr lang="en-US" smtClean="0"/>
              <a:t>6/14/2021</a:t>
            </a:fld>
            <a:endParaRPr lang="en-US"/>
          </a:p>
        </p:txBody>
      </p:sp>
      <p:sp>
        <p:nvSpPr>
          <p:cNvPr id="5" name="Footer Placeholder 4">
            <a:extLst>
              <a:ext uri="{FF2B5EF4-FFF2-40B4-BE49-F238E27FC236}">
                <a16:creationId xmlns:a16="http://schemas.microsoft.com/office/drawing/2014/main" id="{A2E1B872-5FE8-A544-85E3-9ABFFCF0A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ADDC30-51EB-BD44-8387-DBA393CD0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F872B-AA08-D547-A53B-2682822C80E7}" type="slidenum">
              <a:rPr lang="en-US" smtClean="0"/>
              <a:t>‹#›</a:t>
            </a:fld>
            <a:endParaRPr lang="en-US"/>
          </a:p>
        </p:txBody>
      </p:sp>
    </p:spTree>
    <p:extLst>
      <p:ext uri="{BB962C8B-B14F-4D97-AF65-F5344CB8AC3E}">
        <p14:creationId xmlns:p14="http://schemas.microsoft.com/office/powerpoint/2010/main" val="3054540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image" Target="../media/image1.jpg"/><Relationship Id="rId9"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chart" Target="../charts/chart10.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chart" Target="../charts/chart12.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chart" Target="../charts/chart13.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notesSlide" Target="../notesSlides/notesSlide7.xml"/><Relationship Id="rId7" Type="http://schemas.openxmlformats.org/officeDocument/2006/relationships/chart" Target="../charts/chart1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chart" Target="../charts/chart15.xml"/><Relationship Id="rId5" Type="http://schemas.openxmlformats.org/officeDocument/2006/relationships/chart" Target="../charts/chart14.xml"/><Relationship Id="rId10" Type="http://schemas.openxmlformats.org/officeDocument/2006/relationships/chart" Target="../charts/chart19.xml"/><Relationship Id="rId4" Type="http://schemas.openxmlformats.org/officeDocument/2006/relationships/image" Target="../media/image1.jpg"/><Relationship Id="rId9" Type="http://schemas.openxmlformats.org/officeDocument/2006/relationships/chart" Target="../charts/char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4.jpg"/></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4.jp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4.jp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tiff"/></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1.tiff"/><Relationship Id="rId5" Type="http://schemas.openxmlformats.org/officeDocument/2006/relationships/image" Target="../media/image22.tiff"/><Relationship Id="rId4" Type="http://schemas.openxmlformats.org/officeDocument/2006/relationships/image" Target="../media/image20.jpg"/></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3.png"/><Relationship Id="rId5" Type="http://schemas.openxmlformats.org/officeDocument/2006/relationships/image" Target="../media/image4.jpg"/><Relationship Id="rId4"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4.jpg"/><Relationship Id="rId5" Type="http://schemas.openxmlformats.org/officeDocument/2006/relationships/image" Target="../media/image4.jpg"/><Relationship Id="rId4" Type="http://schemas.openxmlformats.org/officeDocument/2006/relationships/image" Target="../media/image1.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4.jp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jp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4.jpg"/><Relationship Id="rId4" Type="http://schemas.openxmlformats.org/officeDocument/2006/relationships/image" Target="../media/image4.jp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4.jp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4.jpg"/><Relationship Id="rId4" Type="http://schemas.openxmlformats.org/officeDocument/2006/relationships/image" Target="../media/image1.jpg"/></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47.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jpg"/><Relationship Id="rId9" Type="http://schemas.microsoft.com/office/2007/relationships/diagramDrawing" Target="../diagrams/drawing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5.jpg"/><Relationship Id="rId4" Type="http://schemas.openxmlformats.org/officeDocument/2006/relationships/image" Target="../media/image4.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4.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D733A-7919-CA40-8BA4-BB2BE28144A8}"/>
              </a:ext>
              <a:ext uri="{C183D7F6-B498-43B3-948B-1728B52AA6E4}">
                <adec:decorative xmlns:adec="http://schemas.microsoft.com/office/drawing/2017/decorative" val="1"/>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C30BDD72-5281-7F43-B120-F019031DD311}"/>
              </a:ext>
            </a:extLst>
          </p:cNvPr>
          <p:cNvSpPr>
            <a:spLocks noGrp="1"/>
          </p:cNvSpPr>
          <p:nvPr>
            <p:ph type="ctrTitle"/>
          </p:nvPr>
        </p:nvSpPr>
        <p:spPr/>
        <p:txBody>
          <a:bodyPr/>
          <a:lstStyle/>
          <a:p>
            <a:r>
              <a:rPr lang="en-US" b="1" dirty="0">
                <a:latin typeface="Calisto MT" panose="02040603050505030304" pitchFamily="18" charset="77"/>
                <a:cs typeface="Big Caslon Medium" panose="02000603090000020003" pitchFamily="2" charset="-79"/>
              </a:rPr>
              <a:t>Social Skills Training</a:t>
            </a:r>
          </a:p>
        </p:txBody>
      </p:sp>
      <p:sp>
        <p:nvSpPr>
          <p:cNvPr id="3" name="Subtitle 2">
            <a:extLst>
              <a:ext uri="{FF2B5EF4-FFF2-40B4-BE49-F238E27FC236}">
                <a16:creationId xmlns:a16="http://schemas.microsoft.com/office/drawing/2014/main" id="{4E3723A8-C3B1-BC4D-9C90-7F76EF1B0BFB}"/>
              </a:ext>
            </a:extLst>
          </p:cNvPr>
          <p:cNvSpPr>
            <a:spLocks noGrp="1"/>
          </p:cNvSpPr>
          <p:nvPr>
            <p:ph type="subTitle" idx="1"/>
          </p:nvPr>
        </p:nvSpPr>
        <p:spPr/>
        <p:txBody>
          <a:bodyPr>
            <a:normAutofit/>
          </a:bodyPr>
          <a:lstStyle/>
          <a:p>
            <a:r>
              <a:rPr lang="en-US" sz="2800" dirty="0">
                <a:latin typeface="Calisto MT" panose="02040603050505030304" pitchFamily="18" charset="77"/>
              </a:rPr>
              <a:t>Where is the Science and Where is the Practice?</a:t>
            </a:r>
          </a:p>
        </p:txBody>
      </p:sp>
      <p:pic>
        <p:nvPicPr>
          <p:cNvPr id="6" name="Graphic 5" descr="University of Wisconsin-Madison">
            <a:extLst>
              <a:ext uri="{FF2B5EF4-FFF2-40B4-BE49-F238E27FC236}">
                <a16:creationId xmlns:a16="http://schemas.microsoft.com/office/drawing/2014/main" id="{00F88FDB-815F-6241-8C15-9D933AA44B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8910" y="5140035"/>
            <a:ext cx="2301220" cy="1518805"/>
          </a:xfrm>
          <a:prstGeom prst="rect">
            <a:avLst/>
          </a:prstGeom>
        </p:spPr>
      </p:pic>
    </p:spTree>
    <p:extLst>
      <p:ext uri="{BB962C8B-B14F-4D97-AF65-F5344CB8AC3E}">
        <p14:creationId xmlns:p14="http://schemas.microsoft.com/office/powerpoint/2010/main" val="3319733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There were four groups I initially wanted to hear from on this question.</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838200" y="2210937"/>
            <a:ext cx="10515600" cy="3966026"/>
          </a:xfrm>
        </p:spPr>
        <p:txBody>
          <a:bodyPr>
            <a:normAutofit/>
          </a:bodyPr>
          <a:lstStyle/>
          <a:p>
            <a:pPr marL="514350" indent="-514350">
              <a:lnSpc>
                <a:spcPct val="200000"/>
              </a:lnSpc>
              <a:buFont typeface="+mj-lt"/>
              <a:buAutoNum type="arabicPeriod"/>
            </a:pPr>
            <a:r>
              <a:rPr lang="en-US" dirty="0">
                <a:latin typeface="Calisto MT" panose="02040603050505030304" pitchFamily="18" charset="77"/>
              </a:rPr>
              <a:t>People with Disabilities</a:t>
            </a:r>
          </a:p>
          <a:p>
            <a:pPr marL="514350" indent="-514350">
              <a:lnSpc>
                <a:spcPct val="200000"/>
              </a:lnSpc>
              <a:buFont typeface="+mj-lt"/>
              <a:buAutoNum type="arabicPeriod"/>
            </a:pPr>
            <a:r>
              <a:rPr lang="en-US" b="1" dirty="0">
                <a:solidFill>
                  <a:schemeClr val="accent1">
                    <a:lumMod val="75000"/>
                  </a:schemeClr>
                </a:solidFill>
                <a:latin typeface="Calisto MT" panose="02040603050505030304" pitchFamily="18" charset="77"/>
              </a:rPr>
              <a:t>The Existing Research</a:t>
            </a:r>
          </a:p>
          <a:p>
            <a:pPr marL="514350" indent="-514350">
              <a:lnSpc>
                <a:spcPct val="200000"/>
              </a:lnSpc>
              <a:buFont typeface="+mj-lt"/>
              <a:buAutoNum type="arabicPeriod"/>
            </a:pPr>
            <a:r>
              <a:rPr lang="en-US" b="1" dirty="0">
                <a:solidFill>
                  <a:schemeClr val="accent1">
                    <a:lumMod val="75000"/>
                  </a:schemeClr>
                </a:solidFill>
                <a:latin typeface="Calisto MT" panose="02040603050505030304" pitchFamily="18" charset="77"/>
              </a:rPr>
              <a:t>Vocational Rehabilitation Professionals</a:t>
            </a:r>
          </a:p>
          <a:p>
            <a:pPr marL="514350" indent="-514350">
              <a:lnSpc>
                <a:spcPct val="200000"/>
              </a:lnSpc>
              <a:buFont typeface="+mj-lt"/>
              <a:buAutoNum type="arabicPeriod"/>
            </a:pPr>
            <a:r>
              <a:rPr lang="en-US" dirty="0">
                <a:latin typeface="Calisto MT" panose="02040603050505030304" pitchFamily="18" charset="77"/>
              </a:rPr>
              <a:t>Employers</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custDataLst>
      <p:tags r:id="rId1"/>
    </p:custDataLst>
    <p:extLst>
      <p:ext uri="{BB962C8B-B14F-4D97-AF65-F5344CB8AC3E}">
        <p14:creationId xmlns:p14="http://schemas.microsoft.com/office/powerpoint/2010/main" val="117991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Existing Research</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dirty="0">
                <a:latin typeface="Gill Sans MT" panose="020B0502020104020203" pitchFamily="34" charset="77"/>
              </a:rPr>
              <a:t>Initial Realizations</a:t>
            </a:r>
          </a:p>
          <a:p>
            <a:pPr marL="971550" lvl="1" indent="-514350">
              <a:buFont typeface="+mj-lt"/>
              <a:buAutoNum type="arabicPeriod"/>
            </a:pPr>
            <a:r>
              <a:rPr lang="en-US" dirty="0">
                <a:latin typeface="Gill Sans MT" panose="020B0502020104020203" pitchFamily="34" charset="77"/>
              </a:rPr>
              <a:t>There is no major river of social skills research, only a multitude of small streams. Not cool for a lazy researcher.</a:t>
            </a:r>
          </a:p>
          <a:p>
            <a:pPr marL="971550" lvl="1" indent="-514350">
              <a:buFont typeface="+mj-lt"/>
              <a:buAutoNum type="arabicPeriod"/>
            </a:pPr>
            <a:r>
              <a:rPr lang="en-US" dirty="0">
                <a:latin typeface="Gill Sans MT" panose="020B0502020104020203" pitchFamily="34" charset="77"/>
              </a:rPr>
              <a:t>No one as yet had written a review to organize the multitude of small streams. Also not cool for a lazy researcher.</a:t>
            </a:r>
          </a:p>
          <a:p>
            <a:pPr marL="971550" lvl="1" indent="-514350">
              <a:buFont typeface="+mj-lt"/>
              <a:buAutoNum type="arabicPeriod"/>
            </a:pPr>
            <a:endParaRPr lang="en-US" dirty="0">
              <a:latin typeface="Gill Sans MT" panose="020B0502020104020203" pitchFamily="34" charset="77"/>
            </a:endParaRPr>
          </a:p>
          <a:p>
            <a:r>
              <a:rPr lang="en-US" dirty="0">
                <a:latin typeface="Gill Sans MT" panose="020B0502020104020203" pitchFamily="34" charset="77"/>
              </a:rPr>
              <a:t>30-Year Review of the Social Effectiveness Research</a:t>
            </a:r>
          </a:p>
          <a:p>
            <a:pPr lvl="1"/>
            <a:r>
              <a:rPr lang="en-US" dirty="0">
                <a:latin typeface="Gill Sans MT" panose="020B0502020104020203" pitchFamily="34" charset="77"/>
              </a:rPr>
              <a:t>Searched articles from January 1982 to May 2013</a:t>
            </a:r>
          </a:p>
          <a:p>
            <a:pPr lvl="1"/>
            <a:r>
              <a:rPr lang="en-US" dirty="0">
                <a:latin typeface="Gill Sans MT" panose="020B0502020104020203" pitchFamily="34" charset="77"/>
              </a:rPr>
              <a:t>Searched the six primary rehabilitation counseling and rehabilitation psychology journals</a:t>
            </a:r>
          </a:p>
          <a:p>
            <a:endParaRPr lang="en-US" dirty="0">
              <a:latin typeface="Calisto MT" panose="02040603050505030304" pitchFamily="18" charset="77"/>
            </a:endParaRPr>
          </a:p>
          <a:p>
            <a:pPr marL="0" indent="0">
              <a:buNone/>
            </a:pPr>
            <a:endParaRPr lang="en-US" dirty="0">
              <a:latin typeface="Calisto MT" panose="02040603050505030304" pitchFamily="18" charset="77"/>
            </a:endParaRPr>
          </a:p>
        </p:txBody>
      </p:sp>
    </p:spTree>
    <p:custDataLst>
      <p:tags r:id="rId1"/>
    </p:custDataLst>
    <p:extLst>
      <p:ext uri="{BB962C8B-B14F-4D97-AF65-F5344CB8AC3E}">
        <p14:creationId xmlns:p14="http://schemas.microsoft.com/office/powerpoint/2010/main" val="2896465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Search Terms</a:t>
            </a:r>
          </a:p>
        </p:txBody>
      </p:sp>
      <p:sp>
        <p:nvSpPr>
          <p:cNvPr id="5" name="Rectangle 4">
            <a:extLst>
              <a:ext uri="{FF2B5EF4-FFF2-40B4-BE49-F238E27FC236}">
                <a16:creationId xmlns:a16="http://schemas.microsoft.com/office/drawing/2014/main" id="{762C08A0-88D3-9A4E-B243-359D9C8E3430}"/>
              </a:ext>
            </a:extLst>
          </p:cNvPr>
          <p:cNvSpPr/>
          <p:nvPr/>
        </p:nvSpPr>
        <p:spPr>
          <a:xfrm>
            <a:off x="341193" y="1889162"/>
            <a:ext cx="6005016" cy="3970318"/>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Interpersonal Skills</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Social Skills</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Interpersonal competence</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Social competence</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Interpersonal intelligence</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Social Intelligence</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Interpersonal effectiveness</a:t>
            </a:r>
          </a:p>
        </p:txBody>
      </p:sp>
      <p:sp>
        <p:nvSpPr>
          <p:cNvPr id="9" name="Rectangle 8">
            <a:extLst>
              <a:ext uri="{FF2B5EF4-FFF2-40B4-BE49-F238E27FC236}">
                <a16:creationId xmlns:a16="http://schemas.microsoft.com/office/drawing/2014/main" id="{1117C0D2-DE1B-D040-987F-63DB0FD0E03E}"/>
              </a:ext>
            </a:extLst>
          </p:cNvPr>
          <p:cNvSpPr/>
          <p:nvPr/>
        </p:nvSpPr>
        <p:spPr>
          <a:xfrm>
            <a:off x="6186984" y="1889162"/>
            <a:ext cx="6005016" cy="3416320"/>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Social effectiveness</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Interpersonal functioning</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Social functioning</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Emotional intelligence</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Soft Skills</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Political Skill</a:t>
            </a:r>
            <a:endParaRPr lang="en-US" sz="3600" cap="none" spc="0" dirty="0">
              <a:ln/>
              <a:effectLst>
                <a:outerShdw blurRad="38100" dist="19050" dir="2700000" algn="tl" rotWithShape="0">
                  <a:schemeClr val="dk1">
                    <a:lumMod val="50000"/>
                    <a:alpha val="40000"/>
                  </a:schemeClr>
                </a:outerShdw>
              </a:effectLst>
            </a:endParaRPr>
          </a:p>
        </p:txBody>
      </p:sp>
    </p:spTree>
    <p:custDataLst>
      <p:tags r:id="rId1"/>
    </p:custDataLst>
    <p:extLst>
      <p:ext uri="{BB962C8B-B14F-4D97-AF65-F5344CB8AC3E}">
        <p14:creationId xmlns:p14="http://schemas.microsoft.com/office/powerpoint/2010/main" val="793742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4"/>
          </a:graphicData>
        </a:graphic>
      </p:graphicFrame>
      <p:sp>
        <p:nvSpPr>
          <p:cNvPr id="3" name="Content Placeholder 2">
            <a:extLst>
              <a:ext uri="{FF2B5EF4-FFF2-40B4-BE49-F238E27FC236}">
                <a16:creationId xmlns:a16="http://schemas.microsoft.com/office/drawing/2014/main" id="{C2F91569-B3C2-AD4F-8474-AB261A3132B1}"/>
              </a:ext>
            </a:extLst>
          </p:cNvPr>
          <p:cNvSpPr>
            <a:spLocks noGrp="1"/>
          </p:cNvSpPr>
          <p:nvPr>
            <p:ph idx="1"/>
          </p:nvPr>
        </p:nvSpPr>
        <p:spPr/>
        <p:txBody>
          <a:bodyPr/>
          <a:lstStyle/>
          <a:p>
            <a:r>
              <a:rPr lang="en-US" dirty="0">
                <a:latin typeface="Gill Sans MT" panose="020B0502020104020203" pitchFamily="34" charset="77"/>
              </a:rPr>
              <a:t>175 Articles over the past 30 years that gave prominent attention to social effectiveness</a:t>
            </a:r>
          </a:p>
          <a:p>
            <a:endParaRPr lang="en-US" dirty="0">
              <a:latin typeface="Gill Sans MT" panose="020B0502020104020203" pitchFamily="34" charset="77"/>
            </a:endParaRPr>
          </a:p>
          <a:p>
            <a:r>
              <a:rPr lang="en-US" dirty="0">
                <a:latin typeface="Gill Sans MT" panose="020B0502020104020203" pitchFamily="34" charset="77"/>
              </a:rPr>
              <a:t>Another 433 articles made passive mention of a social effectiveness construct</a:t>
            </a:r>
          </a:p>
          <a:p>
            <a:endParaRPr lang="en-US" dirty="0"/>
          </a:p>
        </p:txBody>
      </p:sp>
    </p:spTree>
    <p:custDataLst>
      <p:tags r:id="rId1"/>
    </p:custDataLst>
    <p:extLst>
      <p:ext uri="{BB962C8B-B14F-4D97-AF65-F5344CB8AC3E}">
        <p14:creationId xmlns:p14="http://schemas.microsoft.com/office/powerpoint/2010/main" val="101032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9F443B9-EDC4-4A4B-8B8D-C8B6F7E2ED84}"/>
              </a:ext>
            </a:extLst>
          </p:cNvPr>
          <p:cNvGraphicFramePr>
            <a:graphicFrameLocks/>
          </p:cNvGraphicFramePr>
          <p:nvPr>
            <p:extLst>
              <p:ext uri="{D42A27DB-BD31-4B8C-83A1-F6EECF244321}">
                <p14:modId xmlns:p14="http://schemas.microsoft.com/office/powerpoint/2010/main" val="2057146986"/>
              </p:ext>
            </p:extLst>
          </p:nvPr>
        </p:nvGraphicFramePr>
        <p:xfrm>
          <a:off x="16803944" y="25664126"/>
          <a:ext cx="12380656" cy="704127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extLst>
              <p:ext uri="{D42A27DB-BD31-4B8C-83A1-F6EECF244321}">
                <p14:modId xmlns:p14="http://schemas.microsoft.com/office/powerpoint/2010/main" val="1689249513"/>
              </p:ext>
            </p:extLst>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1636327B-EB50-0344-A063-4649E4026070}"/>
              </a:ext>
            </a:extLst>
          </p:cNvPr>
          <p:cNvGraphicFramePr>
            <a:graphicFrameLocks/>
          </p:cNvGraphicFramePr>
          <p:nvPr>
            <p:extLst>
              <p:ext uri="{D42A27DB-BD31-4B8C-83A1-F6EECF244321}">
                <p14:modId xmlns:p14="http://schemas.microsoft.com/office/powerpoint/2010/main" val="191533445"/>
              </p:ext>
            </p:extLst>
          </p:nvPr>
        </p:nvGraphicFramePr>
        <p:xfrm>
          <a:off x="16194344" y="25054526"/>
          <a:ext cx="12380656" cy="70412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E939F58B-BFB8-4E42-8CB0-F880AA218273}"/>
              </a:ext>
            </a:extLst>
          </p:cNvPr>
          <p:cNvGraphicFramePr>
            <a:graphicFrameLocks/>
          </p:cNvGraphicFramePr>
          <p:nvPr>
            <p:extLst>
              <p:ext uri="{D42A27DB-BD31-4B8C-83A1-F6EECF244321}">
                <p14:modId xmlns:p14="http://schemas.microsoft.com/office/powerpoint/2010/main" val="191533445"/>
              </p:ext>
            </p:extLst>
          </p:nvPr>
        </p:nvGraphicFramePr>
        <p:xfrm>
          <a:off x="16346744" y="25206926"/>
          <a:ext cx="12380656" cy="704127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88090B41-B497-CD4E-9EF5-E9EA2AF9908A}"/>
              </a:ext>
            </a:extLst>
          </p:cNvPr>
          <p:cNvGraphicFramePr>
            <a:graphicFrameLocks/>
          </p:cNvGraphicFramePr>
          <p:nvPr>
            <p:extLst>
              <p:ext uri="{D42A27DB-BD31-4B8C-83A1-F6EECF244321}">
                <p14:modId xmlns:p14="http://schemas.microsoft.com/office/powerpoint/2010/main" val="191533445"/>
              </p:ext>
            </p:extLst>
          </p:nvPr>
        </p:nvGraphicFramePr>
        <p:xfrm>
          <a:off x="16499144" y="25359326"/>
          <a:ext cx="12380656" cy="704127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9">
            <a:extLst>
              <a:ext uri="{FF2B5EF4-FFF2-40B4-BE49-F238E27FC236}">
                <a16:creationId xmlns:a16="http://schemas.microsoft.com/office/drawing/2014/main" id="{8B95D52A-6DB4-5843-B167-4F4E42C5F58F}"/>
              </a:ext>
            </a:extLst>
          </p:cNvPr>
          <p:cNvGraphicFramePr>
            <a:graphicFrameLocks/>
          </p:cNvGraphicFramePr>
          <p:nvPr>
            <p:extLst>
              <p:ext uri="{D42A27DB-BD31-4B8C-83A1-F6EECF244321}">
                <p14:modId xmlns:p14="http://schemas.microsoft.com/office/powerpoint/2010/main" val="1567566379"/>
              </p:ext>
            </p:extLst>
          </p:nvPr>
        </p:nvGraphicFramePr>
        <p:xfrm>
          <a:off x="16651544" y="25511726"/>
          <a:ext cx="12380656" cy="704127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ontent Placeholder 12">
            <a:extLst>
              <a:ext uri="{FF2B5EF4-FFF2-40B4-BE49-F238E27FC236}">
                <a16:creationId xmlns:a16="http://schemas.microsoft.com/office/drawing/2014/main" id="{F33575A5-4A43-7C41-ACF5-56327181A849}"/>
              </a:ext>
            </a:extLst>
          </p:cNvPr>
          <p:cNvGraphicFramePr>
            <a:graphicFrameLocks noGrp="1"/>
          </p:cNvGraphicFramePr>
          <p:nvPr>
            <p:ph idx="1"/>
            <p:extLst>
              <p:ext uri="{D42A27DB-BD31-4B8C-83A1-F6EECF244321}">
                <p14:modId xmlns:p14="http://schemas.microsoft.com/office/powerpoint/2010/main" val="156756637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9F182641-72C0-524C-9CBB-CFCD8FF961BF}"/>
              </a:ext>
            </a:extLst>
          </p:cNvPr>
          <p:cNvSpPr txBox="1"/>
          <p:nvPr/>
        </p:nvSpPr>
        <p:spPr>
          <a:xfrm>
            <a:off x="1173707" y="1364776"/>
            <a:ext cx="6550926" cy="646331"/>
          </a:xfrm>
          <a:prstGeom prst="rect">
            <a:avLst/>
          </a:prstGeom>
          <a:noFill/>
        </p:spPr>
        <p:txBody>
          <a:bodyPr wrap="square" rtlCol="0">
            <a:spAutoFit/>
          </a:bodyPr>
          <a:lstStyle/>
          <a:p>
            <a:r>
              <a:rPr lang="en-US" sz="3600" b="1" dirty="0">
                <a:latin typeface="Calisto MT" panose="02040603050505030304" pitchFamily="18" charset="77"/>
              </a:rPr>
              <a:t>Publications Over Time</a:t>
            </a:r>
          </a:p>
        </p:txBody>
      </p:sp>
    </p:spTree>
    <p:custDataLst>
      <p:tags r:id="rId1"/>
    </p:custDataLst>
    <p:extLst>
      <p:ext uri="{BB962C8B-B14F-4D97-AF65-F5344CB8AC3E}">
        <p14:creationId xmlns:p14="http://schemas.microsoft.com/office/powerpoint/2010/main" val="167035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5">
            <a:extLst>
              <a:ext uri="{FF2B5EF4-FFF2-40B4-BE49-F238E27FC236}">
                <a16:creationId xmlns:a16="http://schemas.microsoft.com/office/drawing/2014/main" id="{D0463A02-4C82-B140-A040-9EEACA04EB38}"/>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651710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5">
            <a:extLst>
              <a:ext uri="{FF2B5EF4-FFF2-40B4-BE49-F238E27FC236}">
                <a16:creationId xmlns:a16="http://schemas.microsoft.com/office/drawing/2014/main" id="{D0463A02-4C82-B140-A040-9EEACA04EB38}"/>
              </a:ext>
            </a:extLst>
          </p:cNvPr>
          <p:cNvGraphicFramePr>
            <a:graphicFrameLocks noGrp="1"/>
          </p:cNvGraphicFramePr>
          <p:nvPr>
            <p:ph idx="1"/>
            <p:extLst>
              <p:ext uri="{D42A27DB-BD31-4B8C-83A1-F6EECF244321}">
                <p14:modId xmlns:p14="http://schemas.microsoft.com/office/powerpoint/2010/main" val="819943791"/>
              </p:ext>
            </p:extLst>
          </p:nvPr>
        </p:nvGraphicFramePr>
        <p:xfrm>
          <a:off x="838200" y="1825625"/>
          <a:ext cx="10515600" cy="4629766"/>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601043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a:xfrm>
            <a:off x="838200" y="0"/>
            <a:ext cx="10515600" cy="1325563"/>
          </a:xfrm>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5"/>
          </a:graphicData>
        </a:graphic>
      </p:graphicFrame>
      <p:pic>
        <p:nvPicPr>
          <p:cNvPr id="7" name="Content Placeholder 6" descr="terms-graph.jpg">
            <a:extLst>
              <a:ext uri="{FF2B5EF4-FFF2-40B4-BE49-F238E27FC236}">
                <a16:creationId xmlns:a16="http://schemas.microsoft.com/office/drawing/2014/main" id="{C4BEA411-675B-5B4F-A4DF-C0BDCE530317}"/>
              </a:ext>
            </a:extLst>
          </p:cNvPr>
          <p:cNvPicPr>
            <a:picLocks noGrp="1" noChangeAspect="1"/>
          </p:cNvPicPr>
          <p:nvPr>
            <p:ph idx="1"/>
          </p:nvPr>
        </p:nvPicPr>
        <p:blipFill>
          <a:blip r:embed="rId6"/>
          <a:srcRect l="1546" t="2488" r="1546" b="2488"/>
          <a:stretch>
            <a:fillRect/>
          </a:stretch>
        </p:blipFill>
        <p:spPr>
          <a:xfrm>
            <a:off x="2988860" y="1195099"/>
            <a:ext cx="9021170" cy="5497705"/>
          </a:xfrm>
          <a:prstGeom prst="rect">
            <a:avLst/>
          </a:prstGeom>
        </p:spPr>
      </p:pic>
      <p:sp>
        <p:nvSpPr>
          <p:cNvPr id="8" name="TextBox 7">
            <a:extLst>
              <a:ext uri="{FF2B5EF4-FFF2-40B4-BE49-F238E27FC236}">
                <a16:creationId xmlns:a16="http://schemas.microsoft.com/office/drawing/2014/main" id="{2C1E3199-C58F-1E42-8380-3F2CE8D525F6}"/>
              </a:ext>
            </a:extLst>
          </p:cNvPr>
          <p:cNvSpPr txBox="1"/>
          <p:nvPr/>
        </p:nvSpPr>
        <p:spPr>
          <a:xfrm>
            <a:off x="586854" y="1801504"/>
            <a:ext cx="2156346" cy="1323439"/>
          </a:xfrm>
          <a:prstGeom prst="rect">
            <a:avLst/>
          </a:prstGeom>
          <a:noFill/>
        </p:spPr>
        <p:txBody>
          <a:bodyPr wrap="square" rtlCol="0">
            <a:spAutoFit/>
          </a:bodyPr>
          <a:lstStyle/>
          <a:p>
            <a:r>
              <a:rPr lang="en-US" sz="4000" b="1" dirty="0">
                <a:latin typeface="Calisto MT" panose="02040603050505030304" pitchFamily="18" charset="77"/>
              </a:rPr>
              <a:t>Terms Used</a:t>
            </a:r>
          </a:p>
        </p:txBody>
      </p:sp>
    </p:spTree>
    <p:custDataLst>
      <p:tags r:id="rId1"/>
    </p:custDataLst>
    <p:extLst>
      <p:ext uri="{BB962C8B-B14F-4D97-AF65-F5344CB8AC3E}">
        <p14:creationId xmlns:p14="http://schemas.microsoft.com/office/powerpoint/2010/main" val="137038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graphicFrame>
        <p:nvGraphicFramePr>
          <p:cNvPr id="27" name="Chart 26">
            <a:extLst>
              <a:ext uri="{FF2B5EF4-FFF2-40B4-BE49-F238E27FC236}">
                <a16:creationId xmlns:a16="http://schemas.microsoft.com/office/drawing/2014/main" id="{03768A71-308C-A344-8976-DC141C0D182A}"/>
              </a:ext>
            </a:extLst>
          </p:cNvPr>
          <p:cNvGraphicFramePr>
            <a:graphicFrameLocks/>
          </p:cNvGraphicFramePr>
          <p:nvPr>
            <p:extLst>
              <p:ext uri="{D42A27DB-BD31-4B8C-83A1-F6EECF244321}">
                <p14:modId xmlns:p14="http://schemas.microsoft.com/office/powerpoint/2010/main" val="2859352569"/>
              </p:ext>
            </p:extLst>
          </p:nvPr>
        </p:nvGraphicFramePr>
        <p:xfrm>
          <a:off x="32067580" y="13587625"/>
          <a:ext cx="6220858" cy="3834984"/>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B2E2CD53-0662-E449-A12E-42B725AB7900}"/>
              </a:ext>
            </a:extLst>
          </p:cNvPr>
          <p:cNvSpPr txBox="1"/>
          <p:nvPr/>
        </p:nvSpPr>
        <p:spPr>
          <a:xfrm>
            <a:off x="38288438" y="13587625"/>
            <a:ext cx="3982012"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400" dirty="0"/>
              <a:t>Social Skill(s) – 7</a:t>
            </a:r>
          </a:p>
          <a:p>
            <a:pPr marL="342900" indent="-342900">
              <a:buFont typeface="Arial"/>
              <a:buChar char="•"/>
            </a:pPr>
            <a:r>
              <a:rPr lang="en-US" sz="2400" dirty="0"/>
              <a:t>Social Problem-Solving – 7</a:t>
            </a:r>
          </a:p>
          <a:p>
            <a:pPr marL="342900" indent="-342900">
              <a:buFont typeface="Arial"/>
              <a:buChar char="•"/>
            </a:pPr>
            <a:r>
              <a:rPr lang="en-US" sz="2400" dirty="0"/>
              <a:t>Social Functioning – 5</a:t>
            </a:r>
          </a:p>
          <a:p>
            <a:pPr marL="342900" indent="-342900">
              <a:buFont typeface="Arial"/>
              <a:buChar char="•"/>
            </a:pPr>
            <a:r>
              <a:rPr lang="en-US" sz="2400" dirty="0"/>
              <a:t>Social Competence – 4</a:t>
            </a:r>
          </a:p>
          <a:p>
            <a:pPr marL="342900" indent="-342900">
              <a:buFont typeface="Arial"/>
              <a:buChar char="•"/>
            </a:pPr>
            <a:r>
              <a:rPr lang="en-US" sz="2400" dirty="0"/>
              <a:t>Soft Skills – 3</a:t>
            </a:r>
          </a:p>
          <a:p>
            <a:pPr marL="342900" indent="-342900">
              <a:buFont typeface="Arial"/>
              <a:buChar char="•"/>
            </a:pPr>
            <a:r>
              <a:rPr lang="en-US" sz="2400" dirty="0"/>
              <a:t>Interpersonal Skills – 2</a:t>
            </a:r>
          </a:p>
          <a:p>
            <a:pPr marL="342900" indent="-342900">
              <a:buFont typeface="Arial"/>
              <a:buChar char="•"/>
            </a:pPr>
            <a:r>
              <a:rPr lang="en-US" sz="2400" dirty="0"/>
              <a:t>Interpersonal Effectiveness, Interpersonal Functioning, and Interpersonal Intelligence – 1 each</a:t>
            </a:r>
          </a:p>
        </p:txBody>
      </p:sp>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a:extLst>
              <a:ext uri="{FF2B5EF4-FFF2-40B4-BE49-F238E27FC236}">
                <a16:creationId xmlns:a16="http://schemas.microsoft.com/office/drawing/2014/main" id="{504D9127-3FE0-3247-898A-08BAC3CE2CDE}"/>
              </a:ext>
            </a:extLst>
          </p:cNvPr>
          <p:cNvGraphicFramePr>
            <a:graphicFrameLocks/>
          </p:cNvGraphicFramePr>
          <p:nvPr>
            <p:extLst>
              <p:ext uri="{D42A27DB-BD31-4B8C-83A1-F6EECF244321}">
                <p14:modId xmlns:p14="http://schemas.microsoft.com/office/powerpoint/2010/main" val="3532763269"/>
              </p:ext>
            </p:extLst>
          </p:nvPr>
        </p:nvGraphicFramePr>
        <p:xfrm>
          <a:off x="32219980" y="13740025"/>
          <a:ext cx="6220858" cy="3834984"/>
        </p:xfrm>
        <a:graphic>
          <a:graphicData uri="http://schemas.openxmlformats.org/drawingml/2006/chart">
            <c:chart xmlns:c="http://schemas.openxmlformats.org/drawingml/2006/chart" xmlns:r="http://schemas.openxmlformats.org/officeDocument/2006/relationships" r:id="rId7"/>
          </a:graphicData>
        </a:graphic>
      </p:graphicFrame>
      <p:sp>
        <p:nvSpPr>
          <p:cNvPr id="30" name="TextBox 29">
            <a:extLst>
              <a:ext uri="{FF2B5EF4-FFF2-40B4-BE49-F238E27FC236}">
                <a16:creationId xmlns:a16="http://schemas.microsoft.com/office/drawing/2014/main" id="{D280D8EF-792B-0246-B12B-DDE6DB34AD3C}"/>
              </a:ext>
            </a:extLst>
          </p:cNvPr>
          <p:cNvSpPr txBox="1"/>
          <p:nvPr/>
        </p:nvSpPr>
        <p:spPr>
          <a:xfrm>
            <a:off x="38440838" y="13740025"/>
            <a:ext cx="3982012"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400" dirty="0"/>
              <a:t>Social Skill(s) – 7</a:t>
            </a:r>
          </a:p>
          <a:p>
            <a:pPr marL="342900" indent="-342900">
              <a:buFont typeface="Arial"/>
              <a:buChar char="•"/>
            </a:pPr>
            <a:r>
              <a:rPr lang="en-US" sz="2400" dirty="0"/>
              <a:t>Social Problem-Solving – 7</a:t>
            </a:r>
          </a:p>
          <a:p>
            <a:pPr marL="342900" indent="-342900">
              <a:buFont typeface="Arial"/>
              <a:buChar char="•"/>
            </a:pPr>
            <a:r>
              <a:rPr lang="en-US" sz="2400" dirty="0"/>
              <a:t>Social Functioning – 5</a:t>
            </a:r>
          </a:p>
          <a:p>
            <a:pPr marL="342900" indent="-342900">
              <a:buFont typeface="Arial"/>
              <a:buChar char="•"/>
            </a:pPr>
            <a:r>
              <a:rPr lang="en-US" sz="2400" dirty="0"/>
              <a:t>Social Competence – 4</a:t>
            </a:r>
          </a:p>
          <a:p>
            <a:pPr marL="342900" indent="-342900">
              <a:buFont typeface="Arial"/>
              <a:buChar char="•"/>
            </a:pPr>
            <a:r>
              <a:rPr lang="en-US" sz="2400" dirty="0"/>
              <a:t>Soft Skills – 3</a:t>
            </a:r>
          </a:p>
          <a:p>
            <a:pPr marL="342900" indent="-342900">
              <a:buFont typeface="Arial"/>
              <a:buChar char="•"/>
            </a:pPr>
            <a:r>
              <a:rPr lang="en-US" sz="2400" dirty="0"/>
              <a:t>Interpersonal Skills – 2</a:t>
            </a:r>
          </a:p>
          <a:p>
            <a:pPr marL="342900" indent="-342900">
              <a:buFont typeface="Arial"/>
              <a:buChar char="•"/>
            </a:pPr>
            <a:r>
              <a:rPr lang="en-US" sz="2400" dirty="0"/>
              <a:t>Interpersonal Effectiveness, Interpersonal Functioning, and Interpersonal Intelligence – 1 each</a:t>
            </a:r>
          </a:p>
        </p:txBody>
      </p:sp>
      <p:graphicFrame>
        <p:nvGraphicFramePr>
          <p:cNvPr id="31" name="Chart 30">
            <a:extLst>
              <a:ext uri="{FF2B5EF4-FFF2-40B4-BE49-F238E27FC236}">
                <a16:creationId xmlns:a16="http://schemas.microsoft.com/office/drawing/2014/main" id="{F8ADE308-FB60-B54D-ACCC-914D46126687}"/>
              </a:ext>
            </a:extLst>
          </p:cNvPr>
          <p:cNvGraphicFramePr>
            <a:graphicFrameLocks/>
          </p:cNvGraphicFramePr>
          <p:nvPr>
            <p:extLst>
              <p:ext uri="{D42A27DB-BD31-4B8C-83A1-F6EECF244321}">
                <p14:modId xmlns:p14="http://schemas.microsoft.com/office/powerpoint/2010/main" val="3532763269"/>
              </p:ext>
            </p:extLst>
          </p:nvPr>
        </p:nvGraphicFramePr>
        <p:xfrm>
          <a:off x="32372380" y="13892425"/>
          <a:ext cx="6220858" cy="3834984"/>
        </p:xfrm>
        <a:graphic>
          <a:graphicData uri="http://schemas.openxmlformats.org/drawingml/2006/chart">
            <c:chart xmlns:c="http://schemas.openxmlformats.org/drawingml/2006/chart" xmlns:r="http://schemas.openxmlformats.org/officeDocument/2006/relationships" r:id="rId8"/>
          </a:graphicData>
        </a:graphic>
      </p:graphicFrame>
      <p:sp>
        <p:nvSpPr>
          <p:cNvPr id="32" name="TextBox 31">
            <a:extLst>
              <a:ext uri="{FF2B5EF4-FFF2-40B4-BE49-F238E27FC236}">
                <a16:creationId xmlns:a16="http://schemas.microsoft.com/office/drawing/2014/main" id="{6B599994-8B9F-CA40-943F-42873FEF213E}"/>
              </a:ext>
            </a:extLst>
          </p:cNvPr>
          <p:cNvSpPr txBox="1"/>
          <p:nvPr/>
        </p:nvSpPr>
        <p:spPr>
          <a:xfrm>
            <a:off x="38593238" y="13892425"/>
            <a:ext cx="3982012"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400" dirty="0"/>
              <a:t>Social Skill(s) – 7</a:t>
            </a:r>
          </a:p>
          <a:p>
            <a:pPr marL="342900" indent="-342900">
              <a:buFont typeface="Arial"/>
              <a:buChar char="•"/>
            </a:pPr>
            <a:r>
              <a:rPr lang="en-US" sz="2400" dirty="0"/>
              <a:t>Social Problem-Solving – 7</a:t>
            </a:r>
          </a:p>
          <a:p>
            <a:pPr marL="342900" indent="-342900">
              <a:buFont typeface="Arial"/>
              <a:buChar char="•"/>
            </a:pPr>
            <a:r>
              <a:rPr lang="en-US" sz="2400" dirty="0"/>
              <a:t>Social Functioning – 5</a:t>
            </a:r>
          </a:p>
          <a:p>
            <a:pPr marL="342900" indent="-342900">
              <a:buFont typeface="Arial"/>
              <a:buChar char="•"/>
            </a:pPr>
            <a:r>
              <a:rPr lang="en-US" sz="2400" dirty="0"/>
              <a:t>Social Competence – 4</a:t>
            </a:r>
          </a:p>
          <a:p>
            <a:pPr marL="342900" indent="-342900">
              <a:buFont typeface="Arial"/>
              <a:buChar char="•"/>
            </a:pPr>
            <a:r>
              <a:rPr lang="en-US" sz="2400" dirty="0"/>
              <a:t>Soft Skills – 3</a:t>
            </a:r>
          </a:p>
          <a:p>
            <a:pPr marL="342900" indent="-342900">
              <a:buFont typeface="Arial"/>
              <a:buChar char="•"/>
            </a:pPr>
            <a:r>
              <a:rPr lang="en-US" sz="2400" dirty="0"/>
              <a:t>Interpersonal Skills – 2</a:t>
            </a:r>
          </a:p>
          <a:p>
            <a:pPr marL="342900" indent="-342900">
              <a:buFont typeface="Arial"/>
              <a:buChar char="•"/>
            </a:pPr>
            <a:r>
              <a:rPr lang="en-US" sz="2400" dirty="0"/>
              <a:t>Interpersonal Effectiveness, Interpersonal Functioning, and Interpersonal Intelligence – 1 each</a:t>
            </a:r>
          </a:p>
        </p:txBody>
      </p:sp>
      <p:graphicFrame>
        <p:nvGraphicFramePr>
          <p:cNvPr id="33" name="Chart 32">
            <a:extLst>
              <a:ext uri="{FF2B5EF4-FFF2-40B4-BE49-F238E27FC236}">
                <a16:creationId xmlns:a16="http://schemas.microsoft.com/office/drawing/2014/main" id="{DF1FF1D3-437A-BB4C-A93E-73EB9D687195}"/>
              </a:ext>
            </a:extLst>
          </p:cNvPr>
          <p:cNvGraphicFramePr>
            <a:graphicFrameLocks/>
          </p:cNvGraphicFramePr>
          <p:nvPr>
            <p:extLst>
              <p:ext uri="{D42A27DB-BD31-4B8C-83A1-F6EECF244321}">
                <p14:modId xmlns:p14="http://schemas.microsoft.com/office/powerpoint/2010/main" val="3532763269"/>
              </p:ext>
            </p:extLst>
          </p:nvPr>
        </p:nvGraphicFramePr>
        <p:xfrm>
          <a:off x="32524780" y="14044825"/>
          <a:ext cx="6220858" cy="3834984"/>
        </p:xfrm>
        <a:graphic>
          <a:graphicData uri="http://schemas.openxmlformats.org/drawingml/2006/chart">
            <c:chart xmlns:c="http://schemas.openxmlformats.org/drawingml/2006/chart" xmlns:r="http://schemas.openxmlformats.org/officeDocument/2006/relationships" r:id="rId9"/>
          </a:graphicData>
        </a:graphic>
      </p:graphicFrame>
      <p:sp>
        <p:nvSpPr>
          <p:cNvPr id="34" name="TextBox 33">
            <a:extLst>
              <a:ext uri="{FF2B5EF4-FFF2-40B4-BE49-F238E27FC236}">
                <a16:creationId xmlns:a16="http://schemas.microsoft.com/office/drawing/2014/main" id="{298101D0-1B38-9649-ADE5-58BDB9A52DCC}"/>
              </a:ext>
            </a:extLst>
          </p:cNvPr>
          <p:cNvSpPr txBox="1"/>
          <p:nvPr/>
        </p:nvSpPr>
        <p:spPr>
          <a:xfrm>
            <a:off x="38745638" y="14044825"/>
            <a:ext cx="3982012"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400" dirty="0"/>
              <a:t>Social Skill(s) – 7</a:t>
            </a:r>
          </a:p>
          <a:p>
            <a:pPr marL="342900" indent="-342900">
              <a:buFont typeface="Arial"/>
              <a:buChar char="•"/>
            </a:pPr>
            <a:r>
              <a:rPr lang="en-US" sz="2400" dirty="0"/>
              <a:t>Social Problem-Solving – 7</a:t>
            </a:r>
          </a:p>
          <a:p>
            <a:pPr marL="342900" indent="-342900">
              <a:buFont typeface="Arial"/>
              <a:buChar char="•"/>
            </a:pPr>
            <a:r>
              <a:rPr lang="en-US" sz="2400" dirty="0"/>
              <a:t>Social Functioning – 5</a:t>
            </a:r>
          </a:p>
          <a:p>
            <a:pPr marL="342900" indent="-342900">
              <a:buFont typeface="Arial"/>
              <a:buChar char="•"/>
            </a:pPr>
            <a:r>
              <a:rPr lang="en-US" sz="2400" dirty="0"/>
              <a:t>Social Competence – 4</a:t>
            </a:r>
          </a:p>
          <a:p>
            <a:pPr marL="342900" indent="-342900">
              <a:buFont typeface="Arial"/>
              <a:buChar char="•"/>
            </a:pPr>
            <a:r>
              <a:rPr lang="en-US" sz="2400" dirty="0"/>
              <a:t>Soft Skills – 3</a:t>
            </a:r>
          </a:p>
          <a:p>
            <a:pPr marL="342900" indent="-342900">
              <a:buFont typeface="Arial"/>
              <a:buChar char="•"/>
            </a:pPr>
            <a:r>
              <a:rPr lang="en-US" sz="2400" dirty="0"/>
              <a:t>Interpersonal Skills – 2</a:t>
            </a:r>
          </a:p>
          <a:p>
            <a:pPr marL="342900" indent="-342900">
              <a:buFont typeface="Arial"/>
              <a:buChar char="•"/>
            </a:pPr>
            <a:r>
              <a:rPr lang="en-US" sz="2400" dirty="0"/>
              <a:t>Interpersonal Effectiveness, Interpersonal Functioning, and Interpersonal Intelligence – 1 each</a:t>
            </a:r>
          </a:p>
        </p:txBody>
      </p:sp>
      <p:graphicFrame>
        <p:nvGraphicFramePr>
          <p:cNvPr id="35" name="Chart 34">
            <a:extLst>
              <a:ext uri="{FF2B5EF4-FFF2-40B4-BE49-F238E27FC236}">
                <a16:creationId xmlns:a16="http://schemas.microsoft.com/office/drawing/2014/main" id="{DFA0F767-1612-BC4C-8D3C-7F54829D0AEF}"/>
              </a:ext>
            </a:extLst>
          </p:cNvPr>
          <p:cNvGraphicFramePr>
            <a:graphicFrameLocks/>
          </p:cNvGraphicFramePr>
          <p:nvPr>
            <p:extLst>
              <p:ext uri="{D42A27DB-BD31-4B8C-83A1-F6EECF244321}">
                <p14:modId xmlns:p14="http://schemas.microsoft.com/office/powerpoint/2010/main" val="4057853068"/>
              </p:ext>
            </p:extLst>
          </p:nvPr>
        </p:nvGraphicFramePr>
        <p:xfrm>
          <a:off x="32677180" y="14197225"/>
          <a:ext cx="6220858" cy="3834984"/>
        </p:xfrm>
        <a:graphic>
          <a:graphicData uri="http://schemas.openxmlformats.org/drawingml/2006/chart">
            <c:chart xmlns:c="http://schemas.openxmlformats.org/drawingml/2006/chart" xmlns:r="http://schemas.openxmlformats.org/officeDocument/2006/relationships" r:id="rId10"/>
          </a:graphicData>
        </a:graphic>
      </p:graphicFrame>
      <p:sp>
        <p:nvSpPr>
          <p:cNvPr id="36" name="TextBox 35">
            <a:extLst>
              <a:ext uri="{FF2B5EF4-FFF2-40B4-BE49-F238E27FC236}">
                <a16:creationId xmlns:a16="http://schemas.microsoft.com/office/drawing/2014/main" id="{815F255A-2CEA-A546-B87E-17DE338554E7}"/>
              </a:ext>
            </a:extLst>
          </p:cNvPr>
          <p:cNvSpPr txBox="1"/>
          <p:nvPr/>
        </p:nvSpPr>
        <p:spPr>
          <a:xfrm>
            <a:off x="38898038" y="14197225"/>
            <a:ext cx="3982012"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400" dirty="0"/>
              <a:t>Social Skill(s) – 7</a:t>
            </a:r>
          </a:p>
          <a:p>
            <a:pPr marL="342900" indent="-342900">
              <a:buFont typeface="Arial"/>
              <a:buChar char="•"/>
            </a:pPr>
            <a:r>
              <a:rPr lang="en-US" sz="2400" dirty="0"/>
              <a:t>Social Problem-Solving – 7</a:t>
            </a:r>
          </a:p>
          <a:p>
            <a:pPr marL="342900" indent="-342900">
              <a:buFont typeface="Arial"/>
              <a:buChar char="•"/>
            </a:pPr>
            <a:r>
              <a:rPr lang="en-US" sz="2400" dirty="0"/>
              <a:t>Social Functioning – 5</a:t>
            </a:r>
          </a:p>
          <a:p>
            <a:pPr marL="342900" indent="-342900">
              <a:buFont typeface="Arial"/>
              <a:buChar char="•"/>
            </a:pPr>
            <a:r>
              <a:rPr lang="en-US" sz="2400" dirty="0"/>
              <a:t>Social Competence – 4</a:t>
            </a:r>
          </a:p>
          <a:p>
            <a:pPr marL="342900" indent="-342900">
              <a:buFont typeface="Arial"/>
              <a:buChar char="•"/>
            </a:pPr>
            <a:r>
              <a:rPr lang="en-US" sz="2400" dirty="0"/>
              <a:t>Soft Skills – 3</a:t>
            </a:r>
          </a:p>
          <a:p>
            <a:pPr marL="342900" indent="-342900">
              <a:buFont typeface="Arial"/>
              <a:buChar char="•"/>
            </a:pPr>
            <a:r>
              <a:rPr lang="en-US" sz="2400" dirty="0"/>
              <a:t>Interpersonal Skills – 2</a:t>
            </a:r>
          </a:p>
          <a:p>
            <a:pPr marL="342900" indent="-342900">
              <a:buFont typeface="Arial"/>
              <a:buChar char="•"/>
            </a:pPr>
            <a:r>
              <a:rPr lang="en-US" sz="2400" dirty="0"/>
              <a:t>Interpersonal Effectiveness, Interpersonal Functioning, and Interpersonal Intelligence – 1 each</a:t>
            </a:r>
          </a:p>
        </p:txBody>
      </p:sp>
      <p:sp>
        <p:nvSpPr>
          <p:cNvPr id="38" name="Content Placeholder 37">
            <a:extLst>
              <a:ext uri="{FF2B5EF4-FFF2-40B4-BE49-F238E27FC236}">
                <a16:creationId xmlns:a16="http://schemas.microsoft.com/office/drawing/2014/main" id="{9A9CF166-D1C1-8F4F-8F93-3A613CCB5D10}"/>
              </a:ext>
            </a:extLst>
          </p:cNvPr>
          <p:cNvSpPr txBox="1">
            <a:spLocks noGrp="1"/>
          </p:cNvSpPr>
          <p:nvPr>
            <p:ph idx="1"/>
          </p:nvPr>
        </p:nvSpPr>
        <p:spPr>
          <a:xfrm>
            <a:off x="3960693" y="2053223"/>
            <a:ext cx="7846325" cy="4442242"/>
          </a:xfrm>
          <a:prstGeom prst="rect">
            <a:avLst/>
          </a:prstGeom>
          <a:solidFill>
            <a:schemeClr val="bg2"/>
          </a:solidFill>
          <a:ln w="50800" cmpd="thinThick">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endParaRPr lang="en-US" sz="2400" dirty="0"/>
          </a:p>
          <a:p>
            <a:pPr marL="342900" indent="-342900">
              <a:buFont typeface="Arial"/>
              <a:buChar char="•"/>
            </a:pPr>
            <a:r>
              <a:rPr lang="en-US" sz="2400" dirty="0"/>
              <a:t>Social Skill(s) – 8 (Different with each use)</a:t>
            </a:r>
          </a:p>
          <a:p>
            <a:pPr marL="342900" indent="-342900">
              <a:buFont typeface="Arial"/>
              <a:buChar char="•"/>
            </a:pPr>
            <a:r>
              <a:rPr lang="en-US" sz="2400" dirty="0"/>
              <a:t>Social Problem-Solving – 7</a:t>
            </a:r>
          </a:p>
          <a:p>
            <a:pPr marL="342900" indent="-342900">
              <a:buFont typeface="Arial"/>
              <a:buChar char="•"/>
            </a:pPr>
            <a:r>
              <a:rPr lang="en-US" sz="2400" dirty="0"/>
              <a:t>Social Functioning – 5</a:t>
            </a:r>
          </a:p>
          <a:p>
            <a:pPr marL="342900" indent="-342900">
              <a:buFont typeface="Arial"/>
              <a:buChar char="•"/>
            </a:pPr>
            <a:r>
              <a:rPr lang="en-US" sz="2400" dirty="0"/>
              <a:t>Social Competence – 4</a:t>
            </a:r>
          </a:p>
          <a:p>
            <a:pPr marL="342900" indent="-342900">
              <a:buFont typeface="Arial"/>
              <a:buChar char="•"/>
            </a:pPr>
            <a:r>
              <a:rPr lang="en-US" sz="2400" dirty="0"/>
              <a:t>Soft Skills – 3 (Different with each use)</a:t>
            </a:r>
          </a:p>
          <a:p>
            <a:pPr marL="342900" indent="-342900">
              <a:buFont typeface="Arial"/>
              <a:buChar char="•"/>
            </a:pPr>
            <a:r>
              <a:rPr lang="en-US" sz="2400" dirty="0"/>
              <a:t>Interpersonal Skills – 2</a:t>
            </a:r>
          </a:p>
          <a:p>
            <a:pPr marL="342900" indent="-342900">
              <a:buFont typeface="Arial"/>
              <a:buChar char="•"/>
            </a:pPr>
            <a:r>
              <a:rPr lang="en-US" sz="2400" dirty="0"/>
              <a:t>Interpersonal Effectiveness, Interpersonal Functioning, and Interpersonal Intelligence – 1 each</a:t>
            </a:r>
          </a:p>
          <a:p>
            <a:pPr marL="342900" indent="-342900">
              <a:buFont typeface="Arial"/>
              <a:buChar char="•"/>
            </a:pPr>
            <a:endParaRPr lang="en-US" sz="2400" dirty="0"/>
          </a:p>
        </p:txBody>
      </p:sp>
      <p:sp>
        <p:nvSpPr>
          <p:cNvPr id="39" name="TextBox 38">
            <a:extLst>
              <a:ext uri="{FF2B5EF4-FFF2-40B4-BE49-F238E27FC236}">
                <a16:creationId xmlns:a16="http://schemas.microsoft.com/office/drawing/2014/main" id="{668926A7-C6B0-AB49-BCB4-CE034F41F51A}"/>
              </a:ext>
            </a:extLst>
          </p:cNvPr>
          <p:cNvSpPr txBox="1"/>
          <p:nvPr/>
        </p:nvSpPr>
        <p:spPr>
          <a:xfrm>
            <a:off x="838200" y="2311481"/>
            <a:ext cx="2737511" cy="1323439"/>
          </a:xfrm>
          <a:prstGeom prst="rect">
            <a:avLst/>
          </a:prstGeom>
          <a:noFill/>
        </p:spPr>
        <p:txBody>
          <a:bodyPr wrap="square" rtlCol="0">
            <a:spAutoFit/>
          </a:bodyPr>
          <a:lstStyle/>
          <a:p>
            <a:r>
              <a:rPr lang="en-US" sz="4000" b="1" dirty="0">
                <a:latin typeface="Calisto MT" panose="02040603050505030304" pitchFamily="18" charset="77"/>
              </a:rPr>
              <a:t>Definition Used</a:t>
            </a:r>
          </a:p>
        </p:txBody>
      </p:sp>
    </p:spTree>
    <p:custDataLst>
      <p:tags r:id="rId1"/>
    </p:custDataLst>
    <p:extLst>
      <p:ext uri="{BB962C8B-B14F-4D97-AF65-F5344CB8AC3E}">
        <p14:creationId xmlns:p14="http://schemas.microsoft.com/office/powerpoint/2010/main" val="4170267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Vocational Rehabilitation Professionals</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dirty="0">
                <a:latin typeface="Gill Sans MT" panose="020B0502020104020203" pitchFamily="34" charset="77"/>
              </a:rPr>
              <a:t>It is unlikely that an human service professional is more frequently faced with challenges of identifying and addressing social skills in the employment process than VR counselors.</a:t>
            </a:r>
          </a:p>
          <a:p>
            <a:endParaRPr lang="en-US" dirty="0">
              <a:latin typeface="Gill Sans MT" panose="020B0502020104020203" pitchFamily="34" charset="77"/>
            </a:endParaRPr>
          </a:p>
          <a:p>
            <a:r>
              <a:rPr lang="en-US" dirty="0">
                <a:latin typeface="Gill Sans MT" panose="020B0502020104020203" pitchFamily="34" charset="77"/>
              </a:rPr>
              <a:t>What did they think?</a:t>
            </a:r>
          </a:p>
          <a:p>
            <a:pPr marL="0" indent="0">
              <a:buNone/>
            </a:pPr>
            <a:endParaRPr lang="en-US" dirty="0">
              <a:latin typeface="Calisto MT" panose="02040603050505030304" pitchFamily="18" charset="77"/>
            </a:endParaRPr>
          </a:p>
        </p:txBody>
      </p:sp>
    </p:spTree>
    <p:extLst>
      <p:ext uri="{BB962C8B-B14F-4D97-AF65-F5344CB8AC3E}">
        <p14:creationId xmlns:p14="http://schemas.microsoft.com/office/powerpoint/2010/main" val="318180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3330" t="5172" r="3669" b="5229"/>
          <a:stretch/>
        </p:blipFill>
        <p:spPr>
          <a:xfrm>
            <a:off x="0" y="0"/>
            <a:ext cx="12192000" cy="68580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714634" y="667266"/>
            <a:ext cx="10762735" cy="552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714633" y="667264"/>
            <a:ext cx="10762735" cy="5609968"/>
          </a:xfrm>
          <a:prstGeom prst="rect">
            <a:avLst/>
          </a:prstGeom>
        </p:spPr>
      </p:pic>
      <p:sp>
        <p:nvSpPr>
          <p:cNvPr id="6" name="TextBox 5"/>
          <p:cNvSpPr txBox="1"/>
          <p:nvPr/>
        </p:nvSpPr>
        <p:spPr>
          <a:xfrm>
            <a:off x="1000898" y="914400"/>
            <a:ext cx="10330249" cy="707886"/>
          </a:xfrm>
          <a:prstGeom prst="rect">
            <a:avLst/>
          </a:prstGeom>
          <a:noFill/>
        </p:spPr>
        <p:txBody>
          <a:bodyPr wrap="square" rtlCol="0">
            <a:spAutoFit/>
          </a:bodyPr>
          <a:lstStyle/>
          <a:p>
            <a:pPr algn="ctr"/>
            <a:r>
              <a:rPr lang="en-US" sz="4000" dirty="0">
                <a:latin typeface="HGMaruGothicMPRO" charset="-128"/>
                <a:ea typeface="HGMaruGothicMPRO" charset="-128"/>
                <a:cs typeface="HGMaruGothicMPRO" charset="-128"/>
              </a:rPr>
              <a:t>Big Picture</a:t>
            </a:r>
          </a:p>
        </p:txBody>
      </p:sp>
      <p:sp>
        <p:nvSpPr>
          <p:cNvPr id="7" name="TextBox 6"/>
          <p:cNvSpPr txBox="1"/>
          <p:nvPr/>
        </p:nvSpPr>
        <p:spPr>
          <a:xfrm>
            <a:off x="1514901" y="2828676"/>
            <a:ext cx="9635320" cy="2308324"/>
          </a:xfrm>
          <a:prstGeom prst="rect">
            <a:avLst/>
          </a:prstGeom>
          <a:noFill/>
        </p:spPr>
        <p:txBody>
          <a:bodyPr wrap="square" rtlCol="0">
            <a:spAutoFit/>
          </a:bodyPr>
          <a:lstStyle/>
          <a:p>
            <a:pPr algn="ctr"/>
            <a:r>
              <a:rPr lang="en-US" sz="9600" b="1" dirty="0"/>
              <a:t>All Work is Social.</a:t>
            </a:r>
          </a:p>
          <a:p>
            <a:pPr marL="800080" lvl="1" indent="-342891" algn="ctr">
              <a:buFont typeface="Arial" charset="0"/>
              <a:buChar char="•"/>
            </a:pPr>
            <a:endParaRPr lang="en-US" sz="2400" dirty="0"/>
          </a:p>
          <a:p>
            <a:pPr marL="457189" lvl="1" algn="ctr"/>
            <a:endParaRPr lang="en-US" sz="2400" dirty="0"/>
          </a:p>
        </p:txBody>
      </p:sp>
    </p:spTree>
    <p:custDataLst>
      <p:tags r:id="rId1"/>
    </p:custDataLst>
    <p:extLst>
      <p:ext uri="{BB962C8B-B14F-4D97-AF65-F5344CB8AC3E}">
        <p14:creationId xmlns:p14="http://schemas.microsoft.com/office/powerpoint/2010/main" val="1882421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Common Elements</a:t>
            </a:r>
          </a:p>
        </p:txBody>
      </p:sp>
      <p:sp>
        <p:nvSpPr>
          <p:cNvPr id="5" name="Rectangle 4">
            <a:extLst>
              <a:ext uri="{FF2B5EF4-FFF2-40B4-BE49-F238E27FC236}">
                <a16:creationId xmlns:a16="http://schemas.microsoft.com/office/drawing/2014/main" id="{762C08A0-88D3-9A4E-B243-359D9C8E3430}"/>
              </a:ext>
            </a:extLst>
          </p:cNvPr>
          <p:cNvSpPr/>
          <p:nvPr/>
        </p:nvSpPr>
        <p:spPr>
          <a:xfrm>
            <a:off x="341193" y="1889162"/>
            <a:ext cx="6005016" cy="3416320"/>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Nonverbal Communication</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Ability to Connect</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Inappropriate Behaviors</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Respecting Authorities &amp; Receiving Feedback</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Perception</a:t>
            </a:r>
          </a:p>
        </p:txBody>
      </p:sp>
      <p:sp>
        <p:nvSpPr>
          <p:cNvPr id="9" name="Rectangle 8">
            <a:extLst>
              <a:ext uri="{FF2B5EF4-FFF2-40B4-BE49-F238E27FC236}">
                <a16:creationId xmlns:a16="http://schemas.microsoft.com/office/drawing/2014/main" id="{1117C0D2-DE1B-D040-987F-63DB0FD0E03E}"/>
              </a:ext>
            </a:extLst>
          </p:cNvPr>
          <p:cNvSpPr/>
          <p:nvPr/>
        </p:nvSpPr>
        <p:spPr>
          <a:xfrm>
            <a:off x="6186984" y="1889162"/>
            <a:ext cx="6005016" cy="3416320"/>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Verbal Communication</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Maintaining Boundaries</a:t>
            </a:r>
          </a:p>
          <a:p>
            <a:pPr marL="571500" indent="-571500">
              <a:buFont typeface="Arial" panose="020B0604020202020204" pitchFamily="34" charset="0"/>
              <a:buChar char="•"/>
            </a:pPr>
            <a:r>
              <a:rPr lang="en-US" sz="3600" cap="none" spc="0" dirty="0">
                <a:ln/>
                <a:effectLst>
                  <a:outerShdw blurRad="38100" dist="19050" dir="2700000" algn="tl" rotWithShape="0">
                    <a:schemeClr val="dk1">
                      <a:lumMod val="50000"/>
                      <a:alpha val="40000"/>
                    </a:schemeClr>
                  </a:outerShdw>
                </a:effectLst>
              </a:rPr>
              <a:t>Autonomy</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Social Anxiety or Avoidance</a:t>
            </a: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Self-esteem</a:t>
            </a:r>
            <a:endParaRPr lang="en-US" sz="3600" cap="none" spc="0" dirty="0">
              <a:ln/>
              <a:effectLst>
                <a:outerShdw blurRad="38100" dist="19050" dir="2700000" algn="tl" rotWithShape="0">
                  <a:schemeClr val="dk1">
                    <a:lumMod val="50000"/>
                    <a:alpha val="40000"/>
                  </a:schemeClr>
                </a:outerShdw>
              </a:effectLst>
            </a:endParaRPr>
          </a:p>
          <a:p>
            <a:pPr marL="571500" indent="-571500">
              <a:buFont typeface="Arial" panose="020B0604020202020204" pitchFamily="34" charset="0"/>
              <a:buChar char="•"/>
            </a:pPr>
            <a:r>
              <a:rPr lang="en-US" sz="3600" dirty="0">
                <a:ln/>
                <a:effectLst>
                  <a:outerShdw blurRad="38100" dist="19050" dir="2700000" algn="tl" rotWithShape="0">
                    <a:schemeClr val="dk1">
                      <a:lumMod val="50000"/>
                      <a:alpha val="40000"/>
                    </a:schemeClr>
                  </a:outerShdw>
                </a:effectLst>
              </a:rPr>
              <a:t>Other</a:t>
            </a:r>
            <a:endParaRPr lang="en-US" sz="3600" cap="none" spc="0" dirty="0">
              <a:ln/>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336922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Exercise</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dirty="0">
                <a:latin typeface="Calisto MT" panose="02040603050505030304" pitchFamily="18" charset="77"/>
              </a:rPr>
              <a:t>Using the Two Lists Provided</a:t>
            </a:r>
          </a:p>
          <a:p>
            <a:endParaRPr lang="en-US" dirty="0">
              <a:latin typeface="Calisto MT" panose="02040603050505030304" pitchFamily="18" charset="77"/>
            </a:endParaRPr>
          </a:p>
          <a:p>
            <a:pPr marL="971550" lvl="1" indent="-514350">
              <a:lnSpc>
                <a:spcPct val="200000"/>
              </a:lnSpc>
              <a:buFont typeface="+mj-lt"/>
              <a:buAutoNum type="arabicPeriod"/>
            </a:pPr>
            <a:r>
              <a:rPr lang="en-US" dirty="0">
                <a:latin typeface="Calisto MT" panose="02040603050505030304" pitchFamily="18" charset="77"/>
              </a:rPr>
              <a:t>Provide a definition for workplace social skills</a:t>
            </a:r>
          </a:p>
          <a:p>
            <a:pPr marL="971550" lvl="1" indent="-514350">
              <a:lnSpc>
                <a:spcPct val="100000"/>
              </a:lnSpc>
              <a:buFont typeface="+mj-lt"/>
              <a:buAutoNum type="arabicPeriod"/>
            </a:pPr>
            <a:r>
              <a:rPr lang="en-US" dirty="0">
                <a:latin typeface="Calisto MT" panose="02040603050505030304" pitchFamily="18" charset="77"/>
              </a:rPr>
              <a:t>List some of the most critical aspects or elements of workplace social skills</a:t>
            </a:r>
          </a:p>
        </p:txBody>
      </p:sp>
    </p:spTree>
    <p:extLst>
      <p:ext uri="{BB962C8B-B14F-4D97-AF65-F5344CB8AC3E}">
        <p14:creationId xmlns:p14="http://schemas.microsoft.com/office/powerpoint/2010/main" val="3677742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pPr marL="0" indent="0" algn="ctr">
              <a:buNone/>
            </a:pPr>
            <a:r>
              <a:rPr lang="en-US" sz="4800" dirty="0">
                <a:latin typeface="Gill Sans MT" panose="020B0502020104020203" pitchFamily="34" charset="77"/>
              </a:rPr>
              <a:t>Hopefully a little closer to what the construct of social skills is and what it includes: What can VR Professionals do in regards to social skills?</a:t>
            </a:r>
          </a:p>
          <a:p>
            <a:endParaRPr lang="en-US" dirty="0">
              <a:latin typeface="Calisto MT" panose="02040603050505030304" pitchFamily="18" charset="77"/>
            </a:endParaRPr>
          </a:p>
        </p:txBody>
      </p:sp>
    </p:spTree>
    <p:extLst>
      <p:ext uri="{BB962C8B-B14F-4D97-AF65-F5344CB8AC3E}">
        <p14:creationId xmlns:p14="http://schemas.microsoft.com/office/powerpoint/2010/main" val="27261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graphicFrame>
        <p:nvGraphicFramePr>
          <p:cNvPr id="5" name="Diagram 4">
            <a:extLst>
              <a:ext uri="{FF2B5EF4-FFF2-40B4-BE49-F238E27FC236}">
                <a16:creationId xmlns:a16="http://schemas.microsoft.com/office/drawing/2014/main" id="{5D4A8F59-00BB-A642-806D-6D57FB0662AC}"/>
              </a:ext>
            </a:extLst>
          </p:cNvPr>
          <p:cNvGraphicFramePr/>
          <p:nvPr>
            <p:extLst>
              <p:ext uri="{D42A27DB-BD31-4B8C-83A1-F6EECF244321}">
                <p14:modId xmlns:p14="http://schemas.microsoft.com/office/powerpoint/2010/main" val="2456657935"/>
              </p:ext>
            </p:extLst>
          </p:nvPr>
        </p:nvGraphicFramePr>
        <p:xfrm>
          <a:off x="838199" y="331738"/>
          <a:ext cx="920634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1257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Identify</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1898072" y="1825625"/>
            <a:ext cx="9455727" cy="4351338"/>
          </a:xfrm>
        </p:spPr>
        <p:txBody>
          <a:bodyPr/>
          <a:lstStyle/>
          <a:p>
            <a:endParaRPr lang="en-US" dirty="0">
              <a:latin typeface="Calisto MT" panose="02040603050505030304" pitchFamily="18" charset="77"/>
            </a:endParaRPr>
          </a:p>
          <a:p>
            <a:r>
              <a:rPr lang="en-US" sz="4400" dirty="0">
                <a:latin typeface="Calisto MT" panose="02040603050505030304" pitchFamily="18" charset="77"/>
              </a:rPr>
              <a:t>What?</a:t>
            </a:r>
          </a:p>
          <a:p>
            <a:endParaRPr lang="en-US" sz="4400" dirty="0">
              <a:latin typeface="Calisto MT" panose="02040603050505030304" pitchFamily="18" charset="77"/>
            </a:endParaRPr>
          </a:p>
          <a:p>
            <a:r>
              <a:rPr lang="en-US" sz="4400" dirty="0">
                <a:latin typeface="Calisto MT" panose="02040603050505030304" pitchFamily="18" charset="77"/>
              </a:rPr>
              <a:t>How?</a:t>
            </a:r>
          </a:p>
          <a:p>
            <a:endParaRPr lang="en-US" sz="4400" dirty="0">
              <a:latin typeface="Calisto MT" panose="02040603050505030304" pitchFamily="18" charset="77"/>
            </a:endParaRPr>
          </a:p>
          <a:p>
            <a:r>
              <a:rPr lang="en-US" sz="4400" dirty="0">
                <a:latin typeface="Calisto MT" panose="02040603050505030304" pitchFamily="18" charset="77"/>
              </a:rPr>
              <a:t>Cautions</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745711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 The What</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sz="3600" dirty="0">
                <a:latin typeface="Calisto MT" panose="02040603050505030304" pitchFamily="18" charset="77"/>
              </a:rPr>
              <a:t> Strengths</a:t>
            </a:r>
          </a:p>
          <a:p>
            <a:endParaRPr lang="en-US" sz="3600" dirty="0">
              <a:latin typeface="Calisto MT" panose="02040603050505030304" pitchFamily="18" charset="77"/>
            </a:endParaRPr>
          </a:p>
          <a:p>
            <a:r>
              <a:rPr lang="en-US" sz="3600" dirty="0">
                <a:latin typeface="Calisto MT" panose="02040603050505030304" pitchFamily="18" charset="77"/>
              </a:rPr>
              <a:t> Deficits</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1F985C10-923F-0D41-A5B5-2CF020507763}"/>
              </a:ext>
            </a:extLst>
          </p:cNvPr>
          <p:cNvPicPr>
            <a:picLocks noChangeAspect="1"/>
          </p:cNvPicPr>
          <p:nvPr/>
        </p:nvPicPr>
        <p:blipFill>
          <a:blip r:embed="rId4"/>
          <a:stretch>
            <a:fillRect/>
          </a:stretch>
        </p:blipFill>
        <p:spPr>
          <a:xfrm>
            <a:off x="7058891" y="2630559"/>
            <a:ext cx="4294909" cy="4294909"/>
          </a:xfrm>
          <a:prstGeom prst="rect">
            <a:avLst/>
          </a:prstGeom>
        </p:spPr>
      </p:pic>
      <p:sp>
        <p:nvSpPr>
          <p:cNvPr id="9" name="TextBox 8">
            <a:extLst>
              <a:ext uri="{FF2B5EF4-FFF2-40B4-BE49-F238E27FC236}">
                <a16:creationId xmlns:a16="http://schemas.microsoft.com/office/drawing/2014/main" id="{DE54E761-6D80-4848-A457-EEC63A372F39}"/>
              </a:ext>
            </a:extLst>
          </p:cNvPr>
          <p:cNvSpPr txBox="1"/>
          <p:nvPr/>
        </p:nvSpPr>
        <p:spPr>
          <a:xfrm>
            <a:off x="6622473" y="623455"/>
            <a:ext cx="4731327" cy="1754326"/>
          </a:xfrm>
          <a:prstGeom prst="rect">
            <a:avLst/>
          </a:prstGeom>
          <a:noFill/>
        </p:spPr>
        <p:txBody>
          <a:bodyPr wrap="square" rtlCol="0">
            <a:spAutoFit/>
          </a:bodyPr>
          <a:lstStyle/>
          <a:p>
            <a:r>
              <a:rPr lang="en-US" sz="3600" dirty="0">
                <a:latin typeface="Calisto MT" panose="02040603050505030304" pitchFamily="18" charset="77"/>
              </a:rPr>
              <a:t>How are social skills like the tire on a wheelbarrow you ask?</a:t>
            </a:r>
          </a:p>
        </p:txBody>
      </p:sp>
    </p:spTree>
    <p:extLst>
      <p:ext uri="{BB962C8B-B14F-4D97-AF65-F5344CB8AC3E}">
        <p14:creationId xmlns:p14="http://schemas.microsoft.com/office/powerpoint/2010/main" val="332329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 How?</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1617784" y="1825625"/>
            <a:ext cx="9736015" cy="4351338"/>
          </a:xfrm>
        </p:spPr>
        <p:txBody>
          <a:bodyPr>
            <a:normAutofit fontScale="92500" lnSpcReduction="20000"/>
          </a:bodyPr>
          <a:lstStyle/>
          <a:p>
            <a:r>
              <a:rPr lang="en-US" sz="3600" dirty="0">
                <a:latin typeface="Calisto MT" panose="02040603050505030304" pitchFamily="18" charset="77"/>
              </a:rPr>
              <a:t> Informal Assessment</a:t>
            </a:r>
          </a:p>
          <a:p>
            <a:pPr lvl="1"/>
            <a:r>
              <a:rPr lang="en-US" sz="3200" dirty="0">
                <a:latin typeface="Calisto MT" panose="02040603050505030304" pitchFamily="18" charset="77"/>
              </a:rPr>
              <a:t>Interview</a:t>
            </a:r>
          </a:p>
          <a:p>
            <a:pPr lvl="1"/>
            <a:r>
              <a:rPr lang="en-US" sz="3200" dirty="0">
                <a:latin typeface="Calisto MT" panose="02040603050505030304" pitchFamily="18" charset="77"/>
              </a:rPr>
              <a:t>Observation</a:t>
            </a:r>
          </a:p>
          <a:p>
            <a:pPr lvl="1"/>
            <a:r>
              <a:rPr lang="en-US" sz="3200" dirty="0">
                <a:latin typeface="Calisto MT" panose="02040603050505030304" pitchFamily="18" charset="77"/>
              </a:rPr>
              <a:t>Counseling Sessions</a:t>
            </a:r>
          </a:p>
          <a:p>
            <a:endParaRPr lang="en-US" sz="3600" dirty="0">
              <a:latin typeface="Calisto MT" panose="02040603050505030304" pitchFamily="18" charset="77"/>
            </a:endParaRPr>
          </a:p>
          <a:p>
            <a:r>
              <a:rPr lang="en-US" sz="3600" dirty="0">
                <a:latin typeface="Calisto MT" panose="02040603050505030304" pitchFamily="18" charset="77"/>
              </a:rPr>
              <a:t> Formal Assessment</a:t>
            </a:r>
          </a:p>
          <a:p>
            <a:pPr lvl="1"/>
            <a:r>
              <a:rPr lang="en-US" sz="3200" dirty="0">
                <a:latin typeface="Calisto MT" panose="02040603050505030304" pitchFamily="18" charset="77"/>
              </a:rPr>
              <a:t>Inventories</a:t>
            </a:r>
          </a:p>
          <a:p>
            <a:pPr lvl="1"/>
            <a:r>
              <a:rPr lang="en-US" sz="3600" dirty="0">
                <a:latin typeface="Calisto MT" panose="02040603050505030304" pitchFamily="18" charset="77"/>
              </a:rPr>
              <a:t>Using Raters in Controlled Setting</a:t>
            </a:r>
          </a:p>
          <a:p>
            <a:pPr lvl="1"/>
            <a:endParaRPr lang="en-US" sz="3600" dirty="0">
              <a:latin typeface="Calisto MT" panose="02040603050505030304" pitchFamily="18" charset="77"/>
            </a:endParaRPr>
          </a:p>
          <a:p>
            <a:r>
              <a:rPr lang="en-US" sz="3600" dirty="0">
                <a:latin typeface="Calisto MT" panose="02040603050505030304" pitchFamily="18" charset="77"/>
              </a:rPr>
              <a:t>Everything in Between</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766342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Common Paper-and-Pencil Assessments</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normAutofit lnSpcReduction="10000"/>
          </a:bodyPr>
          <a:lstStyle/>
          <a:p>
            <a:r>
              <a:rPr lang="en-US" dirty="0">
                <a:latin typeface="Calisto MT" panose="02040603050505030304" pitchFamily="18" charset="77"/>
              </a:rPr>
              <a:t>Inventory of Interpersonal Problems </a:t>
            </a:r>
          </a:p>
          <a:p>
            <a:endParaRPr lang="en-US" dirty="0">
              <a:latin typeface="Calisto MT" panose="02040603050505030304" pitchFamily="18" charset="77"/>
            </a:endParaRPr>
          </a:p>
          <a:p>
            <a:r>
              <a:rPr lang="en-US" dirty="0">
                <a:latin typeface="Calisto MT" panose="02040603050505030304" pitchFamily="18" charset="77"/>
              </a:rPr>
              <a:t>Inventory of Interpersonal Strengths</a:t>
            </a:r>
          </a:p>
          <a:p>
            <a:endParaRPr lang="en-US" dirty="0">
              <a:latin typeface="Calisto MT" panose="02040603050505030304" pitchFamily="18" charset="77"/>
            </a:endParaRPr>
          </a:p>
          <a:p>
            <a:r>
              <a:rPr lang="en-US" dirty="0">
                <a:latin typeface="Calisto MT" panose="02040603050505030304" pitchFamily="18" charset="77"/>
              </a:rPr>
              <a:t>Social Self-Efficacy</a:t>
            </a:r>
          </a:p>
          <a:p>
            <a:endParaRPr lang="en-US" dirty="0">
              <a:latin typeface="Calisto MT" panose="02040603050505030304" pitchFamily="18" charset="77"/>
            </a:endParaRPr>
          </a:p>
          <a:p>
            <a:r>
              <a:rPr lang="en-US" dirty="0">
                <a:latin typeface="Calisto MT" panose="02040603050505030304" pitchFamily="18" charset="77"/>
              </a:rPr>
              <a:t>Social Well-Being</a:t>
            </a:r>
          </a:p>
          <a:p>
            <a:endParaRPr lang="en-US" dirty="0">
              <a:latin typeface="Calisto MT" panose="02040603050505030304" pitchFamily="18" charset="77"/>
            </a:endParaRPr>
          </a:p>
          <a:p>
            <a:r>
              <a:rPr lang="en-US" dirty="0">
                <a:latin typeface="Calisto MT" panose="02040603050505030304" pitchFamily="18" charset="77"/>
              </a:rPr>
              <a:t>Social Problem-Solving</a:t>
            </a:r>
          </a:p>
        </p:txBody>
      </p:sp>
    </p:spTree>
    <p:extLst>
      <p:ext uri="{BB962C8B-B14F-4D97-AF65-F5344CB8AC3E}">
        <p14:creationId xmlns:p14="http://schemas.microsoft.com/office/powerpoint/2010/main" val="1805789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Cautions</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838200" y="1459523"/>
            <a:ext cx="9659815" cy="4712677"/>
          </a:xfrm>
        </p:spPr>
        <p:txBody>
          <a:bodyPr>
            <a:normAutofit/>
          </a:bodyPr>
          <a:lstStyle/>
          <a:p>
            <a:r>
              <a:rPr lang="en-US" sz="4400" dirty="0">
                <a:latin typeface="Calisto MT" panose="02040603050505030304" pitchFamily="18" charset="77"/>
              </a:rPr>
              <a:t>Attribution Bias and considerations of stress</a:t>
            </a:r>
          </a:p>
          <a:p>
            <a:endParaRPr lang="en-US" sz="4400" dirty="0">
              <a:latin typeface="Calisto MT" panose="02040603050505030304" pitchFamily="18" charset="77"/>
            </a:endParaRPr>
          </a:p>
          <a:p>
            <a:r>
              <a:rPr lang="en-US" sz="4400" dirty="0">
                <a:latin typeface="Calisto MT" panose="02040603050505030304" pitchFamily="18" charset="77"/>
              </a:rPr>
              <a:t>Forgetting that we may be part of the problem or that others could be part of the solution</a:t>
            </a:r>
          </a:p>
          <a:p>
            <a:endParaRPr lang="en-US" sz="4400" dirty="0">
              <a:latin typeface="Calisto MT" panose="02040603050505030304" pitchFamily="18" charset="77"/>
            </a:endParaRPr>
          </a:p>
          <a:p>
            <a:endParaRPr lang="en-US" sz="4400" dirty="0">
              <a:latin typeface="Calisto MT" panose="02040603050505030304" pitchFamily="18" charset="77"/>
            </a:endParaRPr>
          </a:p>
        </p:txBody>
      </p:sp>
      <p:pic>
        <p:nvPicPr>
          <p:cNvPr id="8" name="Picture 7">
            <a:extLst>
              <a:ext uri="{FF2B5EF4-FFF2-40B4-BE49-F238E27FC236}">
                <a16:creationId xmlns:a16="http://schemas.microsoft.com/office/drawing/2014/main" id="{8033FC9D-CF39-9845-883E-C68F66CF276E}"/>
              </a:ext>
            </a:extLst>
          </p:cNvPr>
          <p:cNvPicPr>
            <a:picLocks noChangeAspect="1"/>
          </p:cNvPicPr>
          <p:nvPr/>
        </p:nvPicPr>
        <p:blipFill>
          <a:blip r:embed="rId4"/>
          <a:stretch>
            <a:fillRect/>
          </a:stretch>
        </p:blipFill>
        <p:spPr>
          <a:xfrm>
            <a:off x="9755554" y="0"/>
            <a:ext cx="2436446" cy="2436446"/>
          </a:xfrm>
          <a:prstGeom prst="rect">
            <a:avLst/>
          </a:prstGeom>
        </p:spPr>
      </p:pic>
      <p:pic>
        <p:nvPicPr>
          <p:cNvPr id="12" name="Picture 11">
            <a:extLst>
              <a:ext uri="{FF2B5EF4-FFF2-40B4-BE49-F238E27FC236}">
                <a16:creationId xmlns:a16="http://schemas.microsoft.com/office/drawing/2014/main" id="{6BE24E65-F948-0340-AD67-505B93C99009}"/>
              </a:ext>
            </a:extLst>
          </p:cNvPr>
          <p:cNvPicPr>
            <a:picLocks noChangeAspect="1"/>
          </p:cNvPicPr>
          <p:nvPr/>
        </p:nvPicPr>
        <p:blipFill>
          <a:blip r:embed="rId5"/>
          <a:stretch>
            <a:fillRect/>
          </a:stretch>
        </p:blipFill>
        <p:spPr>
          <a:xfrm>
            <a:off x="9533174" y="4659923"/>
            <a:ext cx="2413302" cy="2039815"/>
          </a:xfrm>
          <a:prstGeom prst="rect">
            <a:avLst/>
          </a:prstGeom>
        </p:spPr>
      </p:pic>
    </p:spTree>
    <p:extLst>
      <p:ext uri="{BB962C8B-B14F-4D97-AF65-F5344CB8AC3E}">
        <p14:creationId xmlns:p14="http://schemas.microsoft.com/office/powerpoint/2010/main" val="1731860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 Improve</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838199" y="1825625"/>
            <a:ext cx="10785231" cy="4351338"/>
          </a:xfrm>
        </p:spPr>
        <p:txBody>
          <a:bodyPr/>
          <a:lstStyle/>
          <a:p>
            <a:r>
              <a:rPr lang="en-US" sz="3600" dirty="0">
                <a:latin typeface="Calisto MT" panose="02040603050505030304" pitchFamily="18" charset="77"/>
              </a:rPr>
              <a:t>So you identify a social deficit. Now what?</a:t>
            </a:r>
            <a:r>
              <a:rPr lang="en-US" dirty="0">
                <a:latin typeface="Calisto MT" panose="02040603050505030304" pitchFamily="18" charset="77"/>
              </a:rPr>
              <a:t> </a:t>
            </a:r>
          </a:p>
          <a:p>
            <a:pPr marL="0" indent="0">
              <a:buNone/>
            </a:pPr>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
        <p:nvSpPr>
          <p:cNvPr id="5" name="TextBox 4">
            <a:extLst>
              <a:ext uri="{FF2B5EF4-FFF2-40B4-BE49-F238E27FC236}">
                <a16:creationId xmlns:a16="http://schemas.microsoft.com/office/drawing/2014/main" id="{952C69E4-B4E8-7448-8378-570DF095D162}"/>
              </a:ext>
            </a:extLst>
          </p:cNvPr>
          <p:cNvSpPr txBox="1"/>
          <p:nvPr/>
        </p:nvSpPr>
        <p:spPr>
          <a:xfrm>
            <a:off x="5345723" y="3569677"/>
            <a:ext cx="6611815" cy="2862322"/>
          </a:xfrm>
          <a:prstGeom prst="rect">
            <a:avLst/>
          </a:prstGeom>
          <a:noFill/>
        </p:spPr>
        <p:txBody>
          <a:bodyPr wrap="square" rtlCol="0">
            <a:spAutoFit/>
          </a:bodyPr>
          <a:lstStyle/>
          <a:p>
            <a:r>
              <a:rPr lang="en-US" sz="3600" dirty="0">
                <a:latin typeface="Calisto MT" panose="02040603050505030304" pitchFamily="18" charset="77"/>
              </a:rPr>
              <a:t>Insight might come from asking the following: How did you learn your first lessons on socially skilled behavior?</a:t>
            </a:r>
          </a:p>
          <a:p>
            <a:endParaRPr lang="en-US" dirty="0">
              <a:latin typeface="Calisto MT" panose="02040603050505030304" pitchFamily="18" charset="77"/>
            </a:endParaRPr>
          </a:p>
          <a:p>
            <a:endParaRPr lang="en-US" dirty="0"/>
          </a:p>
        </p:txBody>
      </p:sp>
    </p:spTree>
    <p:extLst>
      <p:ext uri="{BB962C8B-B14F-4D97-AF65-F5344CB8AC3E}">
        <p14:creationId xmlns:p14="http://schemas.microsoft.com/office/powerpoint/2010/main" val="12767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Messy Business</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normAutofit/>
          </a:bodyPr>
          <a:lstStyle/>
          <a:p>
            <a:r>
              <a:rPr lang="en-US" dirty="0">
                <a:latin typeface="Calisto MT" panose="02040603050505030304" pitchFamily="18" charset="77"/>
              </a:rPr>
              <a:t>Human interaction is amazing and amazingly complex</a:t>
            </a:r>
          </a:p>
          <a:p>
            <a:endParaRPr lang="en-US" dirty="0">
              <a:latin typeface="Calisto MT" panose="02040603050505030304" pitchFamily="18" charset="77"/>
            </a:endParaRPr>
          </a:p>
          <a:p>
            <a:r>
              <a:rPr lang="en-US" dirty="0">
                <a:latin typeface="Calisto MT" panose="02040603050505030304" pitchFamily="18" charset="77"/>
              </a:rPr>
              <a:t>A couple of question reflects the heart of the issue: Where and how did you learn to be socially effective?</a:t>
            </a:r>
          </a:p>
          <a:p>
            <a:endParaRPr lang="en-US" dirty="0">
              <a:latin typeface="Calisto MT" panose="02040603050505030304" pitchFamily="18" charset="77"/>
            </a:endParaRPr>
          </a:p>
          <a:p>
            <a:r>
              <a:rPr lang="en-US" dirty="0">
                <a:latin typeface="Calisto MT" panose="02040603050505030304" pitchFamily="18" charset="77"/>
              </a:rPr>
              <a:t>Do you make judgements of social skills the same way as others?</a:t>
            </a:r>
          </a:p>
          <a:p>
            <a:endParaRPr lang="en-US" dirty="0">
              <a:latin typeface="Calisto MT" panose="02040603050505030304" pitchFamily="18" charset="77"/>
            </a:endParaRPr>
          </a:p>
          <a:p>
            <a:r>
              <a:rPr lang="en-US" dirty="0">
                <a:latin typeface="Calisto MT" panose="02040603050505030304" pitchFamily="18" charset="77"/>
              </a:rPr>
              <a:t>Can my mother tell the difference after social skills training or is it only measurable by pre-post self-report instruments?  </a:t>
            </a:r>
          </a:p>
        </p:txBody>
      </p:sp>
    </p:spTree>
    <p:custDataLst>
      <p:tags r:id="rId1"/>
    </p:custDataLst>
    <p:extLst>
      <p:ext uri="{BB962C8B-B14F-4D97-AF65-F5344CB8AC3E}">
        <p14:creationId xmlns:p14="http://schemas.microsoft.com/office/powerpoint/2010/main" val="1087423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Identify</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1898072" y="1825625"/>
            <a:ext cx="9455727" cy="4351338"/>
          </a:xfrm>
        </p:spPr>
        <p:txBody>
          <a:bodyPr/>
          <a:lstStyle/>
          <a:p>
            <a:endParaRPr lang="en-US" dirty="0">
              <a:latin typeface="Calisto MT" panose="02040603050505030304" pitchFamily="18" charset="77"/>
            </a:endParaRPr>
          </a:p>
          <a:p>
            <a:r>
              <a:rPr lang="en-US" sz="4400" dirty="0">
                <a:latin typeface="Calisto MT" panose="02040603050505030304" pitchFamily="18" charset="77"/>
              </a:rPr>
              <a:t>What?</a:t>
            </a:r>
          </a:p>
          <a:p>
            <a:endParaRPr lang="en-US" sz="4400" dirty="0">
              <a:latin typeface="Calisto MT" panose="02040603050505030304" pitchFamily="18" charset="77"/>
            </a:endParaRPr>
          </a:p>
          <a:p>
            <a:r>
              <a:rPr lang="en-US" sz="4400" dirty="0">
                <a:latin typeface="Calisto MT" panose="02040603050505030304" pitchFamily="18" charset="77"/>
              </a:rPr>
              <a:t>How?</a:t>
            </a:r>
          </a:p>
          <a:p>
            <a:endParaRPr lang="en-US" sz="4400" dirty="0">
              <a:latin typeface="Calisto MT" panose="02040603050505030304" pitchFamily="18" charset="77"/>
            </a:endParaRPr>
          </a:p>
          <a:p>
            <a:r>
              <a:rPr lang="en-US" sz="4400" dirty="0">
                <a:latin typeface="Calisto MT" panose="02040603050505030304" pitchFamily="18" charset="77"/>
              </a:rPr>
              <a:t>Cautions</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2166013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a:xfrm>
            <a:off x="822278" y="0"/>
            <a:ext cx="10515600" cy="1325563"/>
          </a:xfrm>
        </p:spPr>
        <p:txBody>
          <a:bodyPr/>
          <a:lstStyle/>
          <a:p>
            <a:r>
              <a:rPr lang="en-US" dirty="0">
                <a:latin typeface="Calisto MT" panose="02040603050505030304" pitchFamily="18" charset="77"/>
              </a:rPr>
              <a:t>Insights from the 30-Year Review</a:t>
            </a:r>
          </a:p>
        </p:txBody>
      </p:sp>
      <p:graphicFrame>
        <p:nvGraphicFramePr>
          <p:cNvPr id="5" name="Chart 4">
            <a:extLst>
              <a:ext uri="{FF2B5EF4-FFF2-40B4-BE49-F238E27FC236}">
                <a16:creationId xmlns:a16="http://schemas.microsoft.com/office/drawing/2014/main" id="{81A977A8-5C7E-0A43-AC95-2786E50C2287}"/>
              </a:ext>
            </a:extLst>
          </p:cNvPr>
          <p:cNvGraphicFramePr>
            <a:graphicFrameLocks/>
          </p:cNvGraphicFramePr>
          <p:nvPr/>
        </p:nvGraphicFramePr>
        <p:xfrm>
          <a:off x="18275828" y="6032500"/>
          <a:ext cx="7136030" cy="38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6">
            <a:extLst>
              <a:ext uri="{FF2B5EF4-FFF2-40B4-BE49-F238E27FC236}">
                <a16:creationId xmlns:a16="http://schemas.microsoft.com/office/drawing/2014/main" id="{AA7DA62C-601D-6148-8F0C-25D2BF64B1A9}"/>
              </a:ext>
            </a:extLst>
          </p:cNvPr>
          <p:cNvGraphicFramePr>
            <a:graphicFrameLocks noGrp="1"/>
          </p:cNvGraphicFramePr>
          <p:nvPr>
            <p:ph idx="1"/>
            <p:extLst>
              <p:ext uri="{D42A27DB-BD31-4B8C-83A1-F6EECF244321}">
                <p14:modId xmlns:p14="http://schemas.microsoft.com/office/powerpoint/2010/main" val="2946272321"/>
              </p:ext>
            </p:extLst>
          </p:nvPr>
        </p:nvGraphicFramePr>
        <p:xfrm>
          <a:off x="95535" y="2001726"/>
          <a:ext cx="11969086" cy="477989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8DD452BC-B6B5-D940-9545-EF76E82FD872}"/>
              </a:ext>
            </a:extLst>
          </p:cNvPr>
          <p:cNvSpPr txBox="1"/>
          <p:nvPr/>
        </p:nvSpPr>
        <p:spPr>
          <a:xfrm>
            <a:off x="1487606" y="1296537"/>
            <a:ext cx="6946710" cy="646331"/>
          </a:xfrm>
          <a:prstGeom prst="rect">
            <a:avLst/>
          </a:prstGeom>
          <a:noFill/>
        </p:spPr>
        <p:txBody>
          <a:bodyPr wrap="square" rtlCol="0">
            <a:spAutoFit/>
          </a:bodyPr>
          <a:lstStyle/>
          <a:p>
            <a:r>
              <a:rPr lang="en-US" sz="3600" b="1" dirty="0">
                <a:latin typeface="Calisto MT" panose="02040603050505030304" pitchFamily="18" charset="77"/>
              </a:rPr>
              <a:t>Intervention Used or Suggested</a:t>
            </a:r>
          </a:p>
        </p:txBody>
      </p:sp>
    </p:spTree>
    <p:extLst>
      <p:ext uri="{BB962C8B-B14F-4D97-AF65-F5344CB8AC3E}">
        <p14:creationId xmlns:p14="http://schemas.microsoft.com/office/powerpoint/2010/main" val="2230977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 Specific Trainings	</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normAutofit/>
          </a:bodyPr>
          <a:lstStyle/>
          <a:p>
            <a:r>
              <a:rPr lang="en-US" sz="3600" dirty="0">
                <a:latin typeface="Calisto MT" panose="02040603050505030304" pitchFamily="18" charset="77"/>
              </a:rPr>
              <a:t> </a:t>
            </a:r>
            <a:r>
              <a:rPr lang="en-US" sz="3600" b="1" dirty="0">
                <a:latin typeface="Calisto MT" panose="02040603050505030304" pitchFamily="18" charset="77"/>
              </a:rPr>
              <a:t>Skills to Pay the Bills</a:t>
            </a:r>
          </a:p>
          <a:p>
            <a:r>
              <a:rPr lang="en-US" sz="3600" dirty="0">
                <a:latin typeface="Calisto MT" panose="02040603050505030304" pitchFamily="18" charset="77"/>
              </a:rPr>
              <a:t> The Harbor-UCLA “Work Positive Assistance” (WPA) project</a:t>
            </a:r>
          </a:p>
          <a:p>
            <a:r>
              <a:rPr lang="en-US" sz="3600" dirty="0">
                <a:latin typeface="Calisto MT" panose="02040603050505030304" pitchFamily="18" charset="77"/>
              </a:rPr>
              <a:t>Working at Gaining Employment Skills (WAGES)Cognitive Behavioral Therapy</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712352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 Caution</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422031" y="1690688"/>
            <a:ext cx="11430000" cy="4938712"/>
          </a:xfrm>
        </p:spPr>
        <p:txBody>
          <a:bodyPr>
            <a:normAutofit fontScale="85000" lnSpcReduction="20000"/>
          </a:bodyPr>
          <a:lstStyle/>
          <a:p>
            <a:r>
              <a:rPr lang="en-US" sz="3600" dirty="0">
                <a:latin typeface="Calisto MT" panose="02040603050505030304" pitchFamily="18" charset="77"/>
              </a:rPr>
              <a:t> The standard for effective interventions must get beyond changes in pre and post tests.</a:t>
            </a:r>
          </a:p>
          <a:p>
            <a:pPr lvl="1"/>
            <a:r>
              <a:rPr lang="en-US" sz="3200" dirty="0">
                <a:latin typeface="Calisto MT" panose="02040603050505030304" pitchFamily="18" charset="77"/>
              </a:rPr>
              <a:t>A gold standard for change would be whether mom can tell a difference</a:t>
            </a:r>
          </a:p>
          <a:p>
            <a:pPr lvl="1"/>
            <a:endParaRPr lang="en-US" sz="3200" dirty="0">
              <a:latin typeface="Calisto MT" panose="02040603050505030304" pitchFamily="18" charset="77"/>
            </a:endParaRPr>
          </a:p>
          <a:p>
            <a:r>
              <a:rPr lang="en-US" sz="3600" dirty="0">
                <a:latin typeface="Calisto MT" panose="02040603050505030304" pitchFamily="18" charset="77"/>
              </a:rPr>
              <a:t>May not be effective to think of all deficits as requiring the same treatment, “She has a social deficit. Enroll her in the social skills training class.”</a:t>
            </a:r>
          </a:p>
          <a:p>
            <a:endParaRPr lang="en-US" sz="3600" dirty="0">
              <a:latin typeface="Calisto MT" panose="02040603050505030304" pitchFamily="18" charset="77"/>
            </a:endParaRPr>
          </a:p>
          <a:p>
            <a:r>
              <a:rPr lang="en-US" sz="3600" dirty="0">
                <a:latin typeface="Calisto MT" panose="02040603050505030304" pitchFamily="18" charset="77"/>
              </a:rPr>
              <a:t>Social skills change takes time and may be limited.</a:t>
            </a:r>
          </a:p>
          <a:p>
            <a:endParaRPr lang="en-US" sz="3600" dirty="0">
              <a:latin typeface="Calisto MT" panose="02040603050505030304" pitchFamily="18" charset="77"/>
            </a:endParaRPr>
          </a:p>
          <a:p>
            <a:r>
              <a:rPr lang="en-US" sz="3600" dirty="0">
                <a:latin typeface="Calisto MT" panose="02040603050505030304" pitchFamily="18" charset="77"/>
              </a:rPr>
              <a:t>Difficulty generalizing from workshop to real world or even from one real world context to another.</a:t>
            </a:r>
          </a:p>
          <a:p>
            <a:endParaRPr lang="en-US" sz="3600" dirty="0">
              <a:latin typeface="Calisto MT" panose="02040603050505030304" pitchFamily="18" charset="77"/>
            </a:endParaRPr>
          </a:p>
          <a:p>
            <a:endParaRPr lang="en-US" sz="3600"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710432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43069" y="683964"/>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What Skills to Pay the Bills Covers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2117" y="2152608"/>
            <a:ext cx="3510987" cy="4543630"/>
          </a:xfrm>
          <a:prstGeom prst="rect">
            <a:avLst/>
          </a:prstGeom>
        </p:spPr>
      </p:pic>
      <p:sp>
        <p:nvSpPr>
          <p:cNvPr id="9" name="TextBox 8"/>
          <p:cNvSpPr txBox="1"/>
          <p:nvPr/>
        </p:nvSpPr>
        <p:spPr>
          <a:xfrm>
            <a:off x="243070" y="2152608"/>
            <a:ext cx="8160152" cy="3908762"/>
          </a:xfrm>
          <a:prstGeom prst="rect">
            <a:avLst/>
          </a:prstGeom>
          <a:noFill/>
        </p:spPr>
        <p:txBody>
          <a:bodyPr wrap="square" rtlCol="0">
            <a:spAutoFit/>
          </a:bodyPr>
          <a:lstStyle/>
          <a:p>
            <a:endParaRPr lang="en-US" sz="2400" dirty="0"/>
          </a:p>
          <a:p>
            <a:r>
              <a:rPr lang="en-US" sz="3200" dirty="0"/>
              <a:t>💡Six core modules to this experiential training:</a:t>
            </a:r>
          </a:p>
          <a:p>
            <a:pPr marL="914400" lvl="1" indent="-457200">
              <a:buFont typeface="+mj-lt"/>
              <a:buAutoNum type="arabicPeriod"/>
            </a:pPr>
            <a:r>
              <a:rPr lang="en-US" sz="3200" dirty="0"/>
              <a:t>Enthusiasm &amp; Attitude</a:t>
            </a:r>
          </a:p>
          <a:p>
            <a:pPr marL="914400" lvl="1" indent="-457200">
              <a:buFont typeface="+mj-lt"/>
              <a:buAutoNum type="arabicPeriod"/>
            </a:pPr>
            <a:r>
              <a:rPr lang="en-US" sz="3200" dirty="0"/>
              <a:t>Communication</a:t>
            </a:r>
          </a:p>
          <a:p>
            <a:pPr marL="914400" lvl="1" indent="-457200">
              <a:buFont typeface="+mj-lt"/>
              <a:buAutoNum type="arabicPeriod"/>
            </a:pPr>
            <a:r>
              <a:rPr lang="en-US" sz="3200" dirty="0"/>
              <a:t>Teamwork</a:t>
            </a:r>
          </a:p>
          <a:p>
            <a:pPr marL="914400" lvl="1" indent="-457200">
              <a:buFont typeface="+mj-lt"/>
              <a:buAutoNum type="arabicPeriod"/>
            </a:pPr>
            <a:r>
              <a:rPr lang="en-US" sz="3200" dirty="0"/>
              <a:t>Networking</a:t>
            </a:r>
          </a:p>
          <a:p>
            <a:pPr marL="914400" lvl="1" indent="-457200">
              <a:buFont typeface="+mj-lt"/>
              <a:buAutoNum type="arabicPeriod"/>
            </a:pPr>
            <a:r>
              <a:rPr lang="en-US" sz="3200" dirty="0"/>
              <a:t>Problem Solving</a:t>
            </a:r>
          </a:p>
          <a:p>
            <a:pPr marL="914400" lvl="1" indent="-457200">
              <a:buFont typeface="+mj-lt"/>
              <a:buAutoNum type="arabicPeriod"/>
            </a:pPr>
            <a:r>
              <a:rPr lang="en-US" sz="3200" dirty="0"/>
              <a:t>Professionalism</a:t>
            </a:r>
          </a:p>
        </p:txBody>
      </p:sp>
    </p:spTree>
    <p:extLst>
      <p:ext uri="{BB962C8B-B14F-4D97-AF65-F5344CB8AC3E}">
        <p14:creationId xmlns:p14="http://schemas.microsoft.com/office/powerpoint/2010/main" val="27394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4"/>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Initial Pilot Studies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2117" y="2152608"/>
            <a:ext cx="3510987" cy="4543630"/>
          </a:xfrm>
          <a:prstGeom prst="rect">
            <a:avLst/>
          </a:prstGeom>
        </p:spPr>
      </p:pic>
      <p:sp>
        <p:nvSpPr>
          <p:cNvPr id="9" name="TextBox 8"/>
          <p:cNvSpPr txBox="1"/>
          <p:nvPr/>
        </p:nvSpPr>
        <p:spPr>
          <a:xfrm>
            <a:off x="243070" y="2152608"/>
            <a:ext cx="8160152" cy="2923877"/>
          </a:xfrm>
          <a:prstGeom prst="rect">
            <a:avLst/>
          </a:prstGeom>
          <a:noFill/>
        </p:spPr>
        <p:txBody>
          <a:bodyPr wrap="square" rtlCol="0">
            <a:spAutoFit/>
          </a:bodyPr>
          <a:lstStyle/>
          <a:p>
            <a:endParaRPr lang="en-US" sz="2400" dirty="0"/>
          </a:p>
          <a:p>
            <a:r>
              <a:rPr lang="en-US" sz="3200" dirty="0"/>
              <a:t>💡 Real difficulty recruiting for an 8-week   </a:t>
            </a:r>
          </a:p>
          <a:p>
            <a:r>
              <a:rPr lang="en-US" sz="3200" dirty="0"/>
              <a:t>     commitment</a:t>
            </a:r>
          </a:p>
          <a:p>
            <a:r>
              <a:rPr lang="en-US" sz="3200" dirty="0"/>
              <a:t>💡 Changes in self-reported Social Self-Efficacy </a:t>
            </a:r>
          </a:p>
          <a:p>
            <a:r>
              <a:rPr lang="en-US" sz="3200" dirty="0"/>
              <a:t>      and Social Problem-Solving</a:t>
            </a:r>
          </a:p>
          <a:p>
            <a:endParaRPr lang="en-US" sz="3200" dirty="0"/>
          </a:p>
        </p:txBody>
      </p:sp>
    </p:spTree>
    <p:extLst>
      <p:ext uri="{BB962C8B-B14F-4D97-AF65-F5344CB8AC3E}">
        <p14:creationId xmlns:p14="http://schemas.microsoft.com/office/powerpoint/2010/main" val="234043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1"/>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1"/>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1441" y="3353637"/>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Enthusiasm and Attitude</a:t>
            </a:r>
          </a:p>
        </p:txBody>
      </p:sp>
    </p:spTree>
    <p:extLst>
      <p:ext uri="{BB962C8B-B14F-4D97-AF65-F5344CB8AC3E}">
        <p14:creationId xmlns:p14="http://schemas.microsoft.com/office/powerpoint/2010/main" val="2535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6000"/>
            <a:extLst>
              <a:ext uri="{28A0092B-C50C-407E-A947-70E740481C1C}">
                <a14:useLocalDpi xmlns:a14="http://schemas.microsoft.com/office/drawing/2010/main" val="0"/>
              </a:ext>
            </a:extLst>
          </a:blip>
          <a:srcRect t="21875" b="21875"/>
          <a:stretch/>
        </p:blipFill>
        <p:spPr>
          <a:xfrm>
            <a:off x="12954000" y="7048473"/>
            <a:ext cx="15609714" cy="8780464"/>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72FD1B-A058-5840-B4D4-51E5C4138025}"/>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30032"/>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Positivity is Powerful</a:t>
            </a:r>
          </a:p>
        </p:txBody>
      </p:sp>
      <p:sp>
        <p:nvSpPr>
          <p:cNvPr id="9" name="TextBox 8"/>
          <p:cNvSpPr txBox="1"/>
          <p:nvPr/>
        </p:nvSpPr>
        <p:spPr>
          <a:xfrm>
            <a:off x="347475" y="2484650"/>
            <a:ext cx="9618562" cy="1938992"/>
          </a:xfrm>
          <a:prstGeom prst="rect">
            <a:avLst/>
          </a:prstGeom>
          <a:noFill/>
        </p:spPr>
        <p:txBody>
          <a:bodyPr wrap="square" rtlCol="0">
            <a:spAutoFit/>
          </a:bodyPr>
          <a:lstStyle/>
          <a:p>
            <a:r>
              <a:rPr lang="en-US" sz="3200" dirty="0"/>
              <a:t>💡Positivity communicates that you want to work and </a:t>
            </a:r>
          </a:p>
          <a:p>
            <a:r>
              <a:rPr lang="en-US" sz="3200" dirty="0"/>
              <a:t>     that you are competent. It also makes the work more  </a:t>
            </a:r>
          </a:p>
          <a:p>
            <a:r>
              <a:rPr lang="en-US" sz="3200" dirty="0"/>
              <a:t>     enjoyable for you and others.</a:t>
            </a:r>
          </a:p>
          <a:p>
            <a:endParaRPr lang="en-US" sz="2400" dirty="0"/>
          </a:p>
        </p:txBody>
      </p:sp>
      <p:pic>
        <p:nvPicPr>
          <p:cNvPr id="2052" name="Picture 4"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619" y="3571753"/>
            <a:ext cx="4585856" cy="304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799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D0B11A-7B1C-574E-A28C-4C01A7579F8A}"/>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6"/>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Activities</a:t>
            </a:r>
          </a:p>
        </p:txBody>
      </p:sp>
      <p:sp>
        <p:nvSpPr>
          <p:cNvPr id="9" name="TextBox 8"/>
          <p:cNvSpPr txBox="1"/>
          <p:nvPr/>
        </p:nvSpPr>
        <p:spPr>
          <a:xfrm>
            <a:off x="1286719" y="2346931"/>
            <a:ext cx="9618562" cy="3785652"/>
          </a:xfrm>
          <a:prstGeom prst="rect">
            <a:avLst/>
          </a:prstGeom>
          <a:noFill/>
        </p:spPr>
        <p:txBody>
          <a:bodyPr wrap="square" rtlCol="0">
            <a:spAutoFit/>
          </a:bodyPr>
          <a:lstStyle/>
          <a:p>
            <a:r>
              <a:rPr lang="en-US" sz="2400" dirty="0"/>
              <a:t>💡Manual Activity 6 - Never Underestimate the Power of PMA</a:t>
            </a:r>
          </a:p>
          <a:p>
            <a:endParaRPr lang="en-US" sz="2400" dirty="0"/>
          </a:p>
          <a:p>
            <a:r>
              <a:rPr lang="en-US" sz="2400" dirty="0"/>
              <a:t>💡Manual Activity 7 – Life is Full of Hard Knocks</a:t>
            </a:r>
          </a:p>
          <a:p>
            <a:pPr algn="ctr"/>
            <a:r>
              <a:rPr lang="en-US" sz="2400" b="1" dirty="0"/>
              <a:t>The Road to Success is Paved with Failure</a:t>
            </a:r>
          </a:p>
          <a:p>
            <a:endParaRPr lang="en-US" sz="2400" dirty="0"/>
          </a:p>
          <a:p>
            <a:r>
              <a:rPr lang="en-US" sz="2400" dirty="0"/>
              <a:t>💡Manual Activity 10 – Translating Features to Benefits</a:t>
            </a:r>
          </a:p>
          <a:p>
            <a:pPr algn="ctr"/>
            <a:r>
              <a:rPr lang="en-US" sz="2400" b="1" dirty="0"/>
              <a:t>40% - Attitude</a:t>
            </a:r>
          </a:p>
          <a:p>
            <a:pPr algn="ctr"/>
            <a:r>
              <a:rPr lang="en-US" sz="2400" b="1" dirty="0"/>
              <a:t>25% - Image and Appearance</a:t>
            </a:r>
          </a:p>
          <a:p>
            <a:pPr algn="ctr"/>
            <a:r>
              <a:rPr lang="en-US" sz="2400" b="1" dirty="0"/>
              <a:t>25% - Communication Skills</a:t>
            </a:r>
          </a:p>
          <a:p>
            <a:pPr algn="ctr"/>
            <a:r>
              <a:rPr lang="en-US" sz="2400" b="1" dirty="0"/>
              <a:t>10% - Job Skills</a:t>
            </a:r>
            <a:endParaRPr lang="en-US" sz="2400" dirty="0"/>
          </a:p>
        </p:txBody>
      </p:sp>
    </p:spTree>
    <p:extLst>
      <p:ext uri="{BB962C8B-B14F-4D97-AF65-F5344CB8AC3E}">
        <p14:creationId xmlns:p14="http://schemas.microsoft.com/office/powerpoint/2010/main" val="3178390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1"/>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1"/>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90" y="2801073"/>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Communication</a:t>
            </a:r>
          </a:p>
        </p:txBody>
      </p:sp>
    </p:spTree>
    <p:extLst>
      <p:ext uri="{BB962C8B-B14F-4D97-AF65-F5344CB8AC3E}">
        <p14:creationId xmlns:p14="http://schemas.microsoft.com/office/powerpoint/2010/main" val="157516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a:xfrm>
            <a:off x="2472556" y="2462147"/>
            <a:ext cx="5552400" cy="4142096"/>
          </a:xfrm>
        </p:spPr>
        <p:txBody>
          <a:bodyPr>
            <a:normAutofit/>
          </a:bodyPr>
          <a:lstStyle/>
          <a:p>
            <a:r>
              <a:rPr lang="en-US" sz="4800" dirty="0">
                <a:latin typeface="Calisto MT" panose="02040603050505030304" pitchFamily="18" charset="77"/>
              </a:rPr>
              <a:t>What do we know about the intersection of social skills, employment, and disability?</a:t>
            </a:r>
          </a:p>
        </p:txBody>
      </p:sp>
      <p:pic>
        <p:nvPicPr>
          <p:cNvPr id="8" name="Picture 7">
            <a:extLst>
              <a:ext uri="{FF2B5EF4-FFF2-40B4-BE49-F238E27FC236}">
                <a16:creationId xmlns:a16="http://schemas.microsoft.com/office/drawing/2014/main" id="{4E6CAF5A-EDC6-5C4E-A2D9-304F966A87EE}"/>
              </a:ext>
              <a:ext uri="{C183D7F6-B498-43B3-948B-1728B52AA6E4}">
                <adec:decorative xmlns:adec="http://schemas.microsoft.com/office/drawing/2017/decorative" val="1"/>
              </a:ext>
            </a:extLst>
          </p:cNvPr>
          <p:cNvPicPr>
            <a:picLocks noChangeAspect="1"/>
          </p:cNvPicPr>
          <p:nvPr/>
        </p:nvPicPr>
        <p:blipFill>
          <a:blip r:embed="rId4">
            <a:alphaModFix amt="86000"/>
          </a:blip>
          <a:stretch>
            <a:fillRect/>
          </a:stretch>
        </p:blipFill>
        <p:spPr>
          <a:xfrm>
            <a:off x="8379725" y="2519261"/>
            <a:ext cx="3457506" cy="4027868"/>
          </a:xfrm>
          <a:prstGeom prst="rect">
            <a:avLst/>
          </a:prstGeom>
          <a:effectLst>
            <a:softEdge rad="63500"/>
          </a:effectLst>
        </p:spPr>
      </p:pic>
      <p:sp>
        <p:nvSpPr>
          <p:cNvPr id="9" name="Rectangle 8">
            <a:extLst>
              <a:ext uri="{FF2B5EF4-FFF2-40B4-BE49-F238E27FC236}">
                <a16:creationId xmlns:a16="http://schemas.microsoft.com/office/drawing/2014/main" id="{28423AD7-D2C3-0F4B-8A33-F00AD17265FD}"/>
              </a:ext>
              <a:ext uri="{C183D7F6-B498-43B3-948B-1728B52AA6E4}">
                <adec:decorative xmlns:adec="http://schemas.microsoft.com/office/drawing/2017/decorative" val="1"/>
              </a:ext>
            </a:extLst>
          </p:cNvPr>
          <p:cNvSpPr/>
          <p:nvPr/>
        </p:nvSpPr>
        <p:spPr>
          <a:xfrm>
            <a:off x="8461612" y="2620370"/>
            <a:ext cx="1105469" cy="47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7798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598E5D-E2DA-8043-8A6B-1271F85DADAB}"/>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30032"/>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Reciprocity</a:t>
            </a:r>
          </a:p>
        </p:txBody>
      </p:sp>
      <p:sp>
        <p:nvSpPr>
          <p:cNvPr id="9" name="TextBox 8"/>
          <p:cNvSpPr txBox="1"/>
          <p:nvPr/>
        </p:nvSpPr>
        <p:spPr>
          <a:xfrm>
            <a:off x="347475" y="2484650"/>
            <a:ext cx="9618562" cy="1446550"/>
          </a:xfrm>
          <a:prstGeom prst="rect">
            <a:avLst/>
          </a:prstGeom>
          <a:noFill/>
        </p:spPr>
        <p:txBody>
          <a:bodyPr wrap="square" rtlCol="0">
            <a:spAutoFit/>
          </a:bodyPr>
          <a:lstStyle/>
          <a:p>
            <a:r>
              <a:rPr lang="en-US" sz="3200" dirty="0"/>
              <a:t>💡Communicating </a:t>
            </a:r>
            <a:r>
              <a:rPr lang="en-US" sz="3200" b="1" dirty="0">
                <a:solidFill>
                  <a:srgbClr val="FF0000"/>
                </a:solidFill>
              </a:rPr>
              <a:t>TO</a:t>
            </a:r>
            <a:r>
              <a:rPr lang="en-US" sz="3200" dirty="0"/>
              <a:t> others and learning how to </a:t>
            </a:r>
          </a:p>
          <a:p>
            <a:r>
              <a:rPr lang="en-US" sz="3200" dirty="0"/>
              <a:t>     interpret information received </a:t>
            </a:r>
            <a:r>
              <a:rPr lang="en-US" sz="3200" b="1" dirty="0">
                <a:solidFill>
                  <a:srgbClr val="FF0000"/>
                </a:solidFill>
              </a:rPr>
              <a:t>FROM</a:t>
            </a:r>
            <a:r>
              <a:rPr lang="en-US" sz="3200" dirty="0"/>
              <a:t> others.</a:t>
            </a:r>
          </a:p>
          <a:p>
            <a:endParaRPr lang="en-US" sz="2400" dirty="0"/>
          </a:p>
        </p:txBody>
      </p:sp>
      <p:pic>
        <p:nvPicPr>
          <p:cNvPr id="1026" name="Picture 2" descr="mage result for give and ta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36336"/>
            <a:ext cx="5721928" cy="3083483"/>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869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078295-69DC-DF45-B66D-2A7FA78E3BFC}"/>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6"/>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Activities</a:t>
            </a:r>
          </a:p>
        </p:txBody>
      </p:sp>
      <p:sp>
        <p:nvSpPr>
          <p:cNvPr id="9" name="TextBox 8"/>
          <p:cNvSpPr txBox="1"/>
          <p:nvPr/>
        </p:nvSpPr>
        <p:spPr>
          <a:xfrm>
            <a:off x="1286719" y="2346931"/>
            <a:ext cx="9618562" cy="4154984"/>
          </a:xfrm>
          <a:prstGeom prst="rect">
            <a:avLst/>
          </a:prstGeom>
          <a:noFill/>
        </p:spPr>
        <p:txBody>
          <a:bodyPr wrap="square" rtlCol="0">
            <a:spAutoFit/>
          </a:bodyPr>
          <a:lstStyle/>
          <a:p>
            <a:r>
              <a:rPr lang="en-US" sz="2400" dirty="0"/>
              <a:t>💡Manual Activity 1 – What’s Your Point (journal and extension)</a:t>
            </a:r>
          </a:p>
          <a:p>
            <a:endParaRPr lang="en-US" sz="2400" dirty="0"/>
          </a:p>
          <a:p>
            <a:r>
              <a:rPr lang="en-US" sz="2400" dirty="0"/>
              <a:t>💡Manual Activity 2 – Flipping the Switch</a:t>
            </a:r>
          </a:p>
          <a:p>
            <a:endParaRPr lang="en-US" sz="2400" dirty="0"/>
          </a:p>
          <a:p>
            <a:r>
              <a:rPr lang="en-US" sz="2400" dirty="0"/>
              <a:t>💡Manual Activity 3 – Oh, </a:t>
            </a:r>
            <a:r>
              <a:rPr lang="en-US" sz="2400" dirty="0" err="1"/>
              <a:t>Puh-leeeze</a:t>
            </a:r>
            <a:r>
              <a:rPr lang="en-US" sz="2400" dirty="0"/>
              <a:t>!</a:t>
            </a:r>
          </a:p>
          <a:p>
            <a:pPr algn="ctr"/>
            <a:r>
              <a:rPr lang="en-US" sz="2400" b="1" dirty="0"/>
              <a:t>Actions Speak Louder Than Words</a:t>
            </a:r>
          </a:p>
          <a:p>
            <a:endParaRPr lang="en-US" sz="2400" dirty="0"/>
          </a:p>
          <a:p>
            <a:r>
              <a:rPr lang="en-US" sz="2400" dirty="0"/>
              <a:t>💡Manual Activity 4 – Listen Hear!!!</a:t>
            </a:r>
          </a:p>
          <a:p>
            <a:endParaRPr lang="en-US" sz="2400" dirty="0"/>
          </a:p>
          <a:p>
            <a:r>
              <a:rPr lang="en-US" sz="2400" dirty="0"/>
              <a:t>💡Manual Activity 5 – Quit </a:t>
            </a:r>
            <a:r>
              <a:rPr lang="en-US" sz="2400" dirty="0" err="1"/>
              <a:t>Talkin</a:t>
            </a:r>
            <a:r>
              <a:rPr lang="en-US" sz="2400" dirty="0"/>
              <a:t>’! I Know What to Do!</a:t>
            </a:r>
          </a:p>
          <a:p>
            <a:endParaRPr lang="en-US" sz="2400" dirty="0"/>
          </a:p>
        </p:txBody>
      </p:sp>
    </p:spTree>
    <p:extLst>
      <p:ext uri="{BB962C8B-B14F-4D97-AF65-F5344CB8AC3E}">
        <p14:creationId xmlns:p14="http://schemas.microsoft.com/office/powerpoint/2010/main" val="565628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1"/>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1"/>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90" y="2801073"/>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Teamwork</a:t>
            </a:r>
          </a:p>
        </p:txBody>
      </p:sp>
    </p:spTree>
    <p:extLst>
      <p:ext uri="{BB962C8B-B14F-4D97-AF65-F5344CB8AC3E}">
        <p14:creationId xmlns:p14="http://schemas.microsoft.com/office/powerpoint/2010/main" val="2588704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F344C6-ABB9-2E4E-AD48-8A74A8502638}"/>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30032"/>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Teamwork</a:t>
            </a:r>
          </a:p>
        </p:txBody>
      </p:sp>
      <p:sp>
        <p:nvSpPr>
          <p:cNvPr id="9" name="TextBox 8"/>
          <p:cNvSpPr txBox="1"/>
          <p:nvPr/>
        </p:nvSpPr>
        <p:spPr>
          <a:xfrm>
            <a:off x="347475" y="2484650"/>
            <a:ext cx="9618562" cy="2431435"/>
          </a:xfrm>
          <a:prstGeom prst="rect">
            <a:avLst/>
          </a:prstGeom>
          <a:noFill/>
        </p:spPr>
        <p:txBody>
          <a:bodyPr wrap="square" rtlCol="0">
            <a:spAutoFit/>
          </a:bodyPr>
          <a:lstStyle/>
          <a:p>
            <a:r>
              <a:rPr lang="en-US" sz="3200" dirty="0"/>
              <a:t>💡Working collaboratively</a:t>
            </a:r>
          </a:p>
          <a:p>
            <a:r>
              <a:rPr lang="en-US" sz="3200" dirty="0"/>
              <a:t>💡Sense of responsibility</a:t>
            </a:r>
          </a:p>
          <a:p>
            <a:r>
              <a:rPr lang="en-US" sz="3200" dirty="0"/>
              <a:t>💡Respect for Differences</a:t>
            </a:r>
          </a:p>
          <a:p>
            <a:r>
              <a:rPr lang="en-US" sz="3200" dirty="0"/>
              <a:t>💡Contributing to groups</a:t>
            </a:r>
          </a:p>
          <a:p>
            <a:endParaRPr lang="en-US" sz="2400" dirty="0"/>
          </a:p>
        </p:txBody>
      </p:sp>
      <p:sp>
        <p:nvSpPr>
          <p:cNvPr id="6" name="AutoShape 2" descr="mage result for duck taking from womans purse"/>
          <p:cNvSpPr>
            <a:spLocks noChangeAspect="1" noChangeArrowheads="1"/>
          </p:cNvSpPr>
          <p:nvPr/>
        </p:nvSpPr>
        <p:spPr bwMode="auto">
          <a:xfrm>
            <a:off x="5805055" y="1990847"/>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47475" y="2488183"/>
            <a:ext cx="9618562" cy="2431435"/>
          </a:xfrm>
          <a:prstGeom prst="rect">
            <a:avLst/>
          </a:prstGeom>
          <a:noFill/>
        </p:spPr>
        <p:txBody>
          <a:bodyPr wrap="square" rtlCol="0">
            <a:spAutoFit/>
          </a:bodyPr>
          <a:lstStyle/>
          <a:p>
            <a:r>
              <a:rPr lang="en-US" sz="3200" dirty="0"/>
              <a:t>💡Working collaboratively</a:t>
            </a:r>
          </a:p>
          <a:p>
            <a:r>
              <a:rPr lang="en-US" sz="3200" dirty="0"/>
              <a:t>💡Sense of responsibility</a:t>
            </a:r>
          </a:p>
          <a:p>
            <a:r>
              <a:rPr lang="en-US" sz="3200" dirty="0"/>
              <a:t>💡Respect for Differences</a:t>
            </a:r>
          </a:p>
          <a:p>
            <a:r>
              <a:rPr lang="en-US" sz="3200" dirty="0"/>
              <a:t>💡Contributing to groups</a:t>
            </a:r>
          </a:p>
          <a:p>
            <a:endParaRPr lang="en-US" sz="2400" dirty="0"/>
          </a:p>
        </p:txBody>
      </p:sp>
      <p:sp>
        <p:nvSpPr>
          <p:cNvPr id="7" name="AutoShape 2" descr="mage result for duck stealing from purse"/>
          <p:cNvSpPr>
            <a:spLocks noChangeAspect="1" noChangeArrowheads="1"/>
          </p:cNvSpPr>
          <p:nvPr/>
        </p:nvSpPr>
        <p:spPr bwMode="auto">
          <a:xfrm>
            <a:off x="4904510" y="2276414"/>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477" y="2276414"/>
            <a:ext cx="5668335" cy="4306177"/>
          </a:xfrm>
          <a:prstGeom prst="rect">
            <a:avLst/>
          </a:prstGeom>
        </p:spPr>
      </p:pic>
    </p:spTree>
    <p:extLst>
      <p:ext uri="{BB962C8B-B14F-4D97-AF65-F5344CB8AC3E}">
        <p14:creationId xmlns:p14="http://schemas.microsoft.com/office/powerpoint/2010/main" val="3388037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8063FF-EC2E-D74A-832F-80EDECEAAFB6}"/>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6"/>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Activities</a:t>
            </a:r>
          </a:p>
        </p:txBody>
      </p:sp>
      <p:sp>
        <p:nvSpPr>
          <p:cNvPr id="9" name="TextBox 8"/>
          <p:cNvSpPr txBox="1"/>
          <p:nvPr/>
        </p:nvSpPr>
        <p:spPr>
          <a:xfrm>
            <a:off x="1286719" y="2346931"/>
            <a:ext cx="9618562" cy="2677656"/>
          </a:xfrm>
          <a:prstGeom prst="rect">
            <a:avLst/>
          </a:prstGeom>
          <a:noFill/>
        </p:spPr>
        <p:txBody>
          <a:bodyPr wrap="square" rtlCol="0">
            <a:spAutoFit/>
          </a:bodyPr>
          <a:lstStyle/>
          <a:p>
            <a:r>
              <a:rPr lang="en-US" sz="2400" dirty="0"/>
              <a:t>💡Manual Activity 11 – There is No “I” in Team</a:t>
            </a:r>
          </a:p>
          <a:p>
            <a:endParaRPr lang="en-US" sz="2400" dirty="0"/>
          </a:p>
          <a:p>
            <a:r>
              <a:rPr lang="en-US" sz="2400" dirty="0"/>
              <a:t>💡Manual Activity 12 – I’ll Give You Some of Mine if You Give Me Some of  </a:t>
            </a:r>
          </a:p>
          <a:p>
            <a:r>
              <a:rPr lang="en-US" sz="2400" dirty="0"/>
              <a:t>     Yours</a:t>
            </a:r>
          </a:p>
          <a:p>
            <a:endParaRPr lang="en-US" sz="2400" dirty="0"/>
          </a:p>
          <a:p>
            <a:r>
              <a:rPr lang="en-US" sz="2400" dirty="0"/>
              <a:t>💡Manual Activity 13 – The Good, the Bad, and the Reasonable</a:t>
            </a:r>
          </a:p>
          <a:p>
            <a:endParaRPr lang="en-US" sz="2400" dirty="0"/>
          </a:p>
        </p:txBody>
      </p:sp>
    </p:spTree>
    <p:extLst>
      <p:ext uri="{BB962C8B-B14F-4D97-AF65-F5344CB8AC3E}">
        <p14:creationId xmlns:p14="http://schemas.microsoft.com/office/powerpoint/2010/main" val="1186121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1"/>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1"/>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90" y="2801073"/>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Networking</a:t>
            </a:r>
          </a:p>
        </p:txBody>
      </p:sp>
    </p:spTree>
    <p:extLst>
      <p:ext uri="{BB962C8B-B14F-4D97-AF65-F5344CB8AC3E}">
        <p14:creationId xmlns:p14="http://schemas.microsoft.com/office/powerpoint/2010/main" val="2923286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B38584-3F19-CD4D-A3E9-E49D41CB54B3}"/>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30032"/>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Networking</a:t>
            </a:r>
          </a:p>
        </p:txBody>
      </p:sp>
      <p:sp>
        <p:nvSpPr>
          <p:cNvPr id="6" name="AutoShape 2" descr="mage result for duck taking from womans purse"/>
          <p:cNvSpPr>
            <a:spLocks noChangeAspect="1" noChangeArrowheads="1"/>
          </p:cNvSpPr>
          <p:nvPr/>
        </p:nvSpPr>
        <p:spPr bwMode="auto">
          <a:xfrm>
            <a:off x="5805055" y="1990847"/>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47475" y="2484650"/>
            <a:ext cx="9618562" cy="584775"/>
          </a:xfrm>
          <a:prstGeom prst="rect">
            <a:avLst/>
          </a:prstGeom>
          <a:noFill/>
        </p:spPr>
        <p:txBody>
          <a:bodyPr wrap="square" rtlCol="0">
            <a:spAutoFit/>
          </a:bodyPr>
          <a:lstStyle/>
          <a:p>
            <a:r>
              <a:rPr lang="en-US" sz="3200" dirty="0"/>
              <a:t>💡It’s not what you know, it’s who you know.</a:t>
            </a:r>
          </a:p>
        </p:txBody>
      </p:sp>
      <p:sp>
        <p:nvSpPr>
          <p:cNvPr id="8" name="TextBox 7"/>
          <p:cNvSpPr txBox="1"/>
          <p:nvPr/>
        </p:nvSpPr>
        <p:spPr>
          <a:xfrm>
            <a:off x="347475" y="2488183"/>
            <a:ext cx="9618562" cy="584775"/>
          </a:xfrm>
          <a:prstGeom prst="rect">
            <a:avLst/>
          </a:prstGeom>
          <a:noFill/>
        </p:spPr>
        <p:txBody>
          <a:bodyPr wrap="square" rtlCol="0">
            <a:spAutoFit/>
          </a:bodyPr>
          <a:lstStyle/>
          <a:p>
            <a:r>
              <a:rPr lang="en-US" sz="3200"/>
              <a:t>💡</a:t>
            </a:r>
            <a:endParaRPr lang="en-US" sz="2400" dirty="0"/>
          </a:p>
        </p:txBody>
      </p:sp>
      <p:sp>
        <p:nvSpPr>
          <p:cNvPr id="7" name="AutoShape 2" descr="mage result for duck stealing from purse"/>
          <p:cNvSpPr>
            <a:spLocks noChangeAspect="1" noChangeArrowheads="1"/>
          </p:cNvSpPr>
          <p:nvPr/>
        </p:nvSpPr>
        <p:spPr bwMode="auto">
          <a:xfrm>
            <a:off x="4904510" y="2276414"/>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mage result for Rolod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404" y="3266725"/>
            <a:ext cx="3309939" cy="329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57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42123-D15C-9048-8866-21BF67B0CFD5}"/>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6"/>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Activities</a:t>
            </a:r>
          </a:p>
        </p:txBody>
      </p:sp>
      <p:sp>
        <p:nvSpPr>
          <p:cNvPr id="9" name="TextBox 8"/>
          <p:cNvSpPr txBox="1"/>
          <p:nvPr/>
        </p:nvSpPr>
        <p:spPr>
          <a:xfrm>
            <a:off x="1286719" y="2346931"/>
            <a:ext cx="9618562" cy="4154984"/>
          </a:xfrm>
          <a:prstGeom prst="rect">
            <a:avLst/>
          </a:prstGeom>
          <a:noFill/>
        </p:spPr>
        <p:txBody>
          <a:bodyPr wrap="square" rtlCol="0">
            <a:spAutoFit/>
          </a:bodyPr>
          <a:lstStyle/>
          <a:p>
            <a:r>
              <a:rPr lang="en-US" sz="2400" dirty="0"/>
              <a:t>💡Manual Activity 16 – An Introduction to Networking</a:t>
            </a:r>
          </a:p>
          <a:p>
            <a:pPr algn="ctr"/>
            <a:r>
              <a:rPr lang="en-US" sz="2400" b="1" dirty="0"/>
              <a:t>80% of jobs today are NOT advertised</a:t>
            </a:r>
          </a:p>
          <a:p>
            <a:endParaRPr lang="en-US" sz="2400" dirty="0"/>
          </a:p>
          <a:p>
            <a:r>
              <a:rPr lang="en-US" sz="2400" dirty="0"/>
              <a:t>💡Manual Activity 17 –  You Expect Me to do What? Talk to People?</a:t>
            </a:r>
          </a:p>
          <a:p>
            <a:endParaRPr lang="en-US" sz="2400" dirty="0"/>
          </a:p>
          <a:p>
            <a:r>
              <a:rPr lang="en-US" sz="2400" dirty="0"/>
              <a:t>💡Manual Activity 18 – Using Social Media to Network</a:t>
            </a:r>
          </a:p>
          <a:p>
            <a:pPr algn="ctr"/>
            <a:r>
              <a:rPr lang="en-US" sz="2400" b="1" dirty="0"/>
              <a:t>35% of employers say they eliminated a candidate based on social media</a:t>
            </a:r>
          </a:p>
          <a:p>
            <a:pPr algn="ctr"/>
            <a:endParaRPr lang="en-US" sz="2400" b="1" dirty="0"/>
          </a:p>
          <a:p>
            <a:r>
              <a:rPr lang="en-US" sz="2400" dirty="0"/>
              <a:t>💡Manual Activity 19 – Text vs. Email</a:t>
            </a:r>
            <a:r>
              <a:rPr lang="is-IS" sz="2400" dirty="0"/>
              <a:t>…Does it Really Matter?</a:t>
            </a:r>
          </a:p>
          <a:p>
            <a:endParaRPr lang="is-IS" sz="2400" dirty="0"/>
          </a:p>
          <a:p>
            <a:r>
              <a:rPr lang="en-US" sz="2400" dirty="0"/>
              <a:t>💡Manual Activity 20 – It’s a Small World</a:t>
            </a:r>
          </a:p>
        </p:txBody>
      </p:sp>
    </p:spTree>
    <p:extLst>
      <p:ext uri="{BB962C8B-B14F-4D97-AF65-F5344CB8AC3E}">
        <p14:creationId xmlns:p14="http://schemas.microsoft.com/office/powerpoint/2010/main" val="486369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1"/>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1"/>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90" y="2801073"/>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Problem Solving and Critical Thinking</a:t>
            </a:r>
          </a:p>
        </p:txBody>
      </p:sp>
    </p:spTree>
    <p:extLst>
      <p:ext uri="{BB962C8B-B14F-4D97-AF65-F5344CB8AC3E}">
        <p14:creationId xmlns:p14="http://schemas.microsoft.com/office/powerpoint/2010/main" val="1932503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908E8C-2DEF-3547-9CE1-5E96D8B77F19}"/>
              </a:ext>
            </a:extLst>
          </p:cNvPr>
          <p:cNvPicPr>
            <a:picLocks noChangeAspect="1"/>
          </p:cNvPicPr>
          <p:nvPr/>
        </p:nvPicPr>
        <p:blipFill rotWithShape="1">
          <a:blip r:embed="rId3">
            <a:alphaModFix amt="50000"/>
          </a:blip>
          <a:srcRect t="7813" b="7813"/>
          <a:stretch/>
        </p:blipFill>
        <p:spPr>
          <a:xfrm>
            <a:off x="0" y="-1256"/>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30032"/>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Problem Solving</a:t>
            </a:r>
          </a:p>
        </p:txBody>
      </p:sp>
      <p:sp>
        <p:nvSpPr>
          <p:cNvPr id="6" name="AutoShape 2" descr="mage result for duck taking from womans purse"/>
          <p:cNvSpPr>
            <a:spLocks noChangeAspect="1" noChangeArrowheads="1"/>
          </p:cNvSpPr>
          <p:nvPr/>
        </p:nvSpPr>
        <p:spPr bwMode="auto">
          <a:xfrm>
            <a:off x="5805055" y="1990847"/>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9" name="TextBox 8"/>
          <p:cNvSpPr txBox="1"/>
          <p:nvPr/>
        </p:nvSpPr>
        <p:spPr>
          <a:xfrm>
            <a:off x="347475" y="2484650"/>
            <a:ext cx="8192664" cy="1077218"/>
          </a:xfrm>
          <a:prstGeom prst="rect">
            <a:avLst/>
          </a:prstGeom>
          <a:noFill/>
        </p:spPr>
        <p:txBody>
          <a:bodyPr wrap="square" rtlCol="0">
            <a:spAutoFit/>
          </a:bodyPr>
          <a:lstStyle/>
          <a:p>
            <a:r>
              <a:rPr lang="en-US" sz="3200" dirty="0"/>
              <a:t>💡Refers to the ability to use knowledge, facts, </a:t>
            </a:r>
          </a:p>
          <a:p>
            <a:r>
              <a:rPr lang="en-US" sz="3200" dirty="0"/>
              <a:t>     and data to effectively solve problems.</a:t>
            </a:r>
          </a:p>
        </p:txBody>
      </p:sp>
      <p:sp>
        <p:nvSpPr>
          <p:cNvPr id="7" name="AutoShape 2" descr="mage result for duck stealing from purse"/>
          <p:cNvSpPr>
            <a:spLocks noChangeAspect="1" noChangeArrowheads="1"/>
          </p:cNvSpPr>
          <p:nvPr/>
        </p:nvSpPr>
        <p:spPr bwMode="auto">
          <a:xfrm>
            <a:off x="4904510" y="2276414"/>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4409" y="2276414"/>
            <a:ext cx="3108383" cy="4391208"/>
          </a:xfrm>
          <a:prstGeom prst="rect">
            <a:avLst/>
          </a:prstGeom>
        </p:spPr>
      </p:pic>
    </p:spTree>
    <p:extLst>
      <p:ext uri="{BB962C8B-B14F-4D97-AF65-F5344CB8AC3E}">
        <p14:creationId xmlns:p14="http://schemas.microsoft.com/office/powerpoint/2010/main" val="2188225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A Caricature of My Experience</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838200" y="1473958"/>
            <a:ext cx="10515600" cy="5384042"/>
          </a:xfrm>
        </p:spPr>
        <p:txBody>
          <a:bodyPr>
            <a:normAutofit fontScale="92500"/>
          </a:bodyPr>
          <a:lstStyle/>
          <a:p>
            <a:pPr marL="514350" indent="-514350">
              <a:buAutoNum type="arabicPeriod"/>
            </a:pPr>
            <a:r>
              <a:rPr lang="en-US" dirty="0">
                <a:latin typeface="Calisto MT" panose="02040603050505030304" pitchFamily="18" charset="77"/>
              </a:rPr>
              <a:t>Someone complains in a staff meeting about a clients lack of social skills. </a:t>
            </a:r>
          </a:p>
          <a:p>
            <a:pPr marL="514350" indent="-514350">
              <a:buAutoNum type="arabicPeriod"/>
            </a:pPr>
            <a:r>
              <a:rPr lang="en-US" dirty="0">
                <a:latin typeface="Calisto MT" panose="02040603050505030304" pitchFamily="18" charset="77"/>
              </a:rPr>
              <a:t>New counselor assigned in same staff meeting to teach social skills.</a:t>
            </a:r>
          </a:p>
          <a:p>
            <a:pPr marL="514350" indent="-514350">
              <a:buAutoNum type="arabicPeriod"/>
            </a:pPr>
            <a:r>
              <a:rPr lang="en-US" dirty="0">
                <a:latin typeface="Calisto MT" panose="02040603050505030304" pitchFamily="18" charset="77"/>
              </a:rPr>
              <a:t>New counselor tells staff they don’t know how to teach socials skills.</a:t>
            </a:r>
          </a:p>
          <a:p>
            <a:pPr marL="514350" indent="-514350">
              <a:buAutoNum type="arabicPeriod"/>
            </a:pPr>
            <a:r>
              <a:rPr lang="en-US" dirty="0">
                <a:latin typeface="Calisto MT" panose="02040603050505030304" pitchFamily="18" charset="77"/>
              </a:rPr>
              <a:t>Senior staff member shares previously used training.</a:t>
            </a:r>
          </a:p>
          <a:p>
            <a:pPr marL="514350" indent="-514350">
              <a:buAutoNum type="arabicPeriod"/>
            </a:pPr>
            <a:r>
              <a:rPr lang="en-US" dirty="0">
                <a:latin typeface="Calisto MT" panose="02040603050505030304" pitchFamily="18" charset="77"/>
              </a:rPr>
              <a:t>Dust off social skills training content.</a:t>
            </a:r>
          </a:p>
          <a:p>
            <a:pPr marL="514350" indent="-514350">
              <a:buAutoNum type="arabicPeriod"/>
            </a:pPr>
            <a:r>
              <a:rPr lang="en-US" dirty="0">
                <a:latin typeface="Calisto MT" panose="02040603050505030304" pitchFamily="18" charset="77"/>
              </a:rPr>
              <a:t>Invite all clients that we have not enjoyed interacting with to come to social skills group.</a:t>
            </a:r>
          </a:p>
          <a:p>
            <a:pPr marL="514350" indent="-514350">
              <a:buAutoNum type="arabicPeriod"/>
            </a:pPr>
            <a:r>
              <a:rPr lang="en-US" dirty="0">
                <a:latin typeface="Calisto MT" panose="02040603050505030304" pitchFamily="18" charset="77"/>
              </a:rPr>
              <a:t>Teach social skills training.</a:t>
            </a:r>
          </a:p>
          <a:p>
            <a:pPr marL="514350" indent="-514350">
              <a:buAutoNum type="arabicPeriod"/>
            </a:pPr>
            <a:r>
              <a:rPr lang="en-US" dirty="0">
                <a:latin typeface="Calisto MT" panose="02040603050505030304" pitchFamily="18" charset="77"/>
              </a:rPr>
              <a:t>Ask clients whether they enjoyed the training.</a:t>
            </a:r>
          </a:p>
          <a:p>
            <a:pPr marL="514350" indent="-514350">
              <a:buAutoNum type="arabicPeriod"/>
            </a:pPr>
            <a:r>
              <a:rPr lang="en-US" dirty="0">
                <a:latin typeface="Calisto MT" panose="02040603050505030304" pitchFamily="18" charset="77"/>
              </a:rPr>
              <a:t>Put training on shelf to collect dust until the next cycle.</a:t>
            </a:r>
          </a:p>
        </p:txBody>
      </p:sp>
    </p:spTree>
    <p:custDataLst>
      <p:tags r:id="rId1"/>
    </p:custDataLst>
    <p:extLst>
      <p:ext uri="{BB962C8B-B14F-4D97-AF65-F5344CB8AC3E}">
        <p14:creationId xmlns:p14="http://schemas.microsoft.com/office/powerpoint/2010/main" val="100953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C6AA2F-23FA-B34E-844E-9C69FEC04D13}"/>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6"/>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Activities</a:t>
            </a:r>
          </a:p>
        </p:txBody>
      </p:sp>
      <p:sp>
        <p:nvSpPr>
          <p:cNvPr id="9" name="TextBox 8"/>
          <p:cNvSpPr txBox="1"/>
          <p:nvPr/>
        </p:nvSpPr>
        <p:spPr>
          <a:xfrm>
            <a:off x="1286719" y="2346931"/>
            <a:ext cx="9618562" cy="1569660"/>
          </a:xfrm>
          <a:prstGeom prst="rect">
            <a:avLst/>
          </a:prstGeom>
          <a:noFill/>
        </p:spPr>
        <p:txBody>
          <a:bodyPr wrap="square" rtlCol="0">
            <a:spAutoFit/>
          </a:bodyPr>
          <a:lstStyle/>
          <a:p>
            <a:r>
              <a:rPr lang="en-US" sz="2400" dirty="0"/>
              <a:t>💡Manual Activity 24 – Perception vs. Reality</a:t>
            </a:r>
          </a:p>
          <a:p>
            <a:endParaRPr lang="en-US" sz="2400" dirty="0"/>
          </a:p>
          <a:p>
            <a:r>
              <a:rPr lang="en-US" sz="2400" dirty="0"/>
              <a:t>💡Manual Activity 25 –  Tell Me About a Time When</a:t>
            </a:r>
            <a:r>
              <a:rPr lang="is-IS" sz="2400" dirty="0"/>
              <a:t>…</a:t>
            </a:r>
            <a:endParaRPr lang="en-US" sz="2400" dirty="0"/>
          </a:p>
          <a:p>
            <a:endParaRPr lang="en-US" sz="2400" dirty="0"/>
          </a:p>
        </p:txBody>
      </p:sp>
    </p:spTree>
    <p:extLst>
      <p:ext uri="{BB962C8B-B14F-4D97-AF65-F5344CB8AC3E}">
        <p14:creationId xmlns:p14="http://schemas.microsoft.com/office/powerpoint/2010/main" val="2255574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1"/>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1"/>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90" y="2801073"/>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Professionalism</a:t>
            </a:r>
          </a:p>
        </p:txBody>
      </p:sp>
    </p:spTree>
    <p:extLst>
      <p:ext uri="{BB962C8B-B14F-4D97-AF65-F5344CB8AC3E}">
        <p14:creationId xmlns:p14="http://schemas.microsoft.com/office/powerpoint/2010/main" val="3288649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3DEAC7-89B3-F84B-8076-370933F2AC40}"/>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95189"/>
            <a:ext cx="12192000" cy="6858000"/>
          </a:xfrm>
          <a:prstGeom prst="rect">
            <a:avLst/>
          </a:prstGeom>
        </p:spPr>
      </p:pic>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30032"/>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Professionalism</a:t>
            </a:r>
          </a:p>
        </p:txBody>
      </p:sp>
      <p:sp>
        <p:nvSpPr>
          <p:cNvPr id="6" name="AutoShape 2" descr="mage result for duck taking from womans purse"/>
          <p:cNvSpPr>
            <a:spLocks noChangeAspect="1" noChangeArrowheads="1"/>
          </p:cNvSpPr>
          <p:nvPr/>
        </p:nvSpPr>
        <p:spPr bwMode="auto">
          <a:xfrm>
            <a:off x="5805055" y="1990847"/>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47475" y="2484650"/>
            <a:ext cx="5783502" cy="2554545"/>
          </a:xfrm>
          <a:prstGeom prst="rect">
            <a:avLst/>
          </a:prstGeom>
          <a:noFill/>
        </p:spPr>
        <p:txBody>
          <a:bodyPr wrap="square" rtlCol="0">
            <a:spAutoFit/>
          </a:bodyPr>
          <a:lstStyle/>
          <a:p>
            <a:r>
              <a:rPr lang="en-US" sz="3200" dirty="0"/>
              <a:t>💡Professionalism is not wearing </a:t>
            </a:r>
          </a:p>
          <a:p>
            <a:r>
              <a:rPr lang="en-US" sz="3200" dirty="0"/>
              <a:t>    a suit, it is conducting oneself </a:t>
            </a:r>
          </a:p>
          <a:p>
            <a:r>
              <a:rPr lang="en-US" sz="3200" dirty="0"/>
              <a:t>    with qualities that demonstrate </a:t>
            </a:r>
          </a:p>
          <a:p>
            <a:r>
              <a:rPr lang="en-US" sz="3200" dirty="0"/>
              <a:t>    responsibility, integrity,     </a:t>
            </a:r>
          </a:p>
          <a:p>
            <a:r>
              <a:rPr lang="en-US" sz="3200" dirty="0"/>
              <a:t>    accountability, and excellence.</a:t>
            </a:r>
          </a:p>
        </p:txBody>
      </p:sp>
      <p:sp>
        <p:nvSpPr>
          <p:cNvPr id="7" name="AutoShape 2" descr="mage result for duck stealing from purse"/>
          <p:cNvSpPr>
            <a:spLocks noChangeAspect="1" noChangeArrowheads="1"/>
          </p:cNvSpPr>
          <p:nvPr/>
        </p:nvSpPr>
        <p:spPr bwMode="auto">
          <a:xfrm>
            <a:off x="4904510" y="2276414"/>
            <a:ext cx="6162675" cy="467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909" y="2129760"/>
            <a:ext cx="5731822" cy="4585457"/>
          </a:xfrm>
          <a:prstGeom prst="rect">
            <a:avLst/>
          </a:prstGeom>
        </p:spPr>
      </p:pic>
    </p:spTree>
    <p:extLst>
      <p:ext uri="{BB962C8B-B14F-4D97-AF65-F5344CB8AC3E}">
        <p14:creationId xmlns:p14="http://schemas.microsoft.com/office/powerpoint/2010/main" val="340747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4099B7-5332-0F42-A4E8-A5A42CCBBF6A}"/>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2"/>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71305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6"/>
            <a:ext cx="9618562"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Activities</a:t>
            </a:r>
          </a:p>
        </p:txBody>
      </p:sp>
      <p:sp>
        <p:nvSpPr>
          <p:cNvPr id="9" name="TextBox 8"/>
          <p:cNvSpPr txBox="1"/>
          <p:nvPr/>
        </p:nvSpPr>
        <p:spPr>
          <a:xfrm>
            <a:off x="347475" y="2346931"/>
            <a:ext cx="10557806" cy="4154984"/>
          </a:xfrm>
          <a:prstGeom prst="rect">
            <a:avLst/>
          </a:prstGeom>
          <a:noFill/>
        </p:spPr>
        <p:txBody>
          <a:bodyPr wrap="square" rtlCol="0">
            <a:spAutoFit/>
          </a:bodyPr>
          <a:lstStyle/>
          <a:p>
            <a:r>
              <a:rPr lang="en-US" sz="2400" dirty="0"/>
              <a:t>💡Manual Activity 28 – Teamwork – Essential to Professionalism</a:t>
            </a:r>
          </a:p>
          <a:p>
            <a:endParaRPr lang="en-US" sz="2400" dirty="0"/>
          </a:p>
          <a:p>
            <a:r>
              <a:rPr lang="en-US" sz="2400" dirty="0"/>
              <a:t>💡Manual Activity 30 –  Self-Reflection</a:t>
            </a:r>
          </a:p>
          <a:p>
            <a:pPr marL="342900" indent="-342900">
              <a:buFont typeface="Arial" charset="0"/>
              <a:buChar char="•"/>
            </a:pPr>
            <a:r>
              <a:rPr lang="en-US" sz="2400" dirty="0"/>
              <a:t>Imagine you are in your final years of life. You are sitting in a rocking chair reflecting on the life you have lived. You are contemplating the answers to the following questions:</a:t>
            </a:r>
          </a:p>
          <a:p>
            <a:pPr marL="800100" lvl="1" indent="-342900">
              <a:buFont typeface="Arial" charset="0"/>
              <a:buChar char="•"/>
            </a:pPr>
            <a:r>
              <a:rPr lang="en-US" sz="2400" dirty="0"/>
              <a:t>Did you choose a career that you enjoyed?</a:t>
            </a:r>
          </a:p>
          <a:p>
            <a:pPr marL="800100" lvl="1" indent="-342900">
              <a:buFont typeface="Arial" charset="0"/>
              <a:buChar char="•"/>
            </a:pPr>
            <a:r>
              <a:rPr lang="en-US" sz="2400" dirty="0"/>
              <a:t>What accomplishments did you achieve?</a:t>
            </a:r>
          </a:p>
          <a:p>
            <a:pPr marL="800100" lvl="1" indent="-342900">
              <a:buFont typeface="Arial" charset="0"/>
              <a:buChar char="•"/>
            </a:pPr>
            <a:r>
              <a:rPr lang="en-US" sz="2400" dirty="0"/>
              <a:t>What characteristics are you known for among your friends?</a:t>
            </a:r>
          </a:p>
          <a:p>
            <a:pPr marL="800100" lvl="1" indent="-342900">
              <a:buFont typeface="Arial" charset="0"/>
              <a:buChar char="•"/>
            </a:pPr>
            <a:r>
              <a:rPr lang="en-US" sz="2400" dirty="0"/>
              <a:t>What brought you the greatest happiness?</a:t>
            </a:r>
          </a:p>
          <a:p>
            <a:endParaRPr lang="en-US" sz="2400" dirty="0"/>
          </a:p>
        </p:txBody>
      </p:sp>
    </p:spTree>
    <p:extLst>
      <p:ext uri="{BB962C8B-B14F-4D97-AF65-F5344CB8AC3E}">
        <p14:creationId xmlns:p14="http://schemas.microsoft.com/office/powerpoint/2010/main" val="1653756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Capitalize</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sz="3600" dirty="0">
                <a:latin typeface="Calisto MT" panose="02040603050505030304" pitchFamily="18" charset="77"/>
              </a:rPr>
              <a:t> When there is a strength, we have an opportunity to help a client maximize it in her or his job pursuit. But how?</a:t>
            </a:r>
          </a:p>
          <a:p>
            <a:endParaRPr lang="en-US" sz="3600"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
        <p:nvSpPr>
          <p:cNvPr id="5" name="TextBox 4">
            <a:extLst>
              <a:ext uri="{FF2B5EF4-FFF2-40B4-BE49-F238E27FC236}">
                <a16:creationId xmlns:a16="http://schemas.microsoft.com/office/drawing/2014/main" id="{4BF51293-C254-8048-A648-FF185FE47B5D}"/>
              </a:ext>
            </a:extLst>
          </p:cNvPr>
          <p:cNvSpPr txBox="1"/>
          <p:nvPr/>
        </p:nvSpPr>
        <p:spPr>
          <a:xfrm>
            <a:off x="3393831" y="4132384"/>
            <a:ext cx="6559061" cy="1046440"/>
          </a:xfrm>
          <a:prstGeom prst="rect">
            <a:avLst/>
          </a:prstGeom>
          <a:noFill/>
        </p:spPr>
        <p:txBody>
          <a:bodyPr wrap="square" rtlCol="0">
            <a:spAutoFit/>
          </a:bodyPr>
          <a:lstStyle/>
          <a:p>
            <a:r>
              <a:rPr lang="en-US" sz="4400" dirty="0">
                <a:latin typeface="Calisto MT" panose="02040603050505030304" pitchFamily="18" charset="77"/>
              </a:rPr>
              <a:t>Weak ties &amp; Social capital </a:t>
            </a:r>
          </a:p>
          <a:p>
            <a:endParaRPr lang="en-US" dirty="0"/>
          </a:p>
        </p:txBody>
      </p:sp>
    </p:spTree>
    <p:extLst>
      <p:ext uri="{BB962C8B-B14F-4D97-AF65-F5344CB8AC3E}">
        <p14:creationId xmlns:p14="http://schemas.microsoft.com/office/powerpoint/2010/main" val="2391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CBC8E2-3538-4F49-837A-C5B1C83D6F89}"/>
              </a:ext>
            </a:extLst>
          </p:cNvPr>
          <p:cNvPicPr>
            <a:picLocks noChangeAspect="1"/>
          </p:cNvPicPr>
          <p:nvPr/>
        </p:nvPicPr>
        <p:blipFill rotWithShape="1">
          <a:blip r:embed="rId3">
            <a:alphaModFix amt="50000"/>
          </a:blip>
          <a:srcRect t="7813" b="7813"/>
          <a:stretch/>
        </p:blipFill>
        <p:spPr>
          <a:xfrm>
            <a:off x="-1"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7"/>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Weak Ties and Social Capital</a:t>
            </a:r>
          </a:p>
        </p:txBody>
      </p:sp>
      <p:pic>
        <p:nvPicPr>
          <p:cNvPr id="8" name="Picture 7"/>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6944140" y="5414236"/>
            <a:ext cx="5247861" cy="1203213"/>
          </a:xfrm>
          <a:prstGeom prst="rect">
            <a:avLst/>
          </a:prstGeom>
        </p:spPr>
      </p:pic>
      <p:sp>
        <p:nvSpPr>
          <p:cNvPr id="7" name="TextBox 6">
            <a:extLst>
              <a:ext uri="{FF2B5EF4-FFF2-40B4-BE49-F238E27FC236}">
                <a16:creationId xmlns:a16="http://schemas.microsoft.com/office/drawing/2014/main" id="{AA51B423-6FB1-B54F-BAA2-7721CE69C6E1}"/>
              </a:ext>
            </a:extLst>
          </p:cNvPr>
          <p:cNvSpPr txBox="1"/>
          <p:nvPr/>
        </p:nvSpPr>
        <p:spPr>
          <a:xfrm>
            <a:off x="1090246" y="2268415"/>
            <a:ext cx="10234246"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Calisto MT" panose="02040603050505030304" pitchFamily="18" charset="77"/>
              </a:rPr>
              <a:t>Weak Ties – As you might have guessed. Weak ties represent more distant relationships</a:t>
            </a:r>
          </a:p>
          <a:p>
            <a:pPr marL="742950" lvl="1" indent="-285750">
              <a:buFont typeface="Arial" panose="020B0604020202020204" pitchFamily="34" charset="0"/>
              <a:buChar char="•"/>
            </a:pPr>
            <a:r>
              <a:rPr lang="en-US" sz="3600" dirty="0">
                <a:latin typeface="Calisto MT" panose="02040603050505030304" pitchFamily="18" charset="77"/>
              </a:rPr>
              <a:t>Advantage = Novel information</a:t>
            </a:r>
          </a:p>
          <a:p>
            <a:pPr marL="285750" indent="-285750">
              <a:buFont typeface="Arial" panose="020B0604020202020204" pitchFamily="34" charset="0"/>
              <a:buChar char="•"/>
            </a:pPr>
            <a:endParaRPr lang="en-US" sz="3600" dirty="0">
              <a:latin typeface="Calisto MT" panose="02040603050505030304" pitchFamily="18" charset="77"/>
            </a:endParaRPr>
          </a:p>
          <a:p>
            <a:pPr marL="285750" indent="-285750">
              <a:buFont typeface="Arial" panose="020B0604020202020204" pitchFamily="34" charset="0"/>
              <a:buChar char="•"/>
            </a:pPr>
            <a:r>
              <a:rPr lang="en-US" sz="3600" dirty="0">
                <a:latin typeface="Calisto MT" panose="02040603050505030304" pitchFamily="18" charset="77"/>
              </a:rPr>
              <a:t>Social Capital – Greater social capital refers to closer or more intimate relationships</a:t>
            </a:r>
          </a:p>
          <a:p>
            <a:pPr marL="742950" lvl="1" indent="-285750">
              <a:buFont typeface="Arial" panose="020B0604020202020204" pitchFamily="34" charset="0"/>
              <a:buChar char="•"/>
            </a:pPr>
            <a:r>
              <a:rPr lang="en-US" sz="3600" dirty="0">
                <a:latin typeface="Calisto MT" panose="02040603050505030304" pitchFamily="18" charset="77"/>
              </a:rPr>
              <a:t>Greater commitment to your well-being</a:t>
            </a:r>
          </a:p>
        </p:txBody>
      </p:sp>
    </p:spTree>
    <p:extLst>
      <p:ext uri="{BB962C8B-B14F-4D97-AF65-F5344CB8AC3E}">
        <p14:creationId xmlns:p14="http://schemas.microsoft.com/office/powerpoint/2010/main" val="614181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a:xfrm>
            <a:off x="1257300" y="2675731"/>
            <a:ext cx="10515600" cy="1325563"/>
          </a:xfrm>
        </p:spPr>
        <p:txBody>
          <a:bodyPr/>
          <a:lstStyle/>
          <a:p>
            <a:r>
              <a:rPr lang="en-US" b="1" dirty="0">
                <a:latin typeface="Calisto MT" panose="02040603050505030304" pitchFamily="18" charset="77"/>
              </a:rPr>
              <a:t>Work in Social Capital</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pPr marL="0" indent="0">
              <a:buNone/>
            </a:pPr>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1555557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D8B25F-9477-404B-8C72-E21640CACEA8}"/>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277792"/>
            <a:ext cx="12192000" cy="6858000"/>
          </a:xfrm>
          <a:prstGeom prst="rect">
            <a:avLst/>
          </a:prstGeom>
        </p:spPr>
      </p:pic>
      <p:sp>
        <p:nvSpPr>
          <p:cNvPr id="5" name="Rectangle 4"/>
          <p:cNvSpPr/>
          <p:nvPr/>
        </p:nvSpPr>
        <p:spPr>
          <a:xfrm>
            <a:off x="0" y="277793"/>
            <a:ext cx="12192000" cy="135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3"/>
            <a:ext cx="12192000" cy="1352224"/>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7"/>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Study Method</a:t>
            </a:r>
          </a:p>
        </p:txBody>
      </p:sp>
      <p:pic>
        <p:nvPicPr>
          <p:cNvPr id="8" name="Picture 7"/>
          <p:cNvPicPr>
            <a:picLocks noChangeAspect="1"/>
          </p:cNvPicPr>
          <p:nvPr/>
        </p:nvPicPr>
        <p:blipFill>
          <a:blip r:embed="rId5">
            <a:alphaModFix amt="1000"/>
            <a:extLst>
              <a:ext uri="{28A0092B-C50C-407E-A947-70E740481C1C}">
                <a14:useLocalDpi xmlns:a14="http://schemas.microsoft.com/office/drawing/2010/main" val="0"/>
              </a:ext>
            </a:extLst>
          </a:blip>
          <a:stretch>
            <a:fillRect/>
          </a:stretch>
        </p:blipFill>
        <p:spPr>
          <a:xfrm>
            <a:off x="6944140" y="5414236"/>
            <a:ext cx="5247861" cy="1203213"/>
          </a:xfrm>
          <a:prstGeom prst="rect">
            <a:avLst/>
          </a:prstGeom>
        </p:spPr>
      </p:pic>
      <p:sp>
        <p:nvSpPr>
          <p:cNvPr id="9" name="TextBox 8"/>
          <p:cNvSpPr txBox="1"/>
          <p:nvPr/>
        </p:nvSpPr>
        <p:spPr>
          <a:xfrm>
            <a:off x="347476" y="1630018"/>
            <a:ext cx="11566229" cy="4883709"/>
          </a:xfrm>
          <a:prstGeom prst="rect">
            <a:avLst/>
          </a:prstGeom>
          <a:noFill/>
        </p:spPr>
        <p:txBody>
          <a:bodyPr wrap="square" rtlCol="0">
            <a:spAutoFit/>
          </a:bodyPr>
          <a:lstStyle/>
          <a:p>
            <a:r>
              <a:rPr lang="en-US" sz="2400" dirty="0"/>
              <a:t>💡 </a:t>
            </a:r>
            <a:r>
              <a:rPr lang="en-US" sz="3200" dirty="0"/>
              <a:t>The five items in the starting wage survey measured five levels of </a:t>
            </a:r>
          </a:p>
          <a:p>
            <a:r>
              <a:rPr lang="en-US" sz="3200" dirty="0"/>
              <a:t>     relationship, namely: </a:t>
            </a:r>
          </a:p>
          <a:p>
            <a:pPr marL="990575" lvl="1" indent="-380990">
              <a:buFont typeface="Arial" panose="020B0604020202020204" pitchFamily="34" charset="0"/>
              <a:buChar char="•"/>
            </a:pPr>
            <a:r>
              <a:rPr lang="en-US" sz="2667" dirty="0"/>
              <a:t>complete stranger,</a:t>
            </a:r>
          </a:p>
          <a:p>
            <a:pPr marL="990575" lvl="1" indent="-380990">
              <a:buFont typeface="Arial" panose="020B0604020202020204" pitchFamily="34" charset="0"/>
              <a:buChar char="•"/>
            </a:pPr>
            <a:r>
              <a:rPr lang="en-US" sz="2667" dirty="0"/>
              <a:t>close childhood friend</a:t>
            </a:r>
          </a:p>
          <a:p>
            <a:pPr marL="990575" lvl="1" indent="-380990">
              <a:buFont typeface="Arial" panose="020B0604020202020204" pitchFamily="34" charset="0"/>
              <a:buChar char="•"/>
            </a:pPr>
            <a:r>
              <a:rPr lang="en-US" sz="2667" dirty="0"/>
              <a:t>someone they do not get along with</a:t>
            </a:r>
          </a:p>
          <a:p>
            <a:pPr marL="990575" lvl="1" indent="-380990">
              <a:buFont typeface="Arial" panose="020B0604020202020204" pitchFamily="34" charset="0"/>
              <a:buChar char="•"/>
            </a:pPr>
            <a:r>
              <a:rPr lang="en-US" sz="2667" dirty="0"/>
              <a:t>a complete stranger referred by a close childhood friend, and</a:t>
            </a:r>
          </a:p>
          <a:p>
            <a:pPr marL="990575" lvl="1" indent="-380990">
              <a:buFont typeface="Arial" panose="020B0604020202020204" pitchFamily="34" charset="0"/>
              <a:buChar char="•"/>
            </a:pPr>
            <a:r>
              <a:rPr lang="en-US" sz="2667" dirty="0"/>
              <a:t>a complete stranger referred by a local state agency. </a:t>
            </a:r>
          </a:p>
          <a:p>
            <a:pPr lvl="1"/>
            <a:endParaRPr lang="en-US" dirty="0"/>
          </a:p>
          <a:p>
            <a:r>
              <a:rPr lang="en-US" sz="2400" dirty="0"/>
              <a:t>💡 </a:t>
            </a:r>
            <a:r>
              <a:rPr lang="en-US" sz="3200" dirty="0"/>
              <a:t>Participants were asked to determine the maximum amount they       </a:t>
            </a:r>
          </a:p>
          <a:p>
            <a:r>
              <a:rPr lang="en-US" sz="3200" dirty="0"/>
              <a:t>    would be willing to pay a new bookkeeper in a small healthcare </a:t>
            </a:r>
          </a:p>
          <a:p>
            <a:r>
              <a:rPr lang="en-US" sz="3200" dirty="0"/>
              <a:t>    company.</a:t>
            </a:r>
          </a:p>
        </p:txBody>
      </p:sp>
    </p:spTree>
    <p:extLst>
      <p:ext uri="{BB962C8B-B14F-4D97-AF65-F5344CB8AC3E}">
        <p14:creationId xmlns:p14="http://schemas.microsoft.com/office/powerpoint/2010/main" val="1312539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9587A8-4EB2-8E41-9E8B-3B8CC33DFDCA}"/>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1"/>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7"/>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Social Capital in Real Terms</a:t>
            </a:r>
          </a:p>
        </p:txBody>
      </p:sp>
      <p:sp>
        <p:nvSpPr>
          <p:cNvPr id="9" name="TextBox 8"/>
          <p:cNvSpPr txBox="1"/>
          <p:nvPr/>
        </p:nvSpPr>
        <p:spPr>
          <a:xfrm>
            <a:off x="347476" y="1990848"/>
            <a:ext cx="11632491" cy="3416320"/>
          </a:xfrm>
          <a:prstGeom prst="rect">
            <a:avLst/>
          </a:prstGeom>
          <a:noFill/>
        </p:spPr>
        <p:txBody>
          <a:bodyPr wrap="square" rtlCol="0">
            <a:spAutoFit/>
          </a:bodyPr>
          <a:lstStyle/>
          <a:p>
            <a:pPr marL="288918" indent="-288918"/>
            <a:r>
              <a:rPr lang="en-US" sz="2400" dirty="0"/>
              <a:t>💡Mean starting wage was statistically higher with higher levels of social capital, </a:t>
            </a:r>
            <a:r>
              <a:rPr lang="en-US" sz="2400" i="1" dirty="0"/>
              <a:t>F</a:t>
            </a:r>
            <a:r>
              <a:rPr lang="en-US" sz="2400" dirty="0"/>
              <a:t>(4, 1,008) = 99.126, </a:t>
            </a:r>
            <a:r>
              <a:rPr lang="en-US" sz="2400" i="1" dirty="0"/>
              <a:t>p</a:t>
            </a:r>
            <a:r>
              <a:rPr lang="en-US" sz="2400" dirty="0"/>
              <a:t> &lt; .001, partial η</a:t>
            </a:r>
            <a:r>
              <a:rPr lang="en-US" sz="2400" baseline="30000" dirty="0"/>
              <a:t>2</a:t>
            </a:r>
            <a:r>
              <a:rPr lang="en-US" sz="2400" dirty="0"/>
              <a:t> = .282 (large effect).</a:t>
            </a:r>
          </a:p>
          <a:p>
            <a:pPr marL="288918" indent="-288918"/>
            <a:endParaRPr lang="en-US" sz="2400" dirty="0"/>
          </a:p>
          <a:p>
            <a:pPr marL="288918" indent="-288918"/>
            <a:r>
              <a:rPr lang="en-US" sz="2400" dirty="0"/>
              <a:t>💡 Pairwise comparisons showed significant differences across all</a:t>
            </a:r>
            <a:r>
              <a:rPr lang="en-US" sz="2400" dirty="0">
                <a:solidFill>
                  <a:srgbClr val="FF0000"/>
                </a:solidFill>
              </a:rPr>
              <a:t> </a:t>
            </a:r>
            <a:r>
              <a:rPr lang="en-US" sz="2400" dirty="0"/>
              <a:t>levels of social capital at or near </a:t>
            </a:r>
            <a:r>
              <a:rPr lang="en-US" sz="2400" i="1" dirty="0"/>
              <a:t>p</a:t>
            </a:r>
            <a:r>
              <a:rPr lang="en-US" sz="2400" dirty="0"/>
              <a:t> &lt; .001, </a:t>
            </a:r>
            <a:r>
              <a:rPr lang="en-US" sz="2400" i="1" dirty="0"/>
              <a:t>stranger vs. friend, someone they did not get along with, and someone referred by a friend, referred by a state agency (p = .</a:t>
            </a:r>
            <a:r>
              <a:rPr lang="en-US" sz="2400" dirty="0"/>
              <a:t>003)</a:t>
            </a:r>
          </a:p>
          <a:p>
            <a:pPr marL="288918" indent="-288918"/>
            <a:endParaRPr lang="en-US" sz="2400" dirty="0"/>
          </a:p>
          <a:p>
            <a:pPr marL="344479" indent="-344479"/>
            <a:r>
              <a:rPr lang="en-US" sz="2400" dirty="0"/>
              <a:t>💡 A friend made $0.79 more an hour than the stranger and $1.15 more than someone they didn’t get along with.</a:t>
            </a:r>
          </a:p>
        </p:txBody>
      </p:sp>
      <p:pic>
        <p:nvPicPr>
          <p:cNvPr id="6" name="Picture 5">
            <a:extLst>
              <a:ext uri="{FF2B5EF4-FFF2-40B4-BE49-F238E27FC236}">
                <a16:creationId xmlns:a16="http://schemas.microsoft.com/office/drawing/2014/main" id="{986B3142-994A-C84A-85CF-12F80EED411D}"/>
              </a:ext>
            </a:extLst>
          </p:cNvPr>
          <p:cNvPicPr>
            <a:picLocks noChangeAspect="1"/>
          </p:cNvPicPr>
          <p:nvPr/>
        </p:nvPicPr>
        <p:blipFill>
          <a:blip r:embed="rId5"/>
          <a:stretch>
            <a:fillRect/>
          </a:stretch>
        </p:blipFill>
        <p:spPr>
          <a:xfrm>
            <a:off x="6096001" y="4914726"/>
            <a:ext cx="1980913" cy="1943276"/>
          </a:xfrm>
          <a:prstGeom prst="rect">
            <a:avLst/>
          </a:prstGeom>
        </p:spPr>
      </p:pic>
      <p:sp>
        <p:nvSpPr>
          <p:cNvPr id="7" name="TextBox 6">
            <a:extLst>
              <a:ext uri="{FF2B5EF4-FFF2-40B4-BE49-F238E27FC236}">
                <a16:creationId xmlns:a16="http://schemas.microsoft.com/office/drawing/2014/main" id="{536E7B49-142C-5449-B064-C795EEC0739F}"/>
              </a:ext>
            </a:extLst>
          </p:cNvPr>
          <p:cNvSpPr txBox="1"/>
          <p:nvPr/>
        </p:nvSpPr>
        <p:spPr>
          <a:xfrm>
            <a:off x="8340437" y="5320146"/>
            <a:ext cx="526473" cy="830997"/>
          </a:xfrm>
          <a:prstGeom prst="rect">
            <a:avLst/>
          </a:prstGeom>
          <a:noFill/>
        </p:spPr>
        <p:txBody>
          <a:bodyPr wrap="square" rtlCol="0">
            <a:spAutoFit/>
          </a:bodyPr>
          <a:lstStyle/>
          <a:p>
            <a:r>
              <a:rPr lang="en-US" sz="4800" dirty="0"/>
              <a:t>=</a:t>
            </a:r>
          </a:p>
        </p:txBody>
      </p:sp>
      <p:sp>
        <p:nvSpPr>
          <p:cNvPr id="10" name="TextBox 9">
            <a:extLst>
              <a:ext uri="{FF2B5EF4-FFF2-40B4-BE49-F238E27FC236}">
                <a16:creationId xmlns:a16="http://schemas.microsoft.com/office/drawing/2014/main" id="{1AF17CFE-85FC-3542-93AB-D2148D29D2DE}"/>
              </a:ext>
            </a:extLst>
          </p:cNvPr>
          <p:cNvSpPr txBox="1"/>
          <p:nvPr/>
        </p:nvSpPr>
        <p:spPr>
          <a:xfrm>
            <a:off x="9171710" y="5381702"/>
            <a:ext cx="2369127" cy="707886"/>
          </a:xfrm>
          <a:prstGeom prst="rect">
            <a:avLst/>
          </a:prstGeom>
          <a:noFill/>
        </p:spPr>
        <p:txBody>
          <a:bodyPr wrap="square" rtlCol="0" anchor="ctr">
            <a:spAutoFit/>
          </a:bodyPr>
          <a:lstStyle/>
          <a:p>
            <a:r>
              <a:rPr lang="en-US" sz="4000" dirty="0"/>
              <a:t>$1,643.20</a:t>
            </a:r>
          </a:p>
        </p:txBody>
      </p:sp>
      <p:sp>
        <p:nvSpPr>
          <p:cNvPr id="11" name="TextBox 10">
            <a:extLst>
              <a:ext uri="{FF2B5EF4-FFF2-40B4-BE49-F238E27FC236}">
                <a16:creationId xmlns:a16="http://schemas.microsoft.com/office/drawing/2014/main" id="{E94499C7-D1B1-7249-B988-63760CFED1D3}"/>
              </a:ext>
            </a:extLst>
          </p:cNvPr>
          <p:cNvSpPr txBox="1"/>
          <p:nvPr/>
        </p:nvSpPr>
        <p:spPr>
          <a:xfrm>
            <a:off x="9448802" y="5966478"/>
            <a:ext cx="1911927" cy="646331"/>
          </a:xfrm>
          <a:prstGeom prst="rect">
            <a:avLst/>
          </a:prstGeom>
          <a:noFill/>
        </p:spPr>
        <p:txBody>
          <a:bodyPr wrap="square" rtlCol="0">
            <a:spAutoFit/>
          </a:bodyPr>
          <a:lstStyle/>
          <a:p>
            <a:r>
              <a:rPr lang="en-US" i="1" dirty="0"/>
              <a:t>More Per Year for friend vs. stranger</a:t>
            </a:r>
          </a:p>
        </p:txBody>
      </p:sp>
    </p:spTree>
    <p:extLst>
      <p:ext uri="{BB962C8B-B14F-4D97-AF65-F5344CB8AC3E}">
        <p14:creationId xmlns:p14="http://schemas.microsoft.com/office/powerpoint/2010/main" val="2113395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0DBC5B-76FE-F748-815F-5412930AC18A}"/>
              </a:ext>
            </a:extLst>
          </p:cNvPr>
          <p:cNvPicPr>
            <a:picLocks noChangeAspect="1"/>
          </p:cNvPicPr>
          <p:nvPr/>
        </p:nvPicPr>
        <p:blipFill rotWithShape="1">
          <a:blip r:embed="rId3">
            <a:alphaModFix amt="50000"/>
          </a:blip>
          <a:srcRect t="7813" b="7813"/>
          <a:stretch/>
        </p:blipFill>
        <p:spPr>
          <a:xfrm>
            <a:off x="0" y="-31807"/>
            <a:ext cx="12192000" cy="6858000"/>
          </a:xfrm>
          <a:prstGeom prst="rect">
            <a:avLst/>
          </a:prstGeom>
        </p:spPr>
      </p:pic>
      <p:pic>
        <p:nvPicPr>
          <p:cNvPr id="10" name="Picture 9">
            <a:extLst>
              <a:ext uri="{FF2B5EF4-FFF2-40B4-BE49-F238E27FC236}">
                <a16:creationId xmlns:a16="http://schemas.microsoft.com/office/drawing/2014/main" id="{CE4D8708-4A37-264C-A0AC-5FFE834984DE}"/>
              </a:ext>
            </a:extLst>
          </p:cNvPr>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1"/>
            <a:ext cx="12192000" cy="6858000"/>
          </a:xfrm>
          <a:prstGeom prst="rect">
            <a:avLst/>
          </a:prstGeom>
        </p:spPr>
      </p:pic>
      <p:pic>
        <p:nvPicPr>
          <p:cNvPr id="4" name="Picture 3"/>
          <p:cNvPicPr>
            <a:picLocks noChangeAspect="1"/>
          </p:cNvPicPr>
          <p:nvPr/>
        </p:nvPicPr>
        <p:blipFill rotWithShape="1">
          <a:blip r:embed="rId4">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7"/>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Social Role in Real Terms</a:t>
            </a:r>
          </a:p>
        </p:txBody>
      </p:sp>
      <p:sp>
        <p:nvSpPr>
          <p:cNvPr id="9" name="TextBox 8"/>
          <p:cNvSpPr txBox="1"/>
          <p:nvPr/>
        </p:nvSpPr>
        <p:spPr>
          <a:xfrm>
            <a:off x="347476" y="1990847"/>
            <a:ext cx="11632491" cy="2431435"/>
          </a:xfrm>
          <a:prstGeom prst="rect">
            <a:avLst/>
          </a:prstGeom>
          <a:noFill/>
        </p:spPr>
        <p:txBody>
          <a:bodyPr wrap="square" rtlCol="0">
            <a:spAutoFit/>
          </a:bodyPr>
          <a:lstStyle/>
          <a:p>
            <a:pPr marL="288918" indent="-288918"/>
            <a:endParaRPr lang="en-US" sz="1600" dirty="0"/>
          </a:p>
          <a:p>
            <a:pPr marL="288918" indent="-288918"/>
            <a:r>
              <a:rPr lang="en-US" sz="2400" dirty="0"/>
              <a:t>💡 Statistical differences were found on mean starting wage with social role consistently resulting in greater starting wage, </a:t>
            </a:r>
            <a:r>
              <a:rPr lang="en-US" sz="2400" i="1" dirty="0"/>
              <a:t>F</a:t>
            </a:r>
            <a:r>
              <a:rPr lang="en-US" sz="2400" dirty="0"/>
              <a:t>(4, 252) = 13.553, </a:t>
            </a:r>
            <a:r>
              <a:rPr lang="en-US" sz="2400" i="1" dirty="0"/>
              <a:t>p</a:t>
            </a:r>
            <a:r>
              <a:rPr lang="en-US" sz="2400" dirty="0"/>
              <a:t> &lt; .001, partial η</a:t>
            </a:r>
            <a:r>
              <a:rPr lang="en-US" sz="2400" baseline="30000" dirty="0"/>
              <a:t>2</a:t>
            </a:r>
            <a:r>
              <a:rPr lang="en-US" sz="2400" dirty="0"/>
              <a:t> = .051 (medium effect). </a:t>
            </a:r>
          </a:p>
          <a:p>
            <a:pPr marL="288918" indent="-288918"/>
            <a:endParaRPr lang="en-US" sz="1600" dirty="0"/>
          </a:p>
          <a:p>
            <a:pPr marL="288918" indent="-288918"/>
            <a:r>
              <a:rPr lang="en-US" sz="2400" dirty="0"/>
              <a:t>💡 Results showed that a person holding a valued social role resulted in an average of $0.54 more per hour than the person without a stated social role.</a:t>
            </a:r>
          </a:p>
        </p:txBody>
      </p:sp>
      <p:pic>
        <p:nvPicPr>
          <p:cNvPr id="11" name="Picture 10">
            <a:extLst>
              <a:ext uri="{FF2B5EF4-FFF2-40B4-BE49-F238E27FC236}">
                <a16:creationId xmlns:a16="http://schemas.microsoft.com/office/drawing/2014/main" id="{499980A4-06D2-E542-AA7C-48864FACBDBF}"/>
              </a:ext>
            </a:extLst>
          </p:cNvPr>
          <p:cNvPicPr>
            <a:picLocks noChangeAspect="1"/>
          </p:cNvPicPr>
          <p:nvPr/>
        </p:nvPicPr>
        <p:blipFill>
          <a:blip r:embed="rId5"/>
          <a:stretch>
            <a:fillRect/>
          </a:stretch>
        </p:blipFill>
        <p:spPr>
          <a:xfrm>
            <a:off x="6096001" y="4914726"/>
            <a:ext cx="1980913" cy="1943276"/>
          </a:xfrm>
          <a:prstGeom prst="rect">
            <a:avLst/>
          </a:prstGeom>
        </p:spPr>
      </p:pic>
      <p:sp>
        <p:nvSpPr>
          <p:cNvPr id="12" name="TextBox 11">
            <a:extLst>
              <a:ext uri="{FF2B5EF4-FFF2-40B4-BE49-F238E27FC236}">
                <a16:creationId xmlns:a16="http://schemas.microsoft.com/office/drawing/2014/main" id="{8A568FC1-AEB3-C44C-9E57-0026540464AD}"/>
              </a:ext>
            </a:extLst>
          </p:cNvPr>
          <p:cNvSpPr txBox="1"/>
          <p:nvPr/>
        </p:nvSpPr>
        <p:spPr>
          <a:xfrm>
            <a:off x="8340437" y="5320146"/>
            <a:ext cx="526473" cy="830997"/>
          </a:xfrm>
          <a:prstGeom prst="rect">
            <a:avLst/>
          </a:prstGeom>
          <a:noFill/>
        </p:spPr>
        <p:txBody>
          <a:bodyPr wrap="square" rtlCol="0">
            <a:spAutoFit/>
          </a:bodyPr>
          <a:lstStyle/>
          <a:p>
            <a:r>
              <a:rPr lang="en-US" sz="4800" dirty="0"/>
              <a:t>=</a:t>
            </a:r>
          </a:p>
        </p:txBody>
      </p:sp>
      <p:sp>
        <p:nvSpPr>
          <p:cNvPr id="13" name="TextBox 12">
            <a:extLst>
              <a:ext uri="{FF2B5EF4-FFF2-40B4-BE49-F238E27FC236}">
                <a16:creationId xmlns:a16="http://schemas.microsoft.com/office/drawing/2014/main" id="{0ABD579A-0EAE-984A-93B5-FB3C8B5D2F15}"/>
              </a:ext>
            </a:extLst>
          </p:cNvPr>
          <p:cNvSpPr txBox="1"/>
          <p:nvPr/>
        </p:nvSpPr>
        <p:spPr>
          <a:xfrm>
            <a:off x="9171710" y="5381702"/>
            <a:ext cx="2369127" cy="707886"/>
          </a:xfrm>
          <a:prstGeom prst="rect">
            <a:avLst/>
          </a:prstGeom>
          <a:noFill/>
        </p:spPr>
        <p:txBody>
          <a:bodyPr wrap="square" rtlCol="0" anchor="ctr">
            <a:spAutoFit/>
          </a:bodyPr>
          <a:lstStyle/>
          <a:p>
            <a:r>
              <a:rPr lang="en-US" sz="4000" dirty="0"/>
              <a:t>$1,123.20</a:t>
            </a:r>
          </a:p>
        </p:txBody>
      </p:sp>
      <p:sp>
        <p:nvSpPr>
          <p:cNvPr id="14" name="TextBox 13">
            <a:extLst>
              <a:ext uri="{FF2B5EF4-FFF2-40B4-BE49-F238E27FC236}">
                <a16:creationId xmlns:a16="http://schemas.microsoft.com/office/drawing/2014/main" id="{890D7CFF-7FFD-734C-8801-69AA038C3026}"/>
              </a:ext>
            </a:extLst>
          </p:cNvPr>
          <p:cNvSpPr txBox="1"/>
          <p:nvPr/>
        </p:nvSpPr>
        <p:spPr>
          <a:xfrm>
            <a:off x="8866911" y="5966478"/>
            <a:ext cx="2673925" cy="923330"/>
          </a:xfrm>
          <a:prstGeom prst="rect">
            <a:avLst/>
          </a:prstGeom>
          <a:noFill/>
        </p:spPr>
        <p:txBody>
          <a:bodyPr wrap="square" rtlCol="0">
            <a:spAutoFit/>
          </a:bodyPr>
          <a:lstStyle/>
          <a:p>
            <a:r>
              <a:rPr lang="en-US" i="1" dirty="0"/>
              <a:t>More Per Year for person with social role vs. person without</a:t>
            </a:r>
          </a:p>
        </p:txBody>
      </p:sp>
    </p:spTree>
    <p:extLst>
      <p:ext uri="{BB962C8B-B14F-4D97-AF65-F5344CB8AC3E}">
        <p14:creationId xmlns:p14="http://schemas.microsoft.com/office/powerpoint/2010/main" val="365431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a:xfrm>
            <a:off x="518615" y="426377"/>
            <a:ext cx="11245755" cy="1325563"/>
          </a:xfrm>
        </p:spPr>
        <p:txBody>
          <a:bodyPr>
            <a:normAutofit fontScale="90000"/>
          </a:bodyPr>
          <a:lstStyle/>
          <a:p>
            <a:r>
              <a:rPr lang="en-US" dirty="0">
                <a:latin typeface="Calisto MT" panose="02040603050505030304" pitchFamily="18" charset="77"/>
              </a:rPr>
              <a:t>Risk in Moving to Quickly from Complex to Intervention and Lost Opportunity in Focusing Only on Group Social Skills Training</a:t>
            </a:r>
          </a:p>
        </p:txBody>
      </p:sp>
      <p:sp>
        <p:nvSpPr>
          <p:cNvPr id="5" name="Right Triangle 4">
            <a:extLst>
              <a:ext uri="{FF2B5EF4-FFF2-40B4-BE49-F238E27FC236}">
                <a16:creationId xmlns:a16="http://schemas.microsoft.com/office/drawing/2014/main" id="{7D1A9726-AE4B-D147-901E-0EC8F7FE404F}"/>
              </a:ext>
              <a:ext uri="{C183D7F6-B498-43B3-948B-1728B52AA6E4}">
                <adec:decorative xmlns:adec="http://schemas.microsoft.com/office/drawing/2017/decorative" val="1"/>
              </a:ext>
            </a:extLst>
          </p:cNvPr>
          <p:cNvSpPr/>
          <p:nvPr/>
        </p:nvSpPr>
        <p:spPr>
          <a:xfrm>
            <a:off x="6664036" y="2639076"/>
            <a:ext cx="3394364" cy="3117272"/>
          </a:xfrm>
          <a:prstGeom prst="rtTriangle">
            <a:avLst/>
          </a:prstGeom>
          <a:pattFill prst="weave">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F36B99D7-B260-4D45-9604-A2ECEC75C535}"/>
              </a:ext>
              <a:ext uri="{C183D7F6-B498-43B3-948B-1728B52AA6E4}">
                <adec:decorative xmlns:adec="http://schemas.microsoft.com/office/drawing/2017/decorative" val="1"/>
              </a:ext>
            </a:extLst>
          </p:cNvPr>
          <p:cNvSpPr/>
          <p:nvPr/>
        </p:nvSpPr>
        <p:spPr>
          <a:xfrm flipH="1">
            <a:off x="1287886" y="2639076"/>
            <a:ext cx="3381093" cy="3117272"/>
          </a:xfrm>
          <a:prstGeom prst="rtTriangle">
            <a:avLst/>
          </a:prstGeom>
          <a:pattFill prst="weave">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392C0EB-0F4D-A549-9DEC-8D7D8367EDD3}"/>
              </a:ext>
              <a:ext uri="{C183D7F6-B498-43B3-948B-1728B52AA6E4}">
                <adec:decorative xmlns:adec="http://schemas.microsoft.com/office/drawing/2017/decorative" val="1"/>
              </a:ext>
            </a:extLst>
          </p:cNvPr>
          <p:cNvPicPr>
            <a:picLocks noChangeAspect="1"/>
          </p:cNvPicPr>
          <p:nvPr/>
        </p:nvPicPr>
        <p:blipFill rotWithShape="1">
          <a:blip r:embed="rId4"/>
          <a:srcRect l="27200" t="27787" r="27620" b="28245"/>
          <a:stretch/>
        </p:blipFill>
        <p:spPr>
          <a:xfrm rot="18932657" flipH="1">
            <a:off x="3266978" y="2392801"/>
            <a:ext cx="943198" cy="893430"/>
          </a:xfrm>
          <a:prstGeom prst="rect">
            <a:avLst/>
          </a:prstGeom>
        </p:spPr>
      </p:pic>
      <p:cxnSp>
        <p:nvCxnSpPr>
          <p:cNvPr id="16" name="Straight Connector 15">
            <a:extLst>
              <a:ext uri="{FF2B5EF4-FFF2-40B4-BE49-F238E27FC236}">
                <a16:creationId xmlns:a16="http://schemas.microsoft.com/office/drawing/2014/main" id="{62F1FA73-1038-C24C-ADB1-B73E8A842440}"/>
              </a:ext>
              <a:ext uri="{C183D7F6-B498-43B3-948B-1728B52AA6E4}">
                <adec:decorative xmlns:adec="http://schemas.microsoft.com/office/drawing/2017/decorative" val="1"/>
              </a:ext>
            </a:extLst>
          </p:cNvPr>
          <p:cNvCxnSpPr/>
          <p:nvPr/>
        </p:nvCxnSpPr>
        <p:spPr>
          <a:xfrm>
            <a:off x="0" y="575634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A60F69-C187-3B4B-9D40-A8E327B815F3}"/>
              </a:ext>
              <a:ext uri="{C183D7F6-B498-43B3-948B-1728B52AA6E4}">
                <adec:decorative xmlns:adec="http://schemas.microsoft.com/office/drawing/2017/decorative" val="1"/>
              </a:ext>
            </a:extLst>
          </p:cNvPr>
          <p:cNvCxnSpPr/>
          <p:nvPr/>
        </p:nvCxnSpPr>
        <p:spPr>
          <a:xfrm flipH="1">
            <a:off x="2679806" y="2639075"/>
            <a:ext cx="682388" cy="627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2A5E2C-58BC-BC4E-BDFE-C4A5D4D630A6}"/>
              </a:ext>
              <a:ext uri="{C183D7F6-B498-43B3-948B-1728B52AA6E4}">
                <adec:decorative xmlns:adec="http://schemas.microsoft.com/office/drawing/2017/decorative" val="1"/>
              </a:ext>
            </a:extLst>
          </p:cNvPr>
          <p:cNvCxnSpPr>
            <a:cxnSpLocks/>
          </p:cNvCxnSpPr>
          <p:nvPr/>
        </p:nvCxnSpPr>
        <p:spPr>
          <a:xfrm flipH="1">
            <a:off x="2324816" y="2952973"/>
            <a:ext cx="966717" cy="9030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51AA32-073D-6F4D-A4F4-4D254D672FAA}"/>
              </a:ext>
              <a:ext uri="{C183D7F6-B498-43B3-948B-1728B52AA6E4}">
                <adec:decorative xmlns:adec="http://schemas.microsoft.com/office/drawing/2017/decorative" val="1"/>
              </a:ext>
            </a:extLst>
          </p:cNvPr>
          <p:cNvCxnSpPr>
            <a:cxnSpLocks/>
          </p:cNvCxnSpPr>
          <p:nvPr/>
        </p:nvCxnSpPr>
        <p:spPr>
          <a:xfrm flipH="1">
            <a:off x="2808174" y="2989996"/>
            <a:ext cx="682389" cy="662292"/>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5150396-E336-5446-9C07-DAA3D11EFE05}"/>
              </a:ext>
            </a:extLst>
          </p:cNvPr>
          <p:cNvSpPr txBox="1"/>
          <p:nvPr/>
        </p:nvSpPr>
        <p:spPr>
          <a:xfrm>
            <a:off x="1287886" y="5964072"/>
            <a:ext cx="3381093" cy="523220"/>
          </a:xfrm>
          <a:prstGeom prst="rect">
            <a:avLst/>
          </a:prstGeom>
          <a:noFill/>
        </p:spPr>
        <p:txBody>
          <a:bodyPr wrap="square" rtlCol="0">
            <a:spAutoFit/>
          </a:bodyPr>
          <a:lstStyle/>
          <a:p>
            <a:pPr algn="ctr"/>
            <a:r>
              <a:rPr lang="en-US" sz="2800" dirty="0"/>
              <a:t>Complex</a:t>
            </a:r>
          </a:p>
        </p:txBody>
      </p:sp>
      <p:sp>
        <p:nvSpPr>
          <p:cNvPr id="26" name="TextBox 25">
            <a:extLst>
              <a:ext uri="{FF2B5EF4-FFF2-40B4-BE49-F238E27FC236}">
                <a16:creationId xmlns:a16="http://schemas.microsoft.com/office/drawing/2014/main" id="{0C6A8078-E715-C246-9E0B-F8A3829E4DA1}"/>
              </a:ext>
            </a:extLst>
          </p:cNvPr>
          <p:cNvSpPr txBox="1"/>
          <p:nvPr/>
        </p:nvSpPr>
        <p:spPr>
          <a:xfrm>
            <a:off x="6664036" y="5964072"/>
            <a:ext cx="3381093" cy="523220"/>
          </a:xfrm>
          <a:prstGeom prst="rect">
            <a:avLst/>
          </a:prstGeom>
          <a:noFill/>
        </p:spPr>
        <p:txBody>
          <a:bodyPr wrap="square" rtlCol="0">
            <a:spAutoFit/>
          </a:bodyPr>
          <a:lstStyle/>
          <a:p>
            <a:pPr algn="ctr"/>
            <a:r>
              <a:rPr lang="en-US" sz="2800" dirty="0"/>
              <a:t>Intervention</a:t>
            </a:r>
          </a:p>
        </p:txBody>
      </p:sp>
      <p:sp>
        <p:nvSpPr>
          <p:cNvPr id="28" name="TextBox 27">
            <a:extLst>
              <a:ext uri="{FF2B5EF4-FFF2-40B4-BE49-F238E27FC236}">
                <a16:creationId xmlns:a16="http://schemas.microsoft.com/office/drawing/2014/main" id="{3C72D08D-FA90-D245-91F1-FFF4385F6532}"/>
              </a:ext>
            </a:extLst>
          </p:cNvPr>
          <p:cNvSpPr txBox="1"/>
          <p:nvPr/>
        </p:nvSpPr>
        <p:spPr>
          <a:xfrm>
            <a:off x="4668979" y="2639075"/>
            <a:ext cx="1995057" cy="3139321"/>
          </a:xfrm>
          <a:prstGeom prst="rect">
            <a:avLst/>
          </a:prstGeom>
          <a:noFill/>
          <a:ln>
            <a:solidFill>
              <a:schemeClr val="accent1">
                <a:shade val="50000"/>
              </a:schemeClr>
            </a:solidFill>
          </a:ln>
        </p:spPr>
        <p:txBody>
          <a:bodyPr wrap="square" rtlCol="0">
            <a:spAutoFit/>
          </a:bodyPr>
          <a:lstStyle/>
          <a:p>
            <a:r>
              <a:rPr lang="en-US" dirty="0"/>
              <a:t>Opportunities in</a:t>
            </a:r>
          </a:p>
          <a:p>
            <a:pPr marL="285750" indent="-285750">
              <a:buFont typeface="Arial" panose="020B0604020202020204" pitchFamily="34" charset="0"/>
              <a:buChar char="•"/>
            </a:pPr>
            <a:r>
              <a:rPr lang="en-US" dirty="0"/>
              <a:t>Assessment</a:t>
            </a:r>
          </a:p>
          <a:p>
            <a:pPr marL="285750" indent="-285750">
              <a:buFont typeface="Arial" panose="020B0604020202020204" pitchFamily="34" charset="0"/>
              <a:buChar char="•"/>
            </a:pPr>
            <a:r>
              <a:rPr lang="en-US" dirty="0"/>
              <a:t>Planning</a:t>
            </a:r>
          </a:p>
          <a:p>
            <a:pPr marL="285750" indent="-285750">
              <a:buFont typeface="Arial" panose="020B0604020202020204" pitchFamily="34" charset="0"/>
              <a:buChar char="•"/>
            </a:pPr>
            <a:r>
              <a:rPr lang="en-US" dirty="0"/>
              <a:t>Using Supports</a:t>
            </a:r>
          </a:p>
          <a:p>
            <a:pPr marL="285750" indent="-285750">
              <a:buFont typeface="Arial" panose="020B0604020202020204" pitchFamily="34" charset="0"/>
              <a:buChar char="•"/>
            </a:pPr>
            <a:r>
              <a:rPr lang="en-US" dirty="0"/>
              <a:t>Leaning on Strengths</a:t>
            </a:r>
          </a:p>
          <a:p>
            <a:pPr marL="285750" indent="-285750">
              <a:buFont typeface="Arial" panose="020B0604020202020204" pitchFamily="34" charset="0"/>
              <a:buChar char="•"/>
            </a:pPr>
            <a:r>
              <a:rPr lang="en-US" dirty="0"/>
              <a:t>Educating Others in addition to the Client</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4275976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7475" y="771597"/>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Big Picture</a:t>
            </a:r>
          </a:p>
        </p:txBody>
      </p:sp>
      <p:pic>
        <p:nvPicPr>
          <p:cNvPr id="8" name="Picture 7"/>
          <p:cNvPicPr>
            <a:picLocks noChangeAspect="1"/>
          </p:cNvPicPr>
          <p:nvPr/>
        </p:nvPicPr>
        <p:blipFill>
          <a:blip r:embed="rId4">
            <a:alphaModFix amt="6000"/>
            <a:extLst>
              <a:ext uri="{28A0092B-C50C-407E-A947-70E740481C1C}">
                <a14:useLocalDpi xmlns:a14="http://schemas.microsoft.com/office/drawing/2010/main" val="0"/>
              </a:ext>
            </a:extLst>
          </a:blip>
          <a:stretch>
            <a:fillRect/>
          </a:stretch>
        </p:blipFill>
        <p:spPr>
          <a:xfrm>
            <a:off x="6944140" y="5414236"/>
            <a:ext cx="5247861" cy="1203213"/>
          </a:xfrm>
          <a:prstGeom prst="rect">
            <a:avLst/>
          </a:prstGeom>
        </p:spPr>
      </p:pic>
      <p:sp>
        <p:nvSpPr>
          <p:cNvPr id="9" name="TextBox 8"/>
          <p:cNvSpPr txBox="1"/>
          <p:nvPr/>
        </p:nvSpPr>
        <p:spPr>
          <a:xfrm>
            <a:off x="347475" y="2282396"/>
            <a:ext cx="11420456" cy="1569660"/>
          </a:xfrm>
          <a:prstGeom prst="rect">
            <a:avLst/>
          </a:prstGeom>
          <a:noFill/>
        </p:spPr>
        <p:txBody>
          <a:bodyPr wrap="square" rtlCol="0">
            <a:spAutoFit/>
          </a:bodyPr>
          <a:lstStyle/>
          <a:p>
            <a:pPr marL="288918" indent="-288918"/>
            <a:endParaRPr lang="en-US" sz="2400" dirty="0"/>
          </a:p>
          <a:p>
            <a:pPr marL="288918" indent="-288918"/>
            <a:endParaRPr lang="en-US" sz="2400" dirty="0"/>
          </a:p>
          <a:p>
            <a:endParaRPr lang="en-US" sz="2400" dirty="0"/>
          </a:p>
          <a:p>
            <a:endParaRPr lang="en-US" sz="2400" dirty="0"/>
          </a:p>
        </p:txBody>
      </p:sp>
      <p:sp>
        <p:nvSpPr>
          <p:cNvPr id="11" name="TextBox 10">
            <a:extLst>
              <a:ext uri="{FF2B5EF4-FFF2-40B4-BE49-F238E27FC236}">
                <a16:creationId xmlns:a16="http://schemas.microsoft.com/office/drawing/2014/main" id="{7AF4C848-BC4D-6444-978F-6B0A365AD970}"/>
              </a:ext>
            </a:extLst>
          </p:cNvPr>
          <p:cNvSpPr txBox="1"/>
          <p:nvPr/>
        </p:nvSpPr>
        <p:spPr>
          <a:xfrm>
            <a:off x="3010654" y="2116099"/>
            <a:ext cx="6262255" cy="2308324"/>
          </a:xfrm>
          <a:prstGeom prst="rect">
            <a:avLst/>
          </a:prstGeom>
          <a:noFill/>
        </p:spPr>
        <p:txBody>
          <a:bodyPr wrap="square" rtlCol="0">
            <a:spAutoFit/>
          </a:bodyPr>
          <a:lstStyle/>
          <a:p>
            <a:pPr algn="ctr"/>
            <a:r>
              <a:rPr lang="en-US" sz="3600" dirty="0"/>
              <a:t>Employees without disabilities had a higher ceiling for starting wage while also experiencing a lower floor. </a:t>
            </a:r>
          </a:p>
        </p:txBody>
      </p:sp>
      <p:pic>
        <p:nvPicPr>
          <p:cNvPr id="6" name="Picture 5">
            <a:extLst>
              <a:ext uri="{FF2B5EF4-FFF2-40B4-BE49-F238E27FC236}">
                <a16:creationId xmlns:a16="http://schemas.microsoft.com/office/drawing/2014/main" id="{0205E4C0-5C49-474C-A502-3AB63CD2FA3E}"/>
              </a:ext>
            </a:extLst>
          </p:cNvPr>
          <p:cNvPicPr>
            <a:picLocks noChangeAspect="1"/>
          </p:cNvPicPr>
          <p:nvPr/>
        </p:nvPicPr>
        <p:blipFill rotWithShape="1">
          <a:blip r:embed="rId5"/>
          <a:srcRect l="10597" r="9601"/>
          <a:stretch/>
        </p:blipFill>
        <p:spPr>
          <a:xfrm>
            <a:off x="0" y="0"/>
            <a:ext cx="12192000" cy="6858000"/>
          </a:xfrm>
          <a:prstGeom prst="rect">
            <a:avLst/>
          </a:prstGeom>
        </p:spPr>
      </p:pic>
      <p:sp>
        <p:nvSpPr>
          <p:cNvPr id="7" name="TextBox 6">
            <a:extLst>
              <a:ext uri="{FF2B5EF4-FFF2-40B4-BE49-F238E27FC236}">
                <a16:creationId xmlns:a16="http://schemas.microsoft.com/office/drawing/2014/main" id="{77C66C3D-CA1C-6B49-BD40-668E9A336C70}"/>
              </a:ext>
            </a:extLst>
          </p:cNvPr>
          <p:cNvSpPr txBox="1"/>
          <p:nvPr/>
        </p:nvSpPr>
        <p:spPr>
          <a:xfrm>
            <a:off x="4010891" y="5116707"/>
            <a:ext cx="4170219" cy="1323439"/>
          </a:xfrm>
          <a:prstGeom prst="rect">
            <a:avLst/>
          </a:prstGeom>
          <a:noFill/>
        </p:spPr>
        <p:txBody>
          <a:bodyPr wrap="square" rtlCol="0">
            <a:spAutoFit/>
          </a:bodyPr>
          <a:lstStyle/>
          <a:p>
            <a:pPr algn="ctr"/>
            <a:r>
              <a:rPr lang="en-US" sz="3200" dirty="0"/>
              <a:t>$16.76</a:t>
            </a:r>
          </a:p>
          <a:p>
            <a:pPr algn="ctr"/>
            <a:r>
              <a:rPr lang="en-US" sz="2400" dirty="0"/>
              <a:t>Low Social Capital, No Social Role, No Disability</a:t>
            </a:r>
          </a:p>
        </p:txBody>
      </p:sp>
      <p:sp>
        <p:nvSpPr>
          <p:cNvPr id="10" name="TextBox 9">
            <a:extLst>
              <a:ext uri="{FF2B5EF4-FFF2-40B4-BE49-F238E27FC236}">
                <a16:creationId xmlns:a16="http://schemas.microsoft.com/office/drawing/2014/main" id="{D54DEC23-9B92-BC47-80D9-A0FF46C51090}"/>
              </a:ext>
            </a:extLst>
          </p:cNvPr>
          <p:cNvSpPr txBox="1"/>
          <p:nvPr/>
        </p:nvSpPr>
        <p:spPr>
          <a:xfrm>
            <a:off x="4010891" y="302379"/>
            <a:ext cx="4170219" cy="1261884"/>
          </a:xfrm>
          <a:prstGeom prst="rect">
            <a:avLst/>
          </a:prstGeom>
          <a:noFill/>
        </p:spPr>
        <p:txBody>
          <a:bodyPr wrap="square" rtlCol="0">
            <a:spAutoFit/>
          </a:bodyPr>
          <a:lstStyle/>
          <a:p>
            <a:pPr algn="ctr"/>
            <a:r>
              <a:rPr lang="en-US" sz="2800" dirty="0"/>
              <a:t>$18.73</a:t>
            </a:r>
          </a:p>
          <a:p>
            <a:pPr algn="ctr"/>
            <a:r>
              <a:rPr lang="en-US" sz="2400" dirty="0"/>
              <a:t>High Social Capital, Social Role, No Disability</a:t>
            </a:r>
          </a:p>
        </p:txBody>
      </p:sp>
      <p:pic>
        <p:nvPicPr>
          <p:cNvPr id="13" name="Picture 12">
            <a:extLst>
              <a:ext uri="{FF2B5EF4-FFF2-40B4-BE49-F238E27FC236}">
                <a16:creationId xmlns:a16="http://schemas.microsoft.com/office/drawing/2014/main" id="{5B979A34-7B52-0140-AD57-3CC58E51CD80}"/>
              </a:ext>
            </a:extLst>
          </p:cNvPr>
          <p:cNvPicPr>
            <a:picLocks noChangeAspect="1"/>
          </p:cNvPicPr>
          <p:nvPr/>
        </p:nvPicPr>
        <p:blipFill>
          <a:blip r:embed="rId6"/>
          <a:stretch>
            <a:fillRect/>
          </a:stretch>
        </p:blipFill>
        <p:spPr>
          <a:xfrm>
            <a:off x="3602184" y="2337087"/>
            <a:ext cx="1980913" cy="1943276"/>
          </a:xfrm>
          <a:prstGeom prst="rect">
            <a:avLst/>
          </a:prstGeom>
        </p:spPr>
      </p:pic>
      <p:sp>
        <p:nvSpPr>
          <p:cNvPr id="14" name="TextBox 13">
            <a:extLst>
              <a:ext uri="{FF2B5EF4-FFF2-40B4-BE49-F238E27FC236}">
                <a16:creationId xmlns:a16="http://schemas.microsoft.com/office/drawing/2014/main" id="{E7764646-57B7-8C4F-B83F-55F0CAB96A77}"/>
              </a:ext>
            </a:extLst>
          </p:cNvPr>
          <p:cNvSpPr txBox="1"/>
          <p:nvPr/>
        </p:nvSpPr>
        <p:spPr>
          <a:xfrm>
            <a:off x="5846620" y="2742507"/>
            <a:ext cx="526473" cy="830997"/>
          </a:xfrm>
          <a:prstGeom prst="rect">
            <a:avLst/>
          </a:prstGeom>
          <a:noFill/>
        </p:spPr>
        <p:txBody>
          <a:bodyPr wrap="square" rtlCol="0">
            <a:spAutoFit/>
          </a:bodyPr>
          <a:lstStyle/>
          <a:p>
            <a:r>
              <a:rPr lang="en-US" sz="4800" dirty="0"/>
              <a:t>=</a:t>
            </a:r>
          </a:p>
        </p:txBody>
      </p:sp>
      <p:sp>
        <p:nvSpPr>
          <p:cNvPr id="15" name="TextBox 14">
            <a:extLst>
              <a:ext uri="{FF2B5EF4-FFF2-40B4-BE49-F238E27FC236}">
                <a16:creationId xmlns:a16="http://schemas.microsoft.com/office/drawing/2014/main" id="{EEE369A9-5515-2A4B-BB8A-33AC2175815E}"/>
              </a:ext>
            </a:extLst>
          </p:cNvPr>
          <p:cNvSpPr txBox="1"/>
          <p:nvPr/>
        </p:nvSpPr>
        <p:spPr>
          <a:xfrm>
            <a:off x="6677893" y="2804063"/>
            <a:ext cx="2369127" cy="707886"/>
          </a:xfrm>
          <a:prstGeom prst="rect">
            <a:avLst/>
          </a:prstGeom>
          <a:noFill/>
        </p:spPr>
        <p:txBody>
          <a:bodyPr wrap="square" rtlCol="0" anchor="ctr">
            <a:spAutoFit/>
          </a:bodyPr>
          <a:lstStyle/>
          <a:p>
            <a:r>
              <a:rPr lang="en-US" sz="4000" dirty="0"/>
              <a:t>$4,097.60</a:t>
            </a:r>
          </a:p>
        </p:txBody>
      </p:sp>
      <p:sp>
        <p:nvSpPr>
          <p:cNvPr id="16" name="TextBox 15">
            <a:extLst>
              <a:ext uri="{FF2B5EF4-FFF2-40B4-BE49-F238E27FC236}">
                <a16:creationId xmlns:a16="http://schemas.microsoft.com/office/drawing/2014/main" id="{77D1A502-01FD-474A-9103-C4371B967FC2}"/>
              </a:ext>
            </a:extLst>
          </p:cNvPr>
          <p:cNvSpPr txBox="1"/>
          <p:nvPr/>
        </p:nvSpPr>
        <p:spPr>
          <a:xfrm>
            <a:off x="6954983" y="3388838"/>
            <a:ext cx="1911927" cy="369332"/>
          </a:xfrm>
          <a:prstGeom prst="rect">
            <a:avLst/>
          </a:prstGeom>
          <a:noFill/>
        </p:spPr>
        <p:txBody>
          <a:bodyPr wrap="square" rtlCol="0">
            <a:spAutoFit/>
          </a:bodyPr>
          <a:lstStyle/>
          <a:p>
            <a:pPr algn="ctr"/>
            <a:r>
              <a:rPr lang="en-US" i="1" dirty="0"/>
              <a:t>More Per Year</a:t>
            </a:r>
          </a:p>
        </p:txBody>
      </p:sp>
    </p:spTree>
    <p:extLst>
      <p:ext uri="{BB962C8B-B14F-4D97-AF65-F5344CB8AC3E}">
        <p14:creationId xmlns:p14="http://schemas.microsoft.com/office/powerpoint/2010/main" val="1951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9" name="TextBox 8"/>
          <p:cNvSpPr txBox="1"/>
          <p:nvPr/>
        </p:nvSpPr>
        <p:spPr>
          <a:xfrm>
            <a:off x="347477" y="1990849"/>
            <a:ext cx="7847167" cy="830997"/>
          </a:xfrm>
          <a:prstGeom prst="rect">
            <a:avLst/>
          </a:prstGeom>
          <a:noFill/>
        </p:spPr>
        <p:txBody>
          <a:bodyPr wrap="square" rtlCol="0">
            <a:spAutoFit/>
          </a:bodyPr>
          <a:lstStyle/>
          <a:p>
            <a:endParaRPr lang="en-US" sz="2400" dirty="0"/>
          </a:p>
          <a:p>
            <a:endParaRPr lang="en-US" sz="2400" dirty="0"/>
          </a:p>
        </p:txBody>
      </p:sp>
      <p:graphicFrame>
        <p:nvGraphicFramePr>
          <p:cNvPr id="5" name="Chart 4">
            <a:extLst>
              <a:ext uri="{FF2B5EF4-FFF2-40B4-BE49-F238E27FC236}">
                <a16:creationId xmlns:a16="http://schemas.microsoft.com/office/drawing/2014/main" id="{00000000-0008-0000-0200-000009000000}"/>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5838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Compensate</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sz="3600" dirty="0">
                <a:latin typeface="Calisto MT" panose="02040603050505030304" pitchFamily="18" charset="77"/>
              </a:rPr>
              <a:t> Change the focus or Expectations</a:t>
            </a:r>
          </a:p>
          <a:p>
            <a:pPr marL="0" indent="0">
              <a:buNone/>
            </a:pPr>
            <a:endParaRPr lang="en-US" sz="3600" dirty="0">
              <a:latin typeface="Calisto MT" panose="02040603050505030304" pitchFamily="18" charset="77"/>
            </a:endParaRPr>
          </a:p>
          <a:p>
            <a:r>
              <a:rPr lang="en-US" sz="3600" dirty="0">
                <a:latin typeface="Calisto MT" panose="02040603050505030304" pitchFamily="18" charset="77"/>
              </a:rPr>
              <a:t>Lend your own social skills as needed</a:t>
            </a:r>
          </a:p>
          <a:p>
            <a:pPr marL="0" indent="0">
              <a:buNone/>
            </a:pPr>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1027522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2">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Change the Focus or Expectations</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r>
              <a:rPr lang="en-US" sz="3600" dirty="0">
                <a:latin typeface="Calisto MT" panose="02040603050505030304" pitchFamily="18" charset="77"/>
              </a:rPr>
              <a:t>Are there social skills less appreciated by capitalism but significant contributors to organization and customer? </a:t>
            </a:r>
          </a:p>
          <a:p>
            <a:endParaRPr lang="en-US" sz="3600"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extLst>
      <p:ext uri="{BB962C8B-B14F-4D97-AF65-F5344CB8AC3E}">
        <p14:creationId xmlns:p14="http://schemas.microsoft.com/office/powerpoint/2010/main" val="3081778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a:solidFill>
            <a:schemeClr val="bg1">
              <a:lumMod val="85000"/>
            </a:schemeClr>
          </a:solidFill>
        </p:spPr>
      </p:pic>
      <p:sp>
        <p:nvSpPr>
          <p:cNvPr id="5" name="Rectangle 4"/>
          <p:cNvSpPr/>
          <p:nvPr/>
        </p:nvSpPr>
        <p:spPr>
          <a:xfrm>
            <a:off x="0" y="2523282"/>
            <a:ext cx="12192000" cy="224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523282"/>
            <a:ext cx="12192000" cy="2245489"/>
          </a:xfrm>
          <a:prstGeom prst="rect">
            <a:avLst/>
          </a:pr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91" y="2801073"/>
            <a:ext cx="11042248"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Modeling of Workplace Social Effectiveness</a:t>
            </a:r>
          </a:p>
        </p:txBody>
      </p:sp>
    </p:spTree>
    <p:extLst>
      <p:ext uri="{BB962C8B-B14F-4D97-AF65-F5344CB8AC3E}">
        <p14:creationId xmlns:p14="http://schemas.microsoft.com/office/powerpoint/2010/main" val="2340524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F7F20-68DE-FD43-BBBD-F0D49B47EB35}"/>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a:alphaModFix amt="16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5E08750-A145-864F-8FC3-0517EB1276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521" y="0"/>
            <a:ext cx="9820959" cy="6858000"/>
          </a:xfrm>
          <a:prstGeom prst="rect">
            <a:avLst/>
          </a:prstGeom>
        </p:spPr>
      </p:pic>
    </p:spTree>
    <p:custDataLst>
      <p:tags r:id="rId1"/>
    </p:custDataLst>
    <p:extLst>
      <p:ext uri="{BB962C8B-B14F-4D97-AF65-F5344CB8AC3E}">
        <p14:creationId xmlns:p14="http://schemas.microsoft.com/office/powerpoint/2010/main" val="941265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5D7401-0197-4846-AEEA-5772B13E040C}"/>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4"/>
            <a:ext cx="9618563" cy="1077218"/>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Needs-Driven Model of Workplace Social Effectiveness</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6">
            <a:alphaModFix amt="21000"/>
            <a:extLst>
              <a:ext uri="{28A0092B-C50C-407E-A947-70E740481C1C}">
                <a14:useLocalDpi xmlns:a14="http://schemas.microsoft.com/office/drawing/2010/main" val="0"/>
              </a:ext>
            </a:extLst>
          </a:blip>
          <a:srcRect l="74081" r="5454" b="62013"/>
          <a:stretch/>
        </p:blipFill>
        <p:spPr>
          <a:xfrm>
            <a:off x="10552669" y="277792"/>
            <a:ext cx="1639331" cy="1713056"/>
          </a:xfrm>
          <a:prstGeom prst="rect">
            <a:avLst/>
          </a:prstGeom>
          <a:effectLst>
            <a:softEdge rad="12700"/>
          </a:effectLst>
        </p:spPr>
      </p:pic>
      <p:sp>
        <p:nvSpPr>
          <p:cNvPr id="9" name="TextBox 8">
            <a:extLst>
              <a:ext uri="{C183D7F6-B498-43B3-948B-1728B52AA6E4}">
                <adec:decorative xmlns:adec="http://schemas.microsoft.com/office/drawing/2017/decorative" val="1"/>
              </a:ext>
            </a:extLst>
          </p:cNvPr>
          <p:cNvSpPr txBox="1"/>
          <p:nvPr/>
        </p:nvSpPr>
        <p:spPr>
          <a:xfrm>
            <a:off x="556056" y="2152608"/>
            <a:ext cx="10924745" cy="1938992"/>
          </a:xfrm>
          <a:prstGeom prst="rect">
            <a:avLst/>
          </a:prstGeom>
          <a:noFill/>
        </p:spPr>
        <p:txBody>
          <a:bodyPr wrap="square" rtlCol="0">
            <a:spAutoFit/>
          </a:bodyPr>
          <a:lstStyle/>
          <a:p>
            <a:endParaRPr lang="en-US" sz="2400" dirty="0"/>
          </a:p>
          <a:p>
            <a:r>
              <a:rPr lang="en-US" sz="2400" dirty="0"/>
              <a:t>💡Purpose: Provide a new model of workplace social effectiveness based on one’s   </a:t>
            </a:r>
          </a:p>
          <a:p>
            <a:r>
              <a:rPr lang="en-US" sz="2400" dirty="0"/>
              <a:t>     capacity to meet the socio-emotional needs of others</a:t>
            </a:r>
          </a:p>
          <a:p>
            <a:endParaRPr lang="en-US" sz="2400" dirty="0"/>
          </a:p>
          <a:p>
            <a:r>
              <a:rPr lang="en-US" sz="2400" dirty="0"/>
              <a:t>💡Model development was guided by social capital and relational self theory</a:t>
            </a:r>
          </a:p>
        </p:txBody>
      </p:sp>
    </p:spTree>
    <p:custDataLst>
      <p:tags r:id="rId1"/>
    </p:custDataLst>
    <p:extLst>
      <p:ext uri="{BB962C8B-B14F-4D97-AF65-F5344CB8AC3E}">
        <p14:creationId xmlns:p14="http://schemas.microsoft.com/office/powerpoint/2010/main" val="3237358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9" name="TextBox 8"/>
          <p:cNvSpPr txBox="1"/>
          <p:nvPr/>
        </p:nvSpPr>
        <p:spPr>
          <a:xfrm>
            <a:off x="556056" y="2152609"/>
            <a:ext cx="10924745" cy="2431628"/>
          </a:xfrm>
          <a:prstGeom prst="rect">
            <a:avLst/>
          </a:prstGeom>
          <a:noFill/>
        </p:spPr>
        <p:txBody>
          <a:bodyPr wrap="square" rtlCol="0">
            <a:spAutoFit/>
          </a:bodyPr>
          <a:lstStyle/>
          <a:p>
            <a:r>
              <a:rPr lang="en-US" sz="4267" i="1" dirty="0"/>
              <a:t>“I’ve learned that people will forget what you said, people will forget what you did, but people will never forget how you made them feel.”</a:t>
            </a:r>
          </a:p>
          <a:p>
            <a:pPr algn="r"/>
            <a:r>
              <a:rPr lang="en-US" sz="2400" dirty="0"/>
              <a:t>-Carl W. </a:t>
            </a:r>
            <a:r>
              <a:rPr lang="en-US" sz="2400" dirty="0" err="1"/>
              <a:t>Buehner</a:t>
            </a:r>
            <a:endParaRPr lang="en-US" sz="2400" dirty="0"/>
          </a:p>
        </p:txBody>
      </p:sp>
    </p:spTree>
    <p:custDataLst>
      <p:tags r:id="rId1"/>
    </p:custDataLst>
    <p:extLst>
      <p:ext uri="{BB962C8B-B14F-4D97-AF65-F5344CB8AC3E}">
        <p14:creationId xmlns:p14="http://schemas.microsoft.com/office/powerpoint/2010/main" val="2195524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309111-8A24-A442-8618-7A83AFEF47A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5"/>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Fundamental Human Needs</a:t>
            </a:r>
          </a:p>
        </p:txBody>
      </p:sp>
      <p:pic>
        <p:nvPicPr>
          <p:cNvPr id="8" name="Picture 7"/>
          <p:cNvPicPr>
            <a:picLocks noChangeAspect="1"/>
          </p:cNvPicPr>
          <p:nvPr/>
        </p:nvPicPr>
        <p:blipFill rotWithShape="1">
          <a:blip r:embed="rId5">
            <a:alphaModFix amt="21000"/>
            <a:extLst>
              <a:ext uri="{28A0092B-C50C-407E-A947-70E740481C1C}">
                <a14:useLocalDpi xmlns:a14="http://schemas.microsoft.com/office/drawing/2010/main" val="0"/>
              </a:ext>
            </a:extLst>
          </a:blip>
          <a:srcRect l="74081" r="5454" b="62013"/>
          <a:stretch/>
        </p:blipFill>
        <p:spPr>
          <a:xfrm>
            <a:off x="10552669" y="277792"/>
            <a:ext cx="1639331" cy="1713056"/>
          </a:xfrm>
          <a:prstGeom prst="rect">
            <a:avLst/>
          </a:prstGeom>
          <a:effectLst>
            <a:softEdge rad="12700"/>
          </a:effectLst>
        </p:spPr>
      </p:pic>
      <p:sp>
        <p:nvSpPr>
          <p:cNvPr id="9" name="TextBox 8"/>
          <p:cNvSpPr txBox="1"/>
          <p:nvPr/>
        </p:nvSpPr>
        <p:spPr>
          <a:xfrm>
            <a:off x="556056" y="2152608"/>
            <a:ext cx="11331145" cy="2677656"/>
          </a:xfrm>
          <a:prstGeom prst="rect">
            <a:avLst/>
          </a:prstGeom>
          <a:noFill/>
        </p:spPr>
        <p:txBody>
          <a:bodyPr wrap="square" rtlCol="0">
            <a:spAutoFit/>
          </a:bodyPr>
          <a:lstStyle/>
          <a:p>
            <a:r>
              <a:rPr lang="en-US" sz="2400" dirty="0"/>
              <a:t>💡Competence and Communion have been referred to as Fundamental Human Needs,” </a:t>
            </a:r>
          </a:p>
          <a:p>
            <a:r>
              <a:rPr lang="en-US" sz="2400" dirty="0"/>
              <a:t>     and as ”The Big Two”</a:t>
            </a:r>
          </a:p>
          <a:p>
            <a:r>
              <a:rPr lang="en-US" sz="2400" dirty="0"/>
              <a:t> </a:t>
            </a:r>
          </a:p>
          <a:p>
            <a:endParaRPr lang="en-US" sz="2400" dirty="0"/>
          </a:p>
          <a:p>
            <a:r>
              <a:rPr lang="en-US" sz="2400" dirty="0"/>
              <a:t>💡Hours of effort spent identifying socio-emotional goods (or what we refer to as the </a:t>
            </a:r>
          </a:p>
          <a:p>
            <a:r>
              <a:rPr lang="en-US" sz="2400" dirty="0"/>
              <a:t>    social approach) expected to influence the fundamental needs </a:t>
            </a:r>
          </a:p>
          <a:p>
            <a:endParaRPr lang="en-US" sz="2400" dirty="0"/>
          </a:p>
        </p:txBody>
      </p:sp>
    </p:spTree>
    <p:extLst>
      <p:ext uri="{BB962C8B-B14F-4D97-AF65-F5344CB8AC3E}">
        <p14:creationId xmlns:p14="http://schemas.microsoft.com/office/powerpoint/2010/main" val="1443091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B4874-739F-2447-B044-0884BC66CDA8}"/>
              </a:ext>
            </a:extLst>
          </p:cNvPr>
          <p:cNvPicPr>
            <a:picLocks noChangeAspect="1"/>
          </p:cNvPicPr>
          <p:nvPr/>
        </p:nvPicPr>
        <p:blipFill rotWithShape="1">
          <a:blip r:embed="rId3">
            <a:alphaModFix amt="50000"/>
          </a:blip>
          <a:srcRect t="7813" b="7813"/>
          <a:stretch/>
        </p:blipFill>
        <p:spPr>
          <a:xfrm>
            <a:off x="18561" y="0"/>
            <a:ext cx="12192000" cy="6858000"/>
          </a:xfrm>
          <a:prstGeom prst="rect">
            <a:avLst/>
          </a:prstGeom>
        </p:spPr>
      </p:pic>
      <p:pic>
        <p:nvPicPr>
          <p:cNvPr id="4" name="Picture 3"/>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4"/>
            <a:ext cx="9618563" cy="1077218"/>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Conceptualization of Key Socio-Emotional Goods</a:t>
            </a:r>
          </a:p>
        </p:txBody>
      </p:sp>
      <p:pic>
        <p:nvPicPr>
          <p:cNvPr id="8" name="Picture 7"/>
          <p:cNvPicPr>
            <a:picLocks noChangeAspect="1"/>
          </p:cNvPicPr>
          <p:nvPr/>
        </p:nvPicPr>
        <p:blipFill rotWithShape="1">
          <a:blip r:embed="rId5">
            <a:alphaModFix amt="21000"/>
            <a:extLst>
              <a:ext uri="{28A0092B-C50C-407E-A947-70E740481C1C}">
                <a14:useLocalDpi xmlns:a14="http://schemas.microsoft.com/office/drawing/2010/main" val="0"/>
              </a:ext>
            </a:extLst>
          </a:blip>
          <a:srcRect l="74081" r="5454" b="62013"/>
          <a:stretch/>
        </p:blipFill>
        <p:spPr>
          <a:xfrm>
            <a:off x="10552669" y="277792"/>
            <a:ext cx="1639331" cy="1713056"/>
          </a:xfrm>
          <a:prstGeom prst="rect">
            <a:avLst/>
          </a:prstGeom>
          <a:effectLst>
            <a:softEdge rad="12700"/>
          </a:effectLst>
        </p:spPr>
      </p:pic>
      <p:graphicFrame>
        <p:nvGraphicFramePr>
          <p:cNvPr id="7" name="Table 6"/>
          <p:cNvGraphicFramePr>
            <a:graphicFrameLocks noGrp="1"/>
          </p:cNvGraphicFramePr>
          <p:nvPr/>
        </p:nvGraphicFramePr>
        <p:xfrm>
          <a:off x="243068" y="2397017"/>
          <a:ext cx="11742986" cy="4201490"/>
        </p:xfrm>
        <a:graphic>
          <a:graphicData uri="http://schemas.openxmlformats.org/drawingml/2006/table">
            <a:tbl>
              <a:tblPr firstRow="1" bandRow="1">
                <a:tableStyleId>{5940675A-B579-460E-94D1-54222C63F5DA}</a:tableStyleId>
              </a:tblPr>
              <a:tblGrid>
                <a:gridCol w="5871493">
                  <a:extLst>
                    <a:ext uri="{9D8B030D-6E8A-4147-A177-3AD203B41FA5}">
                      <a16:colId xmlns:a16="http://schemas.microsoft.com/office/drawing/2014/main" val="20000"/>
                    </a:ext>
                  </a:extLst>
                </a:gridCol>
                <a:gridCol w="5871493">
                  <a:extLst>
                    <a:ext uri="{9D8B030D-6E8A-4147-A177-3AD203B41FA5}">
                      <a16:colId xmlns:a16="http://schemas.microsoft.com/office/drawing/2014/main" val="20001"/>
                    </a:ext>
                  </a:extLst>
                </a:gridCol>
              </a:tblGrid>
              <a:tr h="817833">
                <a:tc>
                  <a:txBody>
                    <a:bodyPr/>
                    <a:lstStyle/>
                    <a:p>
                      <a:pPr algn="ctr"/>
                      <a:r>
                        <a:rPr lang="en-US" sz="2400" b="1" dirty="0">
                          <a:solidFill>
                            <a:schemeClr val="bg1"/>
                          </a:solidFill>
                        </a:rPr>
                        <a:t>Competent or Positive</a:t>
                      </a:r>
                      <a:r>
                        <a:rPr lang="en-US" sz="2400" b="1" baseline="0" dirty="0">
                          <a:solidFill>
                            <a:schemeClr val="bg1"/>
                          </a:solidFill>
                        </a:rPr>
                        <a:t> Approach</a:t>
                      </a:r>
                      <a:endParaRPr lang="en-US" sz="2400" b="1" dirty="0">
                        <a:solidFill>
                          <a:schemeClr val="bg1"/>
                        </a:solidFill>
                      </a:endParaRPr>
                    </a:p>
                  </a:txBody>
                  <a:tcPr anchor="ctr">
                    <a:blipFill dpi="0" rotWithShape="1">
                      <a:blip r:embed="rId6">
                        <a:alphaModFix amt="82000"/>
                      </a:blip>
                      <a:srcRect/>
                      <a:stretch>
                        <a:fillRect/>
                      </a:stretch>
                    </a:blipFill>
                  </a:tcPr>
                </a:tc>
                <a:tc>
                  <a:txBody>
                    <a:bodyPr/>
                    <a:lstStyle/>
                    <a:p>
                      <a:pPr algn="ctr"/>
                      <a:r>
                        <a:rPr lang="en-US" sz="2400" b="1" dirty="0">
                          <a:solidFill>
                            <a:schemeClr val="bg1"/>
                          </a:solidFill>
                        </a:rPr>
                        <a:t>Communal Approach</a:t>
                      </a:r>
                    </a:p>
                  </a:txBody>
                  <a:tcPr anchor="ctr">
                    <a:blipFill>
                      <a:blip r:embed="rId6">
                        <a:alphaModFix amt="82000"/>
                      </a:blip>
                      <a:stretch>
                        <a:fillRect/>
                      </a:stretch>
                    </a:blipFill>
                  </a:tcPr>
                </a:tc>
                <a:extLst>
                  <a:ext uri="{0D108BD9-81ED-4DB2-BD59-A6C34878D82A}">
                    <a16:rowId xmlns:a16="http://schemas.microsoft.com/office/drawing/2014/main" val="10000"/>
                  </a:ext>
                </a:extLst>
              </a:tr>
              <a:tr h="3383657">
                <a:tc>
                  <a:txBody>
                    <a:bodyPr/>
                    <a:lstStyle/>
                    <a:p>
                      <a:endParaRPr lang="en-US" sz="1900" dirty="0"/>
                    </a:p>
                    <a:p>
                      <a:r>
                        <a:rPr lang="en-US" sz="2400" dirty="0"/>
                        <a:t>💡Positive Mindset</a:t>
                      </a:r>
                    </a:p>
                    <a:p>
                      <a:endParaRPr lang="en-US" sz="2400" dirty="0"/>
                    </a:p>
                    <a:p>
                      <a:r>
                        <a:rPr lang="en-US" sz="2400" dirty="0"/>
                        <a:t>💡Happiness</a:t>
                      </a:r>
                    </a:p>
                    <a:p>
                      <a:endParaRPr lang="en-US" sz="2400" dirty="0"/>
                    </a:p>
                    <a:p>
                      <a:r>
                        <a:rPr lang="en-US" sz="2400" dirty="0"/>
                        <a:t>💡Psychological Capital</a:t>
                      </a:r>
                    </a:p>
                    <a:p>
                      <a:pPr marL="800100" lvl="1" indent="-342900">
                        <a:buFont typeface="Arial" charset="0"/>
                        <a:buChar char="•"/>
                      </a:pPr>
                      <a:r>
                        <a:rPr lang="en-US" sz="2400" dirty="0"/>
                        <a:t>Hope</a:t>
                      </a:r>
                      <a:r>
                        <a:rPr lang="en-US" sz="2400" baseline="0" dirty="0"/>
                        <a:t>, Optimism, Resilience, and Self-Efficacy</a:t>
                      </a:r>
                    </a:p>
                  </a:txBody>
                  <a:tcPr>
                    <a:solidFill>
                      <a:schemeClr val="bg1">
                        <a:lumMod val="95000"/>
                      </a:schemeClr>
                    </a:solidFill>
                  </a:tcPr>
                </a:tc>
                <a:tc>
                  <a:txBody>
                    <a:bodyPr/>
                    <a:lstStyle/>
                    <a:p>
                      <a:endParaRPr lang="en-US" sz="1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💡Sincerity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💡Empathy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💡Reciprocity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💡Humility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68829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History</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normAutofit fontScale="92500" lnSpcReduction="20000"/>
          </a:bodyPr>
          <a:lstStyle/>
          <a:p>
            <a:r>
              <a:rPr lang="en-US" dirty="0">
                <a:latin typeface="Gill Sans MT" panose="020B0502020104020203" pitchFamily="34" charset="77"/>
              </a:rPr>
              <a:t>Henry George – American political economist argued in 1884 that the increasingly complex society placed a greater demand for interacting well in society.</a:t>
            </a:r>
          </a:p>
          <a:p>
            <a:endParaRPr lang="en-US" dirty="0">
              <a:latin typeface="Gill Sans MT" panose="020B0502020104020203" pitchFamily="34" charset="77"/>
            </a:endParaRPr>
          </a:p>
          <a:p>
            <a:r>
              <a:rPr lang="en-US" dirty="0">
                <a:latin typeface="Gill Sans MT" panose="020B0502020104020203" pitchFamily="34" charset="77"/>
              </a:rPr>
              <a:t>Thorndike argued in 1920 that social intelligence is the ability to “act wisely in human relations”</a:t>
            </a:r>
          </a:p>
          <a:p>
            <a:endParaRPr lang="en-US" dirty="0">
              <a:latin typeface="Gill Sans MT" panose="020B0502020104020203" pitchFamily="34" charset="77"/>
            </a:endParaRPr>
          </a:p>
          <a:p>
            <a:r>
              <a:rPr lang="en-US" dirty="0">
                <a:latin typeface="Gill Sans MT" panose="020B0502020104020203" pitchFamily="34" charset="77"/>
              </a:rPr>
              <a:t>The middle of the 20</a:t>
            </a:r>
            <a:r>
              <a:rPr lang="en-US" baseline="30000" dirty="0">
                <a:latin typeface="Gill Sans MT" panose="020B0502020104020203" pitchFamily="34" charset="77"/>
              </a:rPr>
              <a:t>th</a:t>
            </a:r>
            <a:r>
              <a:rPr lang="en-US" dirty="0">
                <a:latin typeface="Gill Sans MT" panose="020B0502020104020203" pitchFamily="34" charset="77"/>
              </a:rPr>
              <a:t> century saw an increase in social skills research that began to balloon in the 1970s and 80s.</a:t>
            </a:r>
          </a:p>
          <a:p>
            <a:endParaRPr lang="en-US" dirty="0">
              <a:latin typeface="Gill Sans MT" panose="020B0502020104020203" pitchFamily="34" charset="77"/>
            </a:endParaRPr>
          </a:p>
          <a:p>
            <a:r>
              <a:rPr lang="en-US" dirty="0">
                <a:latin typeface="Gill Sans MT" panose="020B0502020104020203" pitchFamily="34" charset="77"/>
              </a:rPr>
              <a:t>As the literature grew, so did the terms and definitions used to describe social effectiveness.</a:t>
            </a:r>
          </a:p>
        </p:txBody>
      </p:sp>
    </p:spTree>
    <p:custDataLst>
      <p:tags r:id="rId1"/>
    </p:custDataLst>
    <p:extLst>
      <p:ext uri="{BB962C8B-B14F-4D97-AF65-F5344CB8AC3E}">
        <p14:creationId xmlns:p14="http://schemas.microsoft.com/office/powerpoint/2010/main" val="247067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9A0D35-6E54-8344-9F3F-D34F8A7A8B6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5"/>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Hypothesized Model &amp; Results</a:t>
            </a:r>
          </a:p>
        </p:txBody>
      </p:sp>
      <p:pic>
        <p:nvPicPr>
          <p:cNvPr id="8" name="Picture 7"/>
          <p:cNvPicPr>
            <a:picLocks noChangeAspect="1"/>
          </p:cNvPicPr>
          <p:nvPr/>
        </p:nvPicPr>
        <p:blipFill rotWithShape="1">
          <a:blip r:embed="rId5">
            <a:alphaModFix amt="21000"/>
            <a:extLst>
              <a:ext uri="{28A0092B-C50C-407E-A947-70E740481C1C}">
                <a14:useLocalDpi xmlns:a14="http://schemas.microsoft.com/office/drawing/2010/main" val="0"/>
              </a:ext>
            </a:extLst>
          </a:blip>
          <a:srcRect l="74081" r="5454" b="62013"/>
          <a:stretch/>
        </p:blipFill>
        <p:spPr>
          <a:xfrm>
            <a:off x="10552669" y="277792"/>
            <a:ext cx="1639331" cy="1713056"/>
          </a:xfrm>
          <a:prstGeom prst="rect">
            <a:avLst/>
          </a:prstGeom>
          <a:effectLst>
            <a:softEdge rad="12700"/>
          </a:effectLst>
        </p:spPr>
      </p:pic>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3396048" y="2290695"/>
            <a:ext cx="5574957" cy="4443739"/>
          </a:xfrm>
          <a:prstGeom prst="rect">
            <a:avLst/>
          </a:prstGeom>
        </p:spPr>
      </p:pic>
    </p:spTree>
    <p:extLst>
      <p:ext uri="{BB962C8B-B14F-4D97-AF65-F5344CB8AC3E}">
        <p14:creationId xmlns:p14="http://schemas.microsoft.com/office/powerpoint/2010/main" val="3010802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26EE3D-BD40-5A40-9186-0F0A13FDC4EB}"/>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pic>
        <p:nvPicPr>
          <p:cNvPr id="3" name="Picture 2"/>
          <p:cNvPicPr/>
          <p:nvPr/>
        </p:nvPicPr>
        <p:blipFill>
          <a:blip r:embed="rId5" cstate="print">
            <a:extLst>
              <a:ext uri="{28A0092B-C50C-407E-A947-70E740481C1C}">
                <a14:useLocalDpi xmlns:a14="http://schemas.microsoft.com/office/drawing/2010/main" val="0"/>
              </a:ext>
            </a:extLst>
          </a:blip>
          <a:stretch>
            <a:fillRect/>
          </a:stretch>
        </p:blipFill>
        <p:spPr>
          <a:xfrm>
            <a:off x="1505466" y="0"/>
            <a:ext cx="9181071" cy="6858000"/>
          </a:xfrm>
          <a:prstGeom prst="rect">
            <a:avLst/>
          </a:prstGeom>
        </p:spPr>
      </p:pic>
    </p:spTree>
    <p:extLst>
      <p:ext uri="{BB962C8B-B14F-4D97-AF65-F5344CB8AC3E}">
        <p14:creationId xmlns:p14="http://schemas.microsoft.com/office/powerpoint/2010/main" val="1418952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DA7B3-1B50-984C-9A64-4ED9D4A48446}"/>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5">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5"/>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Implications &amp; Future Directions</a:t>
            </a:r>
          </a:p>
        </p:txBody>
      </p:sp>
      <p:sp>
        <p:nvSpPr>
          <p:cNvPr id="9" name="TextBox 8"/>
          <p:cNvSpPr txBox="1"/>
          <p:nvPr/>
        </p:nvSpPr>
        <p:spPr>
          <a:xfrm>
            <a:off x="273550" y="2268642"/>
            <a:ext cx="11490558" cy="3908762"/>
          </a:xfrm>
          <a:prstGeom prst="rect">
            <a:avLst/>
          </a:prstGeom>
          <a:noFill/>
        </p:spPr>
        <p:txBody>
          <a:bodyPr wrap="square" rtlCol="0">
            <a:spAutoFit/>
          </a:bodyPr>
          <a:lstStyle/>
          <a:p>
            <a:r>
              <a:rPr lang="en-US" sz="3200" dirty="0"/>
              <a:t>💡Initial Study suggests that a social approach that addresses </a:t>
            </a:r>
          </a:p>
          <a:p>
            <a:r>
              <a:rPr lang="en-US" sz="3200" dirty="0"/>
              <a:t>     fundamental needs of others may influence perceptions </a:t>
            </a:r>
          </a:p>
          <a:p>
            <a:r>
              <a:rPr lang="en-US" sz="3200" dirty="0"/>
              <a:t>     of workplace social effectiveness.</a:t>
            </a:r>
          </a:p>
          <a:p>
            <a:endParaRPr lang="en-US" sz="3200" dirty="0"/>
          </a:p>
          <a:p>
            <a:r>
              <a:rPr lang="en-US" sz="3200" dirty="0"/>
              <a:t>💡Practitioners and people with disabilities alike may benefit </a:t>
            </a:r>
          </a:p>
          <a:p>
            <a:r>
              <a:rPr lang="en-US" sz="3200" dirty="0"/>
              <a:t>    from focusing on the extent that they meet the social-</a:t>
            </a:r>
          </a:p>
          <a:p>
            <a:r>
              <a:rPr lang="en-US" sz="3200" dirty="0"/>
              <a:t>     emotional needs of others in the workplace.</a:t>
            </a:r>
          </a:p>
          <a:p>
            <a:endParaRPr lang="en-US" sz="2400" dirty="0"/>
          </a:p>
        </p:txBody>
      </p:sp>
    </p:spTree>
    <p:custDataLst>
      <p:tags r:id="rId1"/>
    </p:custDataLst>
    <p:extLst>
      <p:ext uri="{BB962C8B-B14F-4D97-AF65-F5344CB8AC3E}">
        <p14:creationId xmlns:p14="http://schemas.microsoft.com/office/powerpoint/2010/main" val="36501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a:xfrm>
            <a:off x="838200" y="4149969"/>
            <a:ext cx="10515600" cy="1325563"/>
          </a:xfrm>
        </p:spPr>
        <p:txBody>
          <a:bodyPr/>
          <a:lstStyle/>
          <a:p>
            <a:r>
              <a:rPr lang="en-US" b="1" dirty="0">
                <a:latin typeface="Calisto MT" panose="02040603050505030304" pitchFamily="18" charset="77"/>
              </a:rPr>
              <a:t>Lend Social Capital</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pPr marL="0" indent="0">
              <a:buNone/>
            </a:pPr>
            <a:endParaRPr lang="en-US" sz="3600"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custDataLst>
      <p:tags r:id="rId1"/>
    </p:custDataLst>
    <p:extLst>
      <p:ext uri="{BB962C8B-B14F-4D97-AF65-F5344CB8AC3E}">
        <p14:creationId xmlns:p14="http://schemas.microsoft.com/office/powerpoint/2010/main" val="2891798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lstStyle/>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graphicFrame>
        <p:nvGraphicFramePr>
          <p:cNvPr id="5" name="Diagram 4">
            <a:extLst>
              <a:ext uri="{FF2B5EF4-FFF2-40B4-BE49-F238E27FC236}">
                <a16:creationId xmlns:a16="http://schemas.microsoft.com/office/drawing/2014/main" id="{5D4A8F59-00BB-A642-806D-6D57FB0662AC}"/>
              </a:ext>
            </a:extLst>
          </p:cNvPr>
          <p:cNvGraphicFramePr/>
          <p:nvPr/>
        </p:nvGraphicFramePr>
        <p:xfrm>
          <a:off x="838199" y="331738"/>
          <a:ext cx="9206345"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020866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330" t="5172" r="3669" b="5229"/>
          <a:stretch/>
        </p:blipFill>
        <p:spPr>
          <a:xfrm>
            <a:off x="0" y="0"/>
            <a:ext cx="12192000" cy="6858000"/>
          </a:xfrm>
          <a:prstGeom prst="rect">
            <a:avLst/>
          </a:prstGeom>
        </p:spPr>
      </p:pic>
      <p:sp>
        <p:nvSpPr>
          <p:cNvPr id="3" name="Rectangle 2"/>
          <p:cNvSpPr/>
          <p:nvPr/>
        </p:nvSpPr>
        <p:spPr>
          <a:xfrm>
            <a:off x="714634" y="667266"/>
            <a:ext cx="10762735" cy="552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a:alphaModFix amt="45000"/>
            <a:extLst>
              <a:ext uri="{28A0092B-C50C-407E-A947-70E740481C1C}">
                <a14:useLocalDpi xmlns:a14="http://schemas.microsoft.com/office/drawing/2010/main" val="0"/>
              </a:ext>
            </a:extLst>
          </a:blip>
          <a:srcRect t="21875" b="21875"/>
          <a:stretch/>
        </p:blipFill>
        <p:spPr>
          <a:xfrm>
            <a:off x="714633" y="667264"/>
            <a:ext cx="10762735" cy="5609968"/>
          </a:xfrm>
          <a:prstGeom prst="rect">
            <a:avLst/>
          </a:prstGeom>
        </p:spPr>
      </p:pic>
      <p:sp>
        <p:nvSpPr>
          <p:cNvPr id="6" name="TextBox 5"/>
          <p:cNvSpPr txBox="1"/>
          <p:nvPr/>
        </p:nvSpPr>
        <p:spPr>
          <a:xfrm>
            <a:off x="1000898" y="914400"/>
            <a:ext cx="10330249" cy="707886"/>
          </a:xfrm>
          <a:prstGeom prst="rect">
            <a:avLst/>
          </a:prstGeom>
          <a:noFill/>
        </p:spPr>
        <p:txBody>
          <a:bodyPr wrap="square" rtlCol="0">
            <a:spAutoFit/>
          </a:bodyPr>
          <a:lstStyle/>
          <a:p>
            <a:pPr algn="ctr"/>
            <a:r>
              <a:rPr lang="en-US" sz="4000" dirty="0">
                <a:latin typeface="HGMaruGothicMPRO" charset="-128"/>
                <a:ea typeface="HGMaruGothicMPRO" charset="-128"/>
                <a:cs typeface="HGMaruGothicMPRO" charset="-128"/>
              </a:rPr>
              <a:t>Big Picture</a:t>
            </a:r>
          </a:p>
        </p:txBody>
      </p:sp>
      <p:sp>
        <p:nvSpPr>
          <p:cNvPr id="7" name="TextBox 6"/>
          <p:cNvSpPr txBox="1"/>
          <p:nvPr/>
        </p:nvSpPr>
        <p:spPr>
          <a:xfrm>
            <a:off x="985267" y="2013686"/>
            <a:ext cx="10476468" cy="3416320"/>
          </a:xfrm>
          <a:prstGeom prst="rect">
            <a:avLst/>
          </a:prstGeom>
          <a:noFill/>
        </p:spPr>
        <p:txBody>
          <a:bodyPr wrap="square" rtlCol="0">
            <a:spAutoFit/>
          </a:bodyPr>
          <a:lstStyle/>
          <a:p>
            <a:r>
              <a:rPr lang="en-US" sz="2400" dirty="0"/>
              <a:t>💡</a:t>
            </a:r>
            <a:r>
              <a:rPr lang="en-US" sz="2400" b="1" dirty="0"/>
              <a:t>All work is social</a:t>
            </a:r>
          </a:p>
          <a:p>
            <a:pPr marL="800080" lvl="1" indent="-342891">
              <a:buFont typeface="Arial" charset="0"/>
              <a:buChar char="•"/>
            </a:pPr>
            <a:r>
              <a:rPr lang="en-US" sz="2400" dirty="0"/>
              <a:t>Consensus in the field of rehabilitation that social skills shape employment outcomes (Phillips et al., 2014, Phillips et al., 2015)</a:t>
            </a:r>
          </a:p>
          <a:p>
            <a:pPr marL="800080" lvl="1" indent="-342891">
              <a:buFont typeface="Arial" charset="0"/>
              <a:buChar char="•"/>
            </a:pPr>
            <a:endParaRPr lang="en-US" sz="2400" dirty="0"/>
          </a:p>
          <a:p>
            <a:pPr marL="457189" lvl="1"/>
            <a:endParaRPr lang="en-US" sz="2400" dirty="0"/>
          </a:p>
          <a:p>
            <a:pPr marL="80431" lvl="1"/>
            <a:r>
              <a:rPr lang="en-US" sz="2400" dirty="0"/>
              <a:t>💡</a:t>
            </a:r>
            <a:r>
              <a:rPr lang="en-US" sz="2400" b="1" dirty="0"/>
              <a:t>Workplace social effectiveness is a complex construct that is </a:t>
            </a:r>
          </a:p>
          <a:p>
            <a:r>
              <a:rPr lang="en-US" sz="2400" b="1" dirty="0"/>
              <a:t>     typically framed as, ”I know it when I see it” </a:t>
            </a:r>
          </a:p>
          <a:p>
            <a:pPr marL="800080" lvl="1" indent="-342891">
              <a:buFont typeface="Arial" charset="0"/>
              <a:buChar char="•"/>
            </a:pPr>
            <a:r>
              <a:rPr lang="en-US" sz="2400" dirty="0"/>
              <a:t>To move this line of research forward requires empirically supported means for intervention and outcome measurement</a:t>
            </a:r>
          </a:p>
        </p:txBody>
      </p:sp>
    </p:spTree>
    <p:custDataLst>
      <p:tags r:id="rId1"/>
    </p:custDataLst>
    <p:extLst>
      <p:ext uri="{BB962C8B-B14F-4D97-AF65-F5344CB8AC3E}">
        <p14:creationId xmlns:p14="http://schemas.microsoft.com/office/powerpoint/2010/main" val="4267957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988307-CB0E-3A42-9FF7-0FF4EE2A82C2}"/>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pic>
        <p:nvPicPr>
          <p:cNvPr id="4" name="Picture 3"/>
          <p:cNvPicPr>
            <a:picLocks noChangeAspect="1"/>
          </p:cNvPicPr>
          <p:nvPr/>
        </p:nvPicPr>
        <p:blipFill rotWithShape="1">
          <a:blip r:embed="rId5">
            <a:alphaModFix amt="45000"/>
            <a:extLst>
              <a:ext uri="{28A0092B-C50C-407E-A947-70E740481C1C}">
                <a14:useLocalDpi xmlns:a14="http://schemas.microsoft.com/office/drawing/2010/main" val="0"/>
              </a:ext>
            </a:extLst>
          </a:blip>
          <a:srcRect t="21875" b="21875"/>
          <a:stretch/>
        </p:blipFill>
        <p:spPr>
          <a:xfrm>
            <a:off x="0" y="0"/>
            <a:ext cx="12192000" cy="6858000"/>
          </a:xfrm>
          <a:prstGeom prst="rect">
            <a:avLst/>
          </a:prstGeom>
        </p:spPr>
      </p:pic>
      <p:sp>
        <p:nvSpPr>
          <p:cNvPr id="5" name="Rectangle 4"/>
          <p:cNvSpPr/>
          <p:nvPr/>
        </p:nvSpPr>
        <p:spPr>
          <a:xfrm>
            <a:off x="0" y="277794"/>
            <a:ext cx="12192000" cy="17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277794"/>
            <a:ext cx="12192000" cy="171305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3069" y="683965"/>
            <a:ext cx="9618563" cy="584775"/>
          </a:xfrm>
          <a:prstGeom prst="rect">
            <a:avLst/>
          </a:prstGeom>
          <a:noFill/>
        </p:spPr>
        <p:txBody>
          <a:bodyPr wrap="square" rtlCol="0">
            <a:spAutoFit/>
          </a:bodyPr>
          <a:lstStyle/>
          <a:p>
            <a:r>
              <a:rPr lang="en-US" sz="3200" dirty="0">
                <a:latin typeface="HGMaruGothicMPRO" charset="-128"/>
                <a:ea typeface="HGMaruGothicMPRO" charset="-128"/>
                <a:cs typeface="HGMaruGothicMPRO" charset="-128"/>
              </a:rPr>
              <a:t>Summary and Future Directions</a:t>
            </a:r>
          </a:p>
        </p:txBody>
      </p:sp>
      <p:sp>
        <p:nvSpPr>
          <p:cNvPr id="9" name="TextBox 8"/>
          <p:cNvSpPr txBox="1"/>
          <p:nvPr/>
        </p:nvSpPr>
        <p:spPr>
          <a:xfrm>
            <a:off x="304801" y="2152609"/>
            <a:ext cx="11366642" cy="3785652"/>
          </a:xfrm>
          <a:prstGeom prst="rect">
            <a:avLst/>
          </a:prstGeom>
          <a:noFill/>
        </p:spPr>
        <p:txBody>
          <a:bodyPr wrap="square" rtlCol="0">
            <a:spAutoFit/>
          </a:bodyPr>
          <a:lstStyle/>
          <a:p>
            <a:r>
              <a:rPr lang="en-US" sz="2400" dirty="0"/>
              <a:t>💡Through the various efforts, we have learned and   </a:t>
            </a:r>
          </a:p>
          <a:p>
            <a:r>
              <a:rPr lang="en-US" sz="2400" dirty="0"/>
              <a:t>     are still learning much about workplace social   </a:t>
            </a:r>
          </a:p>
          <a:p>
            <a:r>
              <a:rPr lang="en-US" sz="2400" dirty="0"/>
              <a:t>     effectiveness. This includes information about</a:t>
            </a:r>
          </a:p>
          <a:p>
            <a:pPr marL="800080" lvl="1" indent="-342891">
              <a:buFont typeface="Arial" charset="0"/>
              <a:buChar char="•"/>
            </a:pPr>
            <a:r>
              <a:rPr lang="en-US" sz="2400" dirty="0"/>
              <a:t>What it is</a:t>
            </a:r>
          </a:p>
          <a:p>
            <a:pPr marL="800080" lvl="1" indent="-342891">
              <a:buFont typeface="Arial" charset="0"/>
              <a:buChar char="•"/>
            </a:pPr>
            <a:r>
              <a:rPr lang="en-US" sz="2400" dirty="0"/>
              <a:t>What it does (how it influences employment)</a:t>
            </a:r>
          </a:p>
          <a:p>
            <a:pPr marL="800080" lvl="1" indent="-342891">
              <a:buFont typeface="Arial" charset="0"/>
              <a:buChar char="•"/>
            </a:pPr>
            <a:r>
              <a:rPr lang="en-US" sz="2400" dirty="0"/>
              <a:t>How it can be developed and managed</a:t>
            </a:r>
          </a:p>
          <a:p>
            <a:endParaRPr lang="en-US" sz="2400" dirty="0"/>
          </a:p>
          <a:p>
            <a:r>
              <a:rPr lang="en-US" sz="2400" dirty="0"/>
              <a:t>💡Increased understanding in these areas is sure to    </a:t>
            </a:r>
          </a:p>
          <a:p>
            <a:r>
              <a:rPr lang="en-US" sz="2400" dirty="0"/>
              <a:t>     facilitate employment outcomes for people with   </a:t>
            </a:r>
          </a:p>
          <a:p>
            <a:r>
              <a:rPr lang="en-US" sz="2400" dirty="0"/>
              <a:t>     disabilities.</a:t>
            </a:r>
          </a:p>
        </p:txBody>
      </p:sp>
    </p:spTree>
    <p:custDataLst>
      <p:tags r:id="rId1"/>
    </p:custDataLst>
    <p:extLst>
      <p:ext uri="{BB962C8B-B14F-4D97-AF65-F5344CB8AC3E}">
        <p14:creationId xmlns:p14="http://schemas.microsoft.com/office/powerpoint/2010/main" val="1343958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dirty="0">
                <a:latin typeface="Calisto MT" panose="02040603050505030304" pitchFamily="18" charset="77"/>
              </a:rPr>
              <a:t>Historical Baggage</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p:txBody>
          <a:bodyPr>
            <a:normAutofit fontScale="92500" lnSpcReduction="20000"/>
          </a:bodyPr>
          <a:lstStyle/>
          <a:p>
            <a:r>
              <a:rPr lang="en-US" dirty="0">
                <a:latin typeface="Gill Sans MT" panose="020B0502020104020203" pitchFamily="34" charset="77"/>
              </a:rPr>
              <a:t>Even before E. L. Thorndike defined social intelligence researchers were associating disability with social deficiency. </a:t>
            </a:r>
          </a:p>
          <a:p>
            <a:pPr lvl="1"/>
            <a:r>
              <a:rPr lang="en-US" dirty="0" err="1">
                <a:latin typeface="Gill Sans MT" panose="020B0502020104020203" pitchFamily="34" charset="77"/>
              </a:rPr>
              <a:t>Brannick</a:t>
            </a:r>
            <a:r>
              <a:rPr lang="en-US" dirty="0">
                <a:latin typeface="Gill Sans MT" panose="020B0502020104020203" pitchFamily="34" charset="77"/>
              </a:rPr>
              <a:t> (1918) and Doll (1917) both noted the lack of social competence as one of only two criteria necessary for diagnosing a person with feeblemindedness. </a:t>
            </a:r>
          </a:p>
          <a:p>
            <a:pPr lvl="1"/>
            <a:endParaRPr lang="en-US" dirty="0">
              <a:latin typeface="Gill Sans MT" panose="020B0502020104020203" pitchFamily="34" charset="77"/>
            </a:endParaRPr>
          </a:p>
          <a:p>
            <a:r>
              <a:rPr lang="en-US" dirty="0">
                <a:latin typeface="Gill Sans MT" panose="020B0502020104020203" pitchFamily="34" charset="77"/>
              </a:rPr>
              <a:t>While a direct and indirect relationship exists between some disabilities and social deficiencies, the disability literature has historically limited social skills research to identification of what’s wrong or to removal or minimization of stressors in a person’s life. </a:t>
            </a:r>
          </a:p>
          <a:p>
            <a:endParaRPr lang="en-US" dirty="0">
              <a:latin typeface="Gill Sans MT" panose="020B0502020104020203" pitchFamily="34" charset="77"/>
            </a:endParaRPr>
          </a:p>
          <a:p>
            <a:r>
              <a:rPr lang="en-US" dirty="0">
                <a:latin typeface="Gill Sans MT" panose="020B0502020104020203" pitchFamily="34" charset="77"/>
              </a:rPr>
              <a:t>For several decades after Thorndike defined what social intelligence is, disability research focused almost exclusively on what it isn’t and on who doesn’t have it.</a:t>
            </a:r>
          </a:p>
        </p:txBody>
      </p:sp>
    </p:spTree>
    <p:custDataLst>
      <p:tags r:id="rId1"/>
    </p:custDataLst>
    <p:extLst>
      <p:ext uri="{BB962C8B-B14F-4D97-AF65-F5344CB8AC3E}">
        <p14:creationId xmlns:p14="http://schemas.microsoft.com/office/powerpoint/2010/main" val="315133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30FA-5E68-1A4E-A038-13123973D61E}"/>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BB923E9D-A6FC-FE4A-807E-C9E1FDE36C3F}"/>
              </a:ext>
            </a:extLst>
          </p:cNvPr>
          <p:cNvSpPr>
            <a:spLocks noGrp="1"/>
          </p:cNvSpPr>
          <p:nvPr>
            <p:ph type="title"/>
          </p:nvPr>
        </p:nvSpPr>
        <p:spPr/>
        <p:txBody>
          <a:bodyPr/>
          <a:lstStyle/>
          <a:p>
            <a:r>
              <a:rPr lang="en-US" b="1" dirty="0">
                <a:latin typeface="Calisto MT" panose="02040603050505030304" pitchFamily="18" charset="77"/>
              </a:rPr>
              <a:t>There were four groups I initially wanted to hear from on this question.</a:t>
            </a:r>
          </a:p>
        </p:txBody>
      </p:sp>
      <p:sp>
        <p:nvSpPr>
          <p:cNvPr id="3" name="Content Placeholder 2">
            <a:extLst>
              <a:ext uri="{FF2B5EF4-FFF2-40B4-BE49-F238E27FC236}">
                <a16:creationId xmlns:a16="http://schemas.microsoft.com/office/drawing/2014/main" id="{C85903BA-9AC2-6842-B009-7B5C2EECD82F}"/>
              </a:ext>
            </a:extLst>
          </p:cNvPr>
          <p:cNvSpPr>
            <a:spLocks noGrp="1"/>
          </p:cNvSpPr>
          <p:nvPr>
            <p:ph idx="1"/>
          </p:nvPr>
        </p:nvSpPr>
        <p:spPr>
          <a:xfrm>
            <a:off x="838200" y="2210937"/>
            <a:ext cx="10515600" cy="3966026"/>
          </a:xfrm>
        </p:spPr>
        <p:txBody>
          <a:bodyPr>
            <a:normAutofit/>
          </a:bodyPr>
          <a:lstStyle/>
          <a:p>
            <a:pPr marL="514350" indent="-514350">
              <a:lnSpc>
                <a:spcPct val="200000"/>
              </a:lnSpc>
              <a:buFont typeface="+mj-lt"/>
              <a:buAutoNum type="arabicPeriod"/>
            </a:pPr>
            <a:r>
              <a:rPr lang="en-US" dirty="0">
                <a:latin typeface="Calisto MT" panose="02040603050505030304" pitchFamily="18" charset="77"/>
              </a:rPr>
              <a:t>People with Disabilities</a:t>
            </a:r>
          </a:p>
          <a:p>
            <a:pPr marL="514350" indent="-514350">
              <a:lnSpc>
                <a:spcPct val="200000"/>
              </a:lnSpc>
              <a:buFont typeface="+mj-lt"/>
              <a:buAutoNum type="arabicPeriod"/>
            </a:pPr>
            <a:r>
              <a:rPr lang="en-US" dirty="0">
                <a:latin typeface="Calisto MT" panose="02040603050505030304" pitchFamily="18" charset="77"/>
              </a:rPr>
              <a:t>The Existing Research</a:t>
            </a:r>
          </a:p>
          <a:p>
            <a:pPr marL="514350" indent="-514350">
              <a:lnSpc>
                <a:spcPct val="200000"/>
              </a:lnSpc>
              <a:buFont typeface="+mj-lt"/>
              <a:buAutoNum type="arabicPeriod"/>
            </a:pPr>
            <a:r>
              <a:rPr lang="en-US" dirty="0">
                <a:latin typeface="Calisto MT" panose="02040603050505030304" pitchFamily="18" charset="77"/>
              </a:rPr>
              <a:t>Vocational Rehabilitation Professionals</a:t>
            </a:r>
          </a:p>
          <a:p>
            <a:pPr marL="514350" indent="-514350">
              <a:lnSpc>
                <a:spcPct val="200000"/>
              </a:lnSpc>
              <a:buFont typeface="+mj-lt"/>
              <a:buAutoNum type="arabicPeriod"/>
            </a:pPr>
            <a:r>
              <a:rPr lang="en-US" dirty="0">
                <a:latin typeface="Calisto MT" panose="02040603050505030304" pitchFamily="18" charset="77"/>
              </a:rPr>
              <a:t>Employers</a:t>
            </a:r>
          </a:p>
          <a:p>
            <a:endParaRPr lang="en-US" dirty="0">
              <a:latin typeface="Calisto MT" panose="02040603050505030304" pitchFamily="18" charset="77"/>
            </a:endParaRPr>
          </a:p>
          <a:p>
            <a:endParaRPr lang="en-US" dirty="0">
              <a:latin typeface="Calisto MT" panose="02040603050505030304" pitchFamily="18" charset="77"/>
            </a:endParaRPr>
          </a:p>
          <a:p>
            <a:endParaRPr lang="en-US" dirty="0">
              <a:latin typeface="Calisto MT" panose="02040603050505030304" pitchFamily="18" charset="77"/>
            </a:endParaRPr>
          </a:p>
        </p:txBody>
      </p:sp>
    </p:spTree>
    <p:custDataLst>
      <p:tags r:id="rId1"/>
    </p:custDataLst>
    <p:extLst>
      <p:ext uri="{BB962C8B-B14F-4D97-AF65-F5344CB8AC3E}">
        <p14:creationId xmlns:p14="http://schemas.microsoft.com/office/powerpoint/2010/main" val="1565558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Social Skills Training&amp;quot;&quot;/&gt;&lt;property id=&quot;20307&quot; value=&quot;256&quot;/&gt;&lt;/object&gt;&lt;object type=&quot;3&quot; unique_id=&quot;10004&quot;&gt;&lt;property id=&quot;20148&quot; value=&quot;5&quot;/&gt;&lt;property id=&quot;20300&quot; value=&quot;Slide 2&quot;/&gt;&lt;property id=&quot;20307&quot; value=&quot;361&quot;/&gt;&lt;/object&gt;&lt;object type=&quot;3&quot; unique_id=&quot;10005&quot;&gt;&lt;property id=&quot;20148&quot; value=&quot;5&quot;/&gt;&lt;property id=&quot;20300&quot; value=&quot;Slide 3 - &amp;quot;Messy Business&amp;quot;&quot;/&gt;&lt;property id=&quot;20307&quot; value=&quot;260&quot;/&gt;&lt;/object&gt;&lt;object type=&quot;3&quot; unique_id=&quot;10006&quot;&gt;&lt;property id=&quot;20148&quot; value=&quot;5&quot;/&gt;&lt;property id=&quot;20300&quot; value=&quot;Slide 4 - &amp;quot;What do we know about the intersection of social skills, employment, and disability?&amp;quot;&quot;/&gt;&lt;property id=&quot;20307&quot; value=&quot;362&quot;/&gt;&lt;/object&gt;&lt;object type=&quot;3&quot; unique_id=&quot;10007&quot;&gt;&lt;property id=&quot;20148&quot; value=&quot;5&quot;/&gt;&lt;property id=&quot;20300&quot; value=&quot;Slide 5 - &amp;quot;A Caricature of My Experience&amp;quot;&quot;/&gt;&lt;property id=&quot;20307&quot; value=&quot;262&quot;/&gt;&lt;/object&gt;&lt;object type=&quot;3&quot; unique_id=&quot;10008&quot;&gt;&lt;property id=&quot;20148&quot; value=&quot;5&quot;/&gt;&lt;property id=&quot;20300&quot; value=&quot;Slide 6 - &amp;quot;Risk in Moving to Quickly from Complex to Intervention and Lost Opportunity in Focusing Only on Group Social Skills&quot;/&gt;&lt;property id=&quot;20307&quot; value=&quot;263&quot;/&gt;&lt;/object&gt;&lt;object type=&quot;3&quot; unique_id=&quot;10009&quot;&gt;&lt;property id=&quot;20148&quot; value=&quot;5&quot;/&gt;&lt;property id=&quot;20300&quot; value=&quot;Slide 7 - &amp;quot;History&amp;quot;&quot;/&gt;&lt;property id=&quot;20307&quot; value=&quot;354&quot;/&gt;&lt;/object&gt;&lt;object type=&quot;3&quot; unique_id=&quot;10010&quot;&gt;&lt;property id=&quot;20148&quot; value=&quot;5&quot;/&gt;&lt;property id=&quot;20300&quot; value=&quot;Slide 8 - &amp;quot;Historical Baggage&amp;quot;&quot;/&gt;&lt;property id=&quot;20307&quot; value=&quot;365&quot;/&gt;&lt;/object&gt;&lt;object type=&quot;3&quot; unique_id=&quot;10011&quot;&gt;&lt;property id=&quot;20148&quot; value=&quot;5&quot;/&gt;&lt;property id=&quot;20300&quot; value=&quot;Slide 9 - &amp;quot;There were four groups I initially wanted to hear from on this question.&amp;quot;&quot;/&gt;&lt;property id=&quot;20307&quot; value=&quot;363&quot;/&gt;&lt;/object&gt;&lt;object type=&quot;3&quot; unique_id=&quot;10012&quot;&gt;&lt;property id=&quot;20148&quot; value=&quot;5&quot;/&gt;&lt;property id=&quot;20300&quot; value=&quot;Slide 10 - &amp;quot;There were four groups I initially wanted to hear from on this question.&amp;quot;&quot;/&gt;&lt;property id=&quot;20307&quot; value=&quot;364&quot;/&gt;&lt;/object&gt;&lt;object type=&quot;3&quot; unique_id=&quot;10013&quot;&gt;&lt;property id=&quot;20148&quot; value=&quot;5&quot;/&gt;&lt;property id=&quot;20300&quot; value=&quot;Slide 11 - &amp;quot;Existing Research&amp;quot;&quot;/&gt;&lt;property id=&quot;20307&quot; value=&quot;349&quot;/&gt;&lt;/object&gt;&lt;object type=&quot;3&quot; unique_id=&quot;10014&quot;&gt;&lt;property id=&quot;20148&quot; value=&quot;5&quot;/&gt;&lt;property id=&quot;20300&quot; value=&quot;Slide 12 - &amp;quot;Search Terms&amp;quot;&quot;/&gt;&lt;property id=&quot;20307&quot; value=&quot;355&quot;/&gt;&lt;/object&gt;&lt;object type=&quot;3&quot; unique_id=&quot;10015&quot;&gt;&lt;property id=&quot;20148&quot; value=&quot;5&quot;/&gt;&lt;property id=&quot;20300&quot; value=&quot;Slide 13 - &amp;quot;Insights from the 30-Year Review&amp;quot;&quot;/&gt;&lt;property id=&quot;20307&quot; value=&quot;366&quot;/&gt;&lt;/object&gt;&lt;object type=&quot;3&quot; unique_id=&quot;10016&quot;&gt;&lt;property id=&quot;20148&quot; value=&quot;5&quot;/&gt;&lt;property id=&quot;20300&quot; value=&quot;Slide 14 - &amp;quot;Insights from the 30-Year Review&amp;quot;&quot;/&gt;&lt;property id=&quot;20307&quot; value=&quot;356&quot;/&gt;&lt;/object&gt;&lt;object type=&quot;3&quot; unique_id=&quot;10017&quot;&gt;&lt;property id=&quot;20148&quot; value=&quot;5&quot;/&gt;&lt;property id=&quot;20300&quot; value=&quot;Slide 15 - &amp;quot;Insights from the 30-Year Review&amp;quot;&quot;/&gt;&lt;property id=&quot;20307&quot; value=&quot;368&quot;/&gt;&lt;/object&gt;&lt;object type=&quot;3&quot; unique_id=&quot;10018&quot;&gt;&lt;property id=&quot;20148&quot; value=&quot;5&quot;/&gt;&lt;property id=&quot;20300&quot; value=&quot;Slide 16 - &amp;quot;Insights from the 30-Year Review&amp;quot;&quot;/&gt;&lt;property id=&quot;20307&quot; value=&quot;367&quot;/&gt;&lt;/object&gt;&lt;object type=&quot;3&quot; unique_id=&quot;10019&quot;&gt;&lt;property id=&quot;20148&quot; value=&quot;5&quot;/&gt;&lt;property id=&quot;20300&quot; value=&quot;Slide 17 - &amp;quot;Insights from the 30-Year Review&amp;quot;&quot;/&gt;&lt;property id=&quot;20307&quot; value=&quot;369&quot;/&gt;&lt;/object&gt;&lt;object type=&quot;3&quot; unique_id=&quot;10020&quot;&gt;&lt;property id=&quot;20148&quot; value=&quot;5&quot;/&gt;&lt;property id=&quot;20300&quot; value=&quot;Slide 18 - &amp;quot;Insights from the 30-Year Review&amp;quot;&quot;/&gt;&lt;property id=&quot;20307&quot; value=&quot;370&quot;/&gt;&lt;/object&gt;&lt;object type=&quot;3&quot; unique_id=&quot;10021&quot;&gt;&lt;property id=&quot;20148&quot; value=&quot;5&quot;/&gt;&lt;property id=&quot;20300&quot; value=&quot;Slide 19 - &amp;quot;Vocational Rehabilitation Professionals&amp;quot;&quot;/&gt;&lt;property id=&quot;20307&quot; value=&quot;372&quot;/&gt;&lt;/object&gt;&lt;object type=&quot;3&quot; unique_id=&quot;10022&quot;&gt;&lt;property id=&quot;20148&quot; value=&quot;5&quot;/&gt;&lt;property id=&quot;20300&quot; value=&quot;Slide 20 - &amp;quot;Common Elements&amp;quot;&quot;/&gt;&lt;property id=&quot;20307&quot; value=&quot;377&quot;/&gt;&lt;/object&gt;&lt;object type=&quot;3&quot; unique_id=&quot;10023&quot;&gt;&lt;property id=&quot;20148&quot; value=&quot;5&quot;/&gt;&lt;property id=&quot;20300&quot; value=&quot;Slide 21 - &amp;quot;Exercise&amp;quot;&quot;/&gt;&lt;property id=&quot;20307&quot; value=&quot;357&quot;/&gt;&lt;/object&gt;&lt;object type=&quot;3&quot; unique_id=&quot;10024&quot;&gt;&lt;property id=&quot;20148&quot; value=&quot;5&quot;/&gt;&lt;property id=&quot;20300&quot; value=&quot;Slide 22&quot;/&gt;&lt;property id=&quot;20307&quot; value=&quot;359&quot;/&gt;&lt;/object&gt;&lt;object type=&quot;3&quot; unique_id=&quot;10025&quot;&gt;&lt;property id=&quot;20148&quot; value=&quot;5&quot;/&gt;&lt;property id=&quot;20300&quot; value=&quot;Slide 23&quot;/&gt;&lt;property id=&quot;20307&quot; value=&quot;388&quot;/&gt;&lt;/object&gt;&lt;object type=&quot;3&quot; unique_id=&quot;10026&quot;&gt;&lt;property id=&quot;20148&quot; value=&quot;5&quot;/&gt;&lt;property id=&quot;20300&quot; value=&quot;Slide 24 - &amp;quot;Identify&amp;quot;&quot;/&gt;&lt;property id=&quot;20307&quot; value=&quot;380&quot;/&gt;&lt;/object&gt;&lt;object type=&quot;3&quot; unique_id=&quot;10027&quot;&gt;&lt;property id=&quot;20148&quot; value=&quot;5&quot;/&gt;&lt;property id=&quot;20300&quot; value=&quot;Slide 25 - &amp;quot; The What&amp;quot;&quot;/&gt;&lt;property id=&quot;20307&quot; value=&quot;382&quot;/&gt;&lt;/object&gt;&lt;object type=&quot;3&quot; unique_id=&quot;10028&quot;&gt;&lt;property id=&quot;20148&quot; value=&quot;5&quot;/&gt;&lt;property id=&quot;20300&quot; value=&quot;Slide 26 - &amp;quot; How?&amp;quot;&quot;/&gt;&lt;property id=&quot;20307&quot; value=&quot;381&quot;/&gt;&lt;/object&gt;&lt;object type=&quot;3&quot; unique_id=&quot;10029&quot;&gt;&lt;property id=&quot;20148&quot; value=&quot;5&quot;/&gt;&lt;property id=&quot;20300&quot; value=&quot;Slide 27 - &amp;quot;Common Paper-and-Pencil Assessments&amp;quot;&quot;/&gt;&lt;property id=&quot;20307&quot; value=&quot;375&quot;/&gt;&lt;/object&gt;&lt;object type=&quot;3&quot; unique_id=&quot;10030&quot;&gt;&lt;property id=&quot;20148&quot; value=&quot;5&quot;/&gt;&lt;property id=&quot;20300&quot; value=&quot;Slide 28 - &amp;quot;Cautions&amp;quot;&quot;/&gt;&lt;property id=&quot;20307&quot; value=&quot;374&quot;/&gt;&lt;/object&gt;&lt;object type=&quot;3&quot; unique_id=&quot;10031&quot;&gt;&lt;property id=&quot;20148&quot; value=&quot;5&quot;/&gt;&lt;property id=&quot;20300&quot; value=&quot;Slide 29 - &amp;quot; Improve&amp;quot;&quot;/&gt;&lt;property id=&quot;20307&quot; value=&quot;383&quot;/&gt;&lt;/object&gt;&lt;object type=&quot;3&quot; unique_id=&quot;10032&quot;&gt;&lt;property id=&quot;20148&quot; value=&quot;5&quot;/&gt;&lt;property id=&quot;20300&quot; value=&quot;Slide 30 - &amp;quot;Identify&amp;quot;&quot;/&gt;&lt;property id=&quot;20307&quot; value=&quot;389&quot;/&gt;&lt;/object&gt;&lt;object type=&quot;3&quot; unique_id=&quot;10033&quot;&gt;&lt;property id=&quot;20148&quot; value=&quot;5&quot;/&gt;&lt;property id=&quot;20300&quot; value=&quot;Slide 31 - &amp;quot;Insights from the 30-Year Review&amp;quot;&quot;/&gt;&lt;property id=&quot;20307&quot; value=&quot;371&quot;/&gt;&lt;/object&gt;&lt;object type=&quot;3&quot; unique_id=&quot;10034&quot;&gt;&lt;property id=&quot;20148&quot; value=&quot;5&quot;/&gt;&lt;property id=&quot;20300&quot; value=&quot;Slide 32 - &amp;quot; Specific Trainings&amp;amp;#x09;&amp;quot;&quot;/&gt;&lt;property id=&quot;20307&quot; value=&quot;385&quot;/&gt;&lt;/object&gt;&lt;object type=&quot;3&quot; unique_id=&quot;10035&quot;&gt;&lt;property id=&quot;20148&quot; value=&quot;5&quot;/&gt;&lt;property id=&quot;20300&quot; value=&quot;Slide 33 - &amp;quot; Caution&amp;quot;&quot;/&gt;&lt;property id=&quot;20307&quot; value=&quot;384&quot;/&gt;&lt;/object&gt;&lt;object type=&quot;3&quot; unique_id=&quot;10036&quot;&gt;&lt;property id=&quot;20148&quot; value=&quot;5&quot;/&gt;&lt;property id=&quot;20300&quot; value=&quot;Slide 34&quot;/&gt;&lt;property id=&quot;20307&quot; value=&quot;258&quot;/&gt;&lt;/object&gt;&lt;object type=&quot;3&quot; unique_id=&quot;10037&quot;&gt;&lt;property id=&quot;20148&quot; value=&quot;5&quot;/&gt;&lt;property id=&quot;20300&quot; value=&quot;Slide 35&quot;/&gt;&lt;property id=&quot;20307&quot; value=&quot;395&quot;/&gt;&lt;/object&gt;&lt;object type=&quot;3&quot; unique_id=&quot;10038&quot;&gt;&lt;property id=&quot;20148&quot; value=&quot;5&quot;/&gt;&lt;property id=&quot;20300&quot; value=&quot;Slide 36&quot;/&gt;&lt;property id=&quot;20307&quot; value=&quot;333&quot;/&gt;&lt;/object&gt;&lt;object type=&quot;3&quot; unique_id=&quot;10039&quot;&gt;&lt;property id=&quot;20148&quot; value=&quot;5&quot;/&gt;&lt;property id=&quot;20300&quot; value=&quot;Slide 37&quot;/&gt;&lt;property id=&quot;20307&quot; value=&quot;334&quot;/&gt;&lt;/object&gt;&lt;object type=&quot;3&quot; unique_id=&quot;10040&quot;&gt;&lt;property id=&quot;20148&quot; value=&quot;5&quot;/&gt;&lt;property id=&quot;20300&quot; value=&quot;Slide 38&quot;/&gt;&lt;property id=&quot;20307&quot; value=&quot;335&quot;/&gt;&lt;/object&gt;&lt;object type=&quot;3&quot; unique_id=&quot;10041&quot;&gt;&lt;property id=&quot;20148&quot; value=&quot;5&quot;/&gt;&lt;property id=&quot;20300&quot; value=&quot;Slide 39&quot;/&gt;&lt;property id=&quot;20307&quot; value=&quot;293&quot;/&gt;&lt;/object&gt;&lt;object type=&quot;3&quot; unique_id=&quot;10042&quot;&gt;&lt;property id=&quot;20148&quot; value=&quot;5&quot;/&gt;&lt;property id=&quot;20300&quot; value=&quot;Slide 40&quot;/&gt;&lt;property id=&quot;20307&quot; value=&quot;303&quot;/&gt;&lt;/object&gt;&lt;object type=&quot;3&quot; unique_id=&quot;10043&quot;&gt;&lt;property id=&quot;20148&quot; value=&quot;5&quot;/&gt;&lt;property id=&quot;20300&quot; value=&quot;Slide 41&quot;/&gt;&lt;property id=&quot;20307&quot; value=&quot;337&quot;/&gt;&lt;/object&gt;&lt;object type=&quot;3&quot; unique_id=&quot;10044&quot;&gt;&lt;property id=&quot;20148&quot; value=&quot;5&quot;/&gt;&lt;property id=&quot;20300&quot; value=&quot;Slide 42&quot;/&gt;&lt;property id=&quot;20307&quot; value=&quot;338&quot;/&gt;&lt;/object&gt;&lt;object type=&quot;3&quot; unique_id=&quot;10045&quot;&gt;&lt;property id=&quot;20148&quot; value=&quot;5&quot;/&gt;&lt;property id=&quot;20300&quot; value=&quot;Slide 43&quot;/&gt;&lt;property id=&quot;20307&quot; value=&quot;339&quot;/&gt;&lt;/object&gt;&lt;object type=&quot;3&quot; unique_id=&quot;10046&quot;&gt;&lt;property id=&quot;20148&quot; value=&quot;5&quot;/&gt;&lt;property id=&quot;20300&quot; value=&quot;Slide 44&quot;/&gt;&lt;property id=&quot;20307&quot; value=&quot;340&quot;/&gt;&lt;/object&gt;&lt;object type=&quot;3&quot; unique_id=&quot;10047&quot;&gt;&lt;property id=&quot;20148&quot; value=&quot;5&quot;/&gt;&lt;property id=&quot;20300&quot; value=&quot;Slide 45&quot;/&gt;&lt;property id=&quot;20307&quot; value=&quot;341&quot;/&gt;&lt;/object&gt;&lt;object type=&quot;3&quot; unique_id=&quot;10048&quot;&gt;&lt;property id=&quot;20148&quot; value=&quot;5&quot;/&gt;&lt;property id=&quot;20300&quot; value=&quot;Slide 46&quot;/&gt;&lt;property id=&quot;20307&quot; value=&quot;342&quot;/&gt;&lt;/object&gt;&lt;object type=&quot;3&quot; unique_id=&quot;10049&quot;&gt;&lt;property id=&quot;20148&quot; value=&quot;5&quot;/&gt;&lt;property id=&quot;20300&quot; value=&quot;Slide 47&quot;/&gt;&lt;property id=&quot;20307&quot; value=&quot;343&quot;/&gt;&lt;/object&gt;&lt;object type=&quot;3&quot; unique_id=&quot;10050&quot;&gt;&lt;property id=&quot;20148&quot; value=&quot;5&quot;/&gt;&lt;property id=&quot;20300&quot; value=&quot;Slide 48&quot;/&gt;&lt;property id=&quot;20307&quot; value=&quot;344&quot;/&gt;&lt;/object&gt;&lt;object type=&quot;3&quot; unique_id=&quot;10051&quot;&gt;&lt;property id=&quot;20148&quot; value=&quot;5&quot;/&gt;&lt;property id=&quot;20300&quot; value=&quot;Slide 49&quot;/&gt;&lt;property id=&quot;20307&quot; value=&quot;390&quot;/&gt;&lt;/object&gt;&lt;object type=&quot;3&quot; unique_id=&quot;10052&quot;&gt;&lt;property id=&quot;20148&quot; value=&quot;5&quot;/&gt;&lt;property id=&quot;20300&quot; value=&quot;Slide 50&quot;/&gt;&lt;property id=&quot;20307&quot; value=&quot;391&quot;/&gt;&lt;/object&gt;&lt;object type=&quot;3&quot; unique_id=&quot;10053&quot;&gt;&lt;property id=&quot;20148&quot; value=&quot;5&quot;/&gt;&lt;property id=&quot;20300&quot; value=&quot;Slide 51&quot;/&gt;&lt;property id=&quot;20307&quot; value=&quot;392&quot;/&gt;&lt;/object&gt;&lt;object type=&quot;3&quot; unique_id=&quot;10054&quot;&gt;&lt;property id=&quot;20148&quot; value=&quot;5&quot;/&gt;&lt;property id=&quot;20300&quot; value=&quot;Slide 52&quot;/&gt;&lt;property id=&quot;20307&quot; value=&quot;393&quot;/&gt;&lt;/object&gt;&lt;object type=&quot;3&quot; unique_id=&quot;10055&quot;&gt;&lt;property id=&quot;20148&quot; value=&quot;5&quot;/&gt;&lt;property id=&quot;20300&quot; value=&quot;Slide 53&quot;/&gt;&lt;property id=&quot;20307&quot; value=&quot;394&quot;/&gt;&lt;/object&gt;&lt;object type=&quot;3&quot; unique_id=&quot;10056&quot;&gt;&lt;property id=&quot;20148&quot; value=&quot;5&quot;/&gt;&lt;property id=&quot;20300&quot; value=&quot;Slide 54 - &amp;quot;Capitalize&amp;quot;&quot;/&gt;&lt;property id=&quot;20307&quot; value=&quot;402&quot;/&gt;&lt;/object&gt;&lt;object type=&quot;3&quot; unique_id=&quot;10057&quot;&gt;&lt;property id=&quot;20148&quot; value=&quot;5&quot;/&gt;&lt;property id=&quot;20300&quot; value=&quot;Slide 55&quot;/&gt;&lt;property id=&quot;20307&quot; value=&quot;306&quot;/&gt;&lt;/object&gt;&lt;object type=&quot;3&quot; unique_id=&quot;10058&quot;&gt;&lt;property id=&quot;20148&quot; value=&quot;5&quot;/&gt;&lt;property id=&quot;20300&quot; value=&quot;Slide 56 - &amp;quot;Work in Social Capital&amp;quot;&quot;/&gt;&lt;property id=&quot;20307&quot; value=&quot;386&quot;/&gt;&lt;/object&gt;&lt;object type=&quot;3&quot; unique_id=&quot;10059&quot;&gt;&lt;property id=&quot;20148&quot; value=&quot;5&quot;/&gt;&lt;property id=&quot;20300&quot; value=&quot;Slide 57&quot;/&gt;&lt;property id=&quot;20307&quot; value=&quot;312&quot;/&gt;&lt;/object&gt;&lt;object type=&quot;3&quot; unique_id=&quot;10060&quot;&gt;&lt;property id=&quot;20148&quot; value=&quot;5&quot;/&gt;&lt;property id=&quot;20300&quot; value=&quot;Slide 58&quot;/&gt;&lt;property id=&quot;20307&quot; value=&quot;315&quot;/&gt;&lt;/object&gt;&lt;object type=&quot;3&quot; unique_id=&quot;10061&quot;&gt;&lt;property id=&quot;20148&quot; value=&quot;5&quot;/&gt;&lt;property id=&quot;20300&quot; value=&quot;Slide 59&quot;/&gt;&lt;property id=&quot;20307&quot; value=&quot;405&quot;/&gt;&lt;/object&gt;&lt;object type=&quot;3&quot; unique_id=&quot;10062&quot;&gt;&lt;property id=&quot;20148&quot; value=&quot;5&quot;/&gt;&lt;property id=&quot;20300&quot; value=&quot;Slide 60&quot;/&gt;&lt;property id=&quot;20307&quot; value=&quot;403&quot;/&gt;&lt;/object&gt;&lt;object type=&quot;3&quot; unique_id=&quot;10063&quot;&gt;&lt;property id=&quot;20148&quot; value=&quot;5&quot;/&gt;&lt;property id=&quot;20300&quot; value=&quot;Slide 61&quot;/&gt;&lt;property id=&quot;20307&quot; value=&quot;404&quot;/&gt;&lt;/object&gt;&lt;object type=&quot;3&quot; unique_id=&quot;10064&quot;&gt;&lt;property id=&quot;20148&quot; value=&quot;5&quot;/&gt;&lt;property id=&quot;20300&quot; value=&quot;Slide 62 - &amp;quot;Compensate&amp;quot;&quot;/&gt;&lt;property id=&quot;20307&quot; value=&quot;396&quot;/&gt;&lt;/object&gt;&lt;object type=&quot;3&quot; unique_id=&quot;10065&quot;&gt;&lt;property id=&quot;20148&quot; value=&quot;5&quot;/&gt;&lt;property id=&quot;20300&quot; value=&quot;Slide 63 - &amp;quot;Change the Focus or Expectations&amp;quot;&quot;/&gt;&lt;property id=&quot;20307&quot; value=&quot;397&quot;/&gt;&lt;/object&gt;&lt;object type=&quot;3&quot; unique_id=&quot;10066&quot;&gt;&lt;property id=&quot;20148&quot; value=&quot;5&quot;/&gt;&lt;property id=&quot;20300&quot; value=&quot;Slide 64&quot;/&gt;&lt;property id=&quot;20307&quot; value=&quot;407&quot;/&gt;&lt;/object&gt;&lt;object type=&quot;3&quot; unique_id=&quot;10067&quot;&gt;&lt;property id=&quot;20148&quot; value=&quot;5&quot;/&gt;&lt;property id=&quot;20300&quot; value=&quot;Slide 65&quot;/&gt;&lt;property id=&quot;20307&quot; value=&quot;408&quot;/&gt;&lt;/object&gt;&lt;object type=&quot;3&quot; unique_id=&quot;10068&quot;&gt;&lt;property id=&quot;20148&quot; value=&quot;5&quot;/&gt;&lt;property id=&quot;20300&quot; value=&quot;Slide 66&quot;/&gt;&lt;property id=&quot;20307&quot; value=&quot;295&quot;/&gt;&lt;/object&gt;&lt;object type=&quot;3&quot; unique_id=&quot;10069&quot;&gt;&lt;property id=&quot;20148&quot; value=&quot;5&quot;/&gt;&lt;property id=&quot;20300&quot; value=&quot;Slide 67&quot;/&gt;&lt;property id=&quot;20307&quot; value=&quot;409&quot;/&gt;&lt;/object&gt;&lt;object type=&quot;3&quot; unique_id=&quot;10070&quot;&gt;&lt;property id=&quot;20148&quot; value=&quot;5&quot;/&gt;&lt;property id=&quot;20300&quot; value=&quot;Slide 68&quot;/&gt;&lt;property id=&quot;20307&quot; value=&quot;296&quot;/&gt;&lt;/object&gt;&lt;object type=&quot;3&quot; unique_id=&quot;10071&quot;&gt;&lt;property id=&quot;20148&quot; value=&quot;5&quot;/&gt;&lt;property id=&quot;20300&quot; value=&quot;Slide 69&quot;/&gt;&lt;property id=&quot;20307&quot; value=&quot;297&quot;/&gt;&lt;/object&gt;&lt;object type=&quot;3&quot; unique_id=&quot;10072&quot;&gt;&lt;property id=&quot;20148&quot; value=&quot;5&quot;/&gt;&lt;property id=&quot;20300&quot; value=&quot;Slide 70&quot;/&gt;&lt;property id=&quot;20307&quot; value=&quot;298&quot;/&gt;&lt;/object&gt;&lt;object type=&quot;3&quot; unique_id=&quot;10073&quot;&gt;&lt;property id=&quot;20148&quot; value=&quot;5&quot;/&gt;&lt;property id=&quot;20300&quot; value=&quot;Slide 71&quot;/&gt;&lt;property id=&quot;20307&quot; value=&quot;410&quot;/&gt;&lt;/object&gt;&lt;object type=&quot;3&quot; unique_id=&quot;10074&quot;&gt;&lt;property id=&quot;20148&quot; value=&quot;5&quot;/&gt;&lt;property id=&quot;20300&quot; value=&quot;Slide 72&quot;/&gt;&lt;property id=&quot;20307&quot; value=&quot;411&quot;/&gt;&lt;/object&gt;&lt;object type=&quot;3&quot; unique_id=&quot;10075&quot;&gt;&lt;property id=&quot;20148&quot; value=&quot;5&quot;/&gt;&lt;property id=&quot;20300&quot; value=&quot;Slide 73 - &amp;quot;Lend Social Capital&amp;quot;&quot;/&gt;&lt;property id=&quot;20307&quot; value=&quot;398&quot;/&gt;&lt;/object&gt;&lt;object type=&quot;3&quot; unique_id=&quot;10076&quot;&gt;&lt;property id=&quot;20148&quot; value=&quot;5&quot;/&gt;&lt;property id=&quot;20300&quot; value=&quot;Slide 74&quot;/&gt;&lt;property id=&quot;20307&quot; value=&quot;406&quot;/&gt;&lt;/object&gt;&lt;object type=&quot;3&quot; unique_id=&quot;10077&quot;&gt;&lt;property id=&quot;20148&quot; value=&quot;5&quot;/&gt;&lt;property id=&quot;20300&quot; value=&quot;Slide 75&quot;/&gt;&lt;property id=&quot;20307&quot; value=&quot;345&quot;/&gt;&lt;/object&gt;&lt;object type=&quot;3&quot; unique_id=&quot;10078&quot;&gt;&lt;property id=&quot;20148&quot; value=&quot;5&quot;/&gt;&lt;property id=&quot;20300&quot; value=&quot;Slide 76&quot;/&gt;&lt;property id=&quot;20307&quot; value=&quot;412&quot;/&gt;&lt;/object&gt;&lt;/object&gt;&lt;object type=&quot;8&quot; unique_id=&quot;10156&quot;&gt;&lt;/object&gt;&lt;/object&gt;&lt;/database&gt;"/>
  <p:tag name="ARTICULATE_PROJECT_OPEN" val="0"/>
  <p:tag name="ARTICULATE_SLIDE_COUNT" val="76"/>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72F9258C1D7544B128AC245E13D7E7" ma:contentTypeVersion="12" ma:contentTypeDescription="Create a new document." ma:contentTypeScope="" ma:versionID="0d020af1967ae4a9f2fc8b3095c10ea9">
  <xsd:schema xmlns:xsd="http://www.w3.org/2001/XMLSchema" xmlns:xs="http://www.w3.org/2001/XMLSchema" xmlns:p="http://schemas.microsoft.com/office/2006/metadata/properties" xmlns:ns2="8ab71edf-1889-4fef-a822-688cf9a69833" xmlns:ns3="d08e0b9d-1512-4765-a4e4-f03326c4d4cd" targetNamespace="http://schemas.microsoft.com/office/2006/metadata/properties" ma:root="true" ma:fieldsID="477525fa3c5698f0ed8974e944d270d2" ns2:_="" ns3:_="">
    <xsd:import namespace="8ab71edf-1889-4fef-a822-688cf9a69833"/>
    <xsd:import namespace="d08e0b9d-1512-4765-a4e4-f03326c4d4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b71edf-1889-4fef-a822-688cf9a698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8e0b9d-1512-4765-a4e4-f03326c4d4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BBF4A8-98C2-449B-9332-5AC8175C3D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09047DE-EABB-43BC-9853-59BEFCB1AF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b71edf-1889-4fef-a822-688cf9a69833"/>
    <ds:schemaRef ds:uri="d08e0b9d-1512-4765-a4e4-f03326c4d4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8C4784-7752-4815-88D3-A4254FFABC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5093</TotalTime>
  <Words>3703</Words>
  <Application>Microsoft Office PowerPoint</Application>
  <PresentationFormat>Widescreen</PresentationFormat>
  <Paragraphs>586</Paragraphs>
  <Slides>76</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HGMaruGothicMPRO</vt:lpstr>
      <vt:lpstr>Arial</vt:lpstr>
      <vt:lpstr>Calibri</vt:lpstr>
      <vt:lpstr>Calibri Light</vt:lpstr>
      <vt:lpstr>Calisto MT</vt:lpstr>
      <vt:lpstr>Gill Sans MT</vt:lpstr>
      <vt:lpstr>Office Theme</vt:lpstr>
      <vt:lpstr>Social Skills Training</vt:lpstr>
      <vt:lpstr>PowerPoint Presentation</vt:lpstr>
      <vt:lpstr>Messy Business</vt:lpstr>
      <vt:lpstr>What do we know about the intersection of social skills, employment, and disability?</vt:lpstr>
      <vt:lpstr>A Caricature of My Experience</vt:lpstr>
      <vt:lpstr>Risk in Moving to Quickly from Complex to Intervention and Lost Opportunity in Focusing Only on Group Social Skills Training</vt:lpstr>
      <vt:lpstr>History</vt:lpstr>
      <vt:lpstr>Historical Baggage</vt:lpstr>
      <vt:lpstr>There were four groups I initially wanted to hear from on this question.</vt:lpstr>
      <vt:lpstr>There were four groups I initially wanted to hear from on this question.</vt:lpstr>
      <vt:lpstr>Existing Research</vt:lpstr>
      <vt:lpstr>Search Terms</vt:lpstr>
      <vt:lpstr>Insights from the 30-Year Review</vt:lpstr>
      <vt:lpstr>Insights from the 30-Year Review</vt:lpstr>
      <vt:lpstr>Insights from the 30-Year Review</vt:lpstr>
      <vt:lpstr>Insights from the 30-Year Review</vt:lpstr>
      <vt:lpstr>Insights from the 30-Year Review</vt:lpstr>
      <vt:lpstr>Insights from the 30-Year Review</vt:lpstr>
      <vt:lpstr>Vocational Rehabilitation Professionals</vt:lpstr>
      <vt:lpstr>Common Elements</vt:lpstr>
      <vt:lpstr>Exercise</vt:lpstr>
      <vt:lpstr>PowerPoint Presentation</vt:lpstr>
      <vt:lpstr>PowerPoint Presentation</vt:lpstr>
      <vt:lpstr>Identify</vt:lpstr>
      <vt:lpstr> The What</vt:lpstr>
      <vt:lpstr> How?</vt:lpstr>
      <vt:lpstr>Common Paper-and-Pencil Assessments</vt:lpstr>
      <vt:lpstr>Cautions</vt:lpstr>
      <vt:lpstr> Improve</vt:lpstr>
      <vt:lpstr>Identify</vt:lpstr>
      <vt:lpstr>Insights from the 30-Year Review</vt:lpstr>
      <vt:lpstr> Specific Trainings </vt:lpstr>
      <vt:lpstr> Caution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Capitalize</vt:lpstr>
      <vt:lpstr>PowerPoint Presentation</vt:lpstr>
      <vt:lpstr>Work in Social Capital</vt:lpstr>
      <vt:lpstr>PowerPoint Presentation</vt:lpstr>
      <vt:lpstr>PowerPoint Presentation</vt:lpstr>
      <vt:lpstr>PowerPoint Presentation</vt:lpstr>
      <vt:lpstr>PowerPoint Presentation</vt:lpstr>
      <vt:lpstr>PowerPoint Presentation</vt:lpstr>
      <vt:lpstr>Compensate</vt:lpstr>
      <vt:lpstr>Change the Focus or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Lend Social Capital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Skills Training</dc:title>
  <dc:creator>Microsoft Office User</dc:creator>
  <cp:lastModifiedBy>Theresa Kulow</cp:lastModifiedBy>
  <cp:revision>67</cp:revision>
  <dcterms:created xsi:type="dcterms:W3CDTF">2018-10-03T16:01:55Z</dcterms:created>
  <dcterms:modified xsi:type="dcterms:W3CDTF">2021-06-15T00:32:45Z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0x010100AE72F9258C1D7544B128AC245E13D7E7</vt:lpwstr>
  </property>
  <property fmtid="{D5CDD505-2E9C-101B-9397-08002B2CF9AE}" pid="3" name="ArticulateGUID">
    <vt:lpwstr>E3023216-B243-494A-9D08-5F643AAAB781</vt:lpwstr>
  </property>
  <property fmtid="{D5CDD505-2E9C-101B-9397-08002B2CF9AE}" pid="4" name="ArticulatePath">
    <vt:lpwstr>Social Skills Workshop</vt:lpwstr>
  </property>
</Properties>
</file>