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6.xml" ContentType="application/vnd.openxmlformats-officedocument.presentationml.tags+xml"/>
  <Override PartName="/ppt/notesSlides/notesSlide38.xml" ContentType="application/vnd.openxmlformats-officedocument.presentationml.notesSlide+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5"/>
  </p:notesMasterIdLst>
  <p:sldIdLst>
    <p:sldId id="256" r:id="rId5"/>
    <p:sldId id="257" r:id="rId6"/>
    <p:sldId id="426" r:id="rId7"/>
    <p:sldId id="270" r:id="rId8"/>
    <p:sldId id="258" r:id="rId9"/>
    <p:sldId id="440" r:id="rId10"/>
    <p:sldId id="271" r:id="rId11"/>
    <p:sldId id="441" r:id="rId12"/>
    <p:sldId id="466" r:id="rId13"/>
    <p:sldId id="416" r:id="rId14"/>
    <p:sldId id="443" r:id="rId15"/>
    <p:sldId id="444" r:id="rId16"/>
    <p:sldId id="423" r:id="rId17"/>
    <p:sldId id="417" r:id="rId18"/>
    <p:sldId id="408" r:id="rId19"/>
    <p:sldId id="424" r:id="rId20"/>
    <p:sldId id="467" r:id="rId21"/>
    <p:sldId id="425" r:id="rId22"/>
    <p:sldId id="421" r:id="rId23"/>
    <p:sldId id="397" r:id="rId24"/>
    <p:sldId id="398" r:id="rId25"/>
    <p:sldId id="450" r:id="rId26"/>
    <p:sldId id="400" r:id="rId27"/>
    <p:sldId id="451" r:id="rId28"/>
    <p:sldId id="403" r:id="rId29"/>
    <p:sldId id="452" r:id="rId30"/>
    <p:sldId id="430" r:id="rId31"/>
    <p:sldId id="453" r:id="rId32"/>
    <p:sldId id="402" r:id="rId33"/>
    <p:sldId id="454" r:id="rId34"/>
    <p:sldId id="427" r:id="rId35"/>
    <p:sldId id="455" r:id="rId36"/>
    <p:sldId id="456" r:id="rId37"/>
    <p:sldId id="457" r:id="rId38"/>
    <p:sldId id="468" r:id="rId39"/>
    <p:sldId id="265" r:id="rId40"/>
    <p:sldId id="404" r:id="rId41"/>
    <p:sldId id="406" r:id="rId42"/>
    <p:sldId id="272" r:id="rId43"/>
    <p:sldId id="288" r:id="rId44"/>
    <p:sldId id="393" r:id="rId45"/>
    <p:sldId id="394" r:id="rId46"/>
    <p:sldId id="442" r:id="rId47"/>
    <p:sldId id="447" r:id="rId48"/>
    <p:sldId id="448" r:id="rId49"/>
    <p:sldId id="405" r:id="rId50"/>
    <p:sldId id="446" r:id="rId51"/>
    <p:sldId id="458" r:id="rId52"/>
    <p:sldId id="459" r:id="rId53"/>
    <p:sldId id="460" r:id="rId54"/>
    <p:sldId id="262" r:id="rId55"/>
    <p:sldId id="432" r:id="rId56"/>
    <p:sldId id="437" r:id="rId57"/>
    <p:sldId id="433" r:id="rId58"/>
    <p:sldId id="434" r:id="rId59"/>
    <p:sldId id="439" r:id="rId60"/>
    <p:sldId id="461" r:id="rId61"/>
    <p:sldId id="462" r:id="rId62"/>
    <p:sldId id="286" r:id="rId63"/>
    <p:sldId id="464" r:id="rId64"/>
    <p:sldId id="278" r:id="rId65"/>
    <p:sldId id="465" r:id="rId66"/>
    <p:sldId id="276" r:id="rId67"/>
    <p:sldId id="261" r:id="rId68"/>
    <p:sldId id="418" r:id="rId69"/>
    <p:sldId id="419" r:id="rId70"/>
    <p:sldId id="420" r:id="rId71"/>
    <p:sldId id="445" r:id="rId72"/>
    <p:sldId id="469" r:id="rId73"/>
    <p:sldId id="463" r:id="rId74"/>
    <p:sldId id="428" r:id="rId75"/>
    <p:sldId id="279" r:id="rId76"/>
    <p:sldId id="283" r:id="rId77"/>
    <p:sldId id="284" r:id="rId78"/>
    <p:sldId id="429" r:id="rId79"/>
    <p:sldId id="281" r:id="rId80"/>
    <p:sldId id="264" r:id="rId81"/>
    <p:sldId id="470" r:id="rId82"/>
    <p:sldId id="413" r:id="rId83"/>
    <p:sldId id="431" r:id="rId84"/>
  </p:sldIdLst>
  <p:sldSz cx="12192000" cy="6858000"/>
  <p:notesSz cx="6858000" cy="9144000"/>
  <p:custDataLst>
    <p:tags r:id="rId8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mpression Management Workshop" id="{30A6E8EE-2F1D-5B4E-835E-D4619A3DEEF3}">
          <p14:sldIdLst>
            <p14:sldId id="256"/>
            <p14:sldId id="257"/>
            <p14:sldId id="426"/>
            <p14:sldId id="270"/>
            <p14:sldId id="258"/>
            <p14:sldId id="440"/>
            <p14:sldId id="271"/>
            <p14:sldId id="441"/>
          </p14:sldIdLst>
        </p14:section>
        <p14:section name="How Impressions are Formed" id="{F9FEA929-E68D-8D4E-9914-E9A7481A89CF}">
          <p14:sldIdLst>
            <p14:sldId id="466"/>
            <p14:sldId id="416"/>
            <p14:sldId id="443"/>
            <p14:sldId id="444"/>
            <p14:sldId id="423"/>
            <p14:sldId id="417"/>
            <p14:sldId id="408"/>
            <p14:sldId id="424"/>
          </p14:sldIdLst>
        </p14:section>
        <p14:section name="IM Techniques" id="{4977C792-C996-E845-895A-5C0A5C516C22}">
          <p14:sldIdLst>
            <p14:sldId id="467"/>
            <p14:sldId id="425"/>
            <p14:sldId id="421"/>
            <p14:sldId id="397"/>
            <p14:sldId id="398"/>
            <p14:sldId id="450"/>
            <p14:sldId id="400"/>
            <p14:sldId id="451"/>
            <p14:sldId id="403"/>
            <p14:sldId id="452"/>
            <p14:sldId id="430"/>
            <p14:sldId id="453"/>
            <p14:sldId id="402"/>
            <p14:sldId id="454"/>
            <p14:sldId id="427"/>
            <p14:sldId id="455"/>
            <p14:sldId id="456"/>
            <p14:sldId id="457"/>
          </p14:sldIdLst>
        </p14:section>
        <p14:section name="Research" id="{1B94626B-B09C-6D4C-BA80-EBE511B54FBF}">
          <p14:sldIdLst>
            <p14:sldId id="468"/>
            <p14:sldId id="265"/>
            <p14:sldId id="404"/>
            <p14:sldId id="406"/>
            <p14:sldId id="272"/>
            <p14:sldId id="288"/>
            <p14:sldId id="393"/>
            <p14:sldId id="394"/>
          </p14:sldIdLst>
        </p14:section>
        <p14:section name="Disability Considerations" id="{560C3367-3A8C-7B48-804A-E8138EFF68AF}">
          <p14:sldIdLst>
            <p14:sldId id="442"/>
            <p14:sldId id="447"/>
            <p14:sldId id="448"/>
            <p14:sldId id="405"/>
          </p14:sldIdLst>
        </p14:section>
        <p14:section name="Applications" id="{D2209901-16B8-8946-82AB-A2D992B777C8}">
          <p14:sldIdLst>
            <p14:sldId id="446"/>
            <p14:sldId id="458"/>
            <p14:sldId id="459"/>
            <p14:sldId id="460"/>
            <p14:sldId id="262"/>
            <p14:sldId id="432"/>
            <p14:sldId id="437"/>
            <p14:sldId id="433"/>
            <p14:sldId id="434"/>
            <p14:sldId id="439"/>
            <p14:sldId id="461"/>
            <p14:sldId id="462"/>
            <p14:sldId id="286"/>
            <p14:sldId id="464"/>
            <p14:sldId id="278"/>
            <p14:sldId id="465"/>
            <p14:sldId id="276"/>
            <p14:sldId id="261"/>
            <p14:sldId id="418"/>
            <p14:sldId id="419"/>
            <p14:sldId id="420"/>
            <p14:sldId id="445"/>
          </p14:sldIdLst>
        </p14:section>
        <p14:section name="Disclosure" id="{96D37051-17EA-6044-8A60-B16FE006DB32}">
          <p14:sldIdLst>
            <p14:sldId id="469"/>
            <p14:sldId id="463"/>
            <p14:sldId id="428"/>
            <p14:sldId id="279"/>
            <p14:sldId id="283"/>
            <p14:sldId id="284"/>
            <p14:sldId id="429"/>
          </p14:sldIdLst>
        </p14:section>
        <p14:section name="Video Introduction" id="{2D5DA5AF-F7CB-BA49-9498-4A829DC030D7}">
          <p14:sldIdLst>
            <p14:sldId id="281"/>
            <p14:sldId id="264"/>
            <p14:sldId id="470"/>
          </p14:sldIdLst>
        </p14:section>
        <p14:section name="Limitations" id="{E284B76F-BB5C-0C4D-991D-3A520DCB5B5B}">
          <p14:sldIdLst>
            <p14:sldId id="413"/>
          </p14:sldIdLst>
        </p14:section>
        <p14:section name="Summary" id="{8B7157AE-3AC5-CE42-96E3-8B11D4676669}">
          <p14:sldIdLst>
            <p14:sldId id="4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93" autoAdjust="0"/>
    <p:restoredTop sz="77438" autoAdjust="0"/>
  </p:normalViewPr>
  <p:slideViewPr>
    <p:cSldViewPr snapToGrid="0" snapToObjects="1">
      <p:cViewPr varScale="1">
        <p:scale>
          <a:sx n="84" d="100"/>
          <a:sy n="84" d="100"/>
        </p:scale>
        <p:origin x="1254" y="96"/>
      </p:cViewPr>
      <p:guideLst/>
    </p:cSldViewPr>
  </p:slideViewPr>
  <p:outlineViewPr>
    <p:cViewPr>
      <p:scale>
        <a:sx n="33" d="100"/>
        <a:sy n="33" d="100"/>
      </p:scale>
      <p:origin x="0" y="-272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743F-24E2-1340-A140-139992D632CB}"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981B1-00A1-3941-9AF8-8162E968E182}" type="slidenum">
              <a:rPr lang="en-US" smtClean="0"/>
              <a:t>‹#›</a:t>
            </a:fld>
            <a:endParaRPr lang="en-US"/>
          </a:p>
        </p:txBody>
      </p:sp>
    </p:spTree>
    <p:extLst>
      <p:ext uri="{BB962C8B-B14F-4D97-AF65-F5344CB8AC3E}">
        <p14:creationId xmlns:p14="http://schemas.microsoft.com/office/powerpoint/2010/main" val="3657070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usinessnlpacademy.co.uk/blog/view/impression_management_in_the_workpla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mc/articles/PMC3925755/#R1"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ncbi.nlm.nih.gov/pmc/articles/PMC3925755/#R31" TargetMode="External"/><Relationship Id="rId4" Type="http://schemas.openxmlformats.org/officeDocument/2006/relationships/hyperlink" Target="https://www.ncbi.nlm.nih.gov/pmc/articles/PMC3925755/#R3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2</a:t>
            </a:fld>
            <a:endParaRPr lang="en-US"/>
          </a:p>
        </p:txBody>
      </p:sp>
    </p:spTree>
    <p:extLst>
      <p:ext uri="{BB962C8B-B14F-4D97-AF65-F5344CB8AC3E}">
        <p14:creationId xmlns:p14="http://schemas.microsoft.com/office/powerpoint/2010/main" val="172865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would you suggest a client use self-promotion?</a:t>
            </a:r>
          </a:p>
          <a:p>
            <a:endParaRPr lang="en-US" dirty="0"/>
          </a:p>
        </p:txBody>
      </p:sp>
      <p:sp>
        <p:nvSpPr>
          <p:cNvPr id="4" name="Slide Number Placeholder 3"/>
          <p:cNvSpPr>
            <a:spLocks noGrp="1"/>
          </p:cNvSpPr>
          <p:nvPr>
            <p:ph type="sldNum" sz="quarter" idx="5"/>
          </p:nvPr>
        </p:nvSpPr>
        <p:spPr/>
        <p:txBody>
          <a:bodyPr/>
          <a:lstStyle/>
          <a:p>
            <a:fld id="{FF456F19-1050-4723-8A6E-279570679F8B}" type="slidenum">
              <a:rPr lang="en-US" smtClean="0"/>
              <a:t>21</a:t>
            </a:fld>
            <a:endParaRPr lang="en-US"/>
          </a:p>
        </p:txBody>
      </p:sp>
    </p:spTree>
    <p:extLst>
      <p:ext uri="{BB962C8B-B14F-4D97-AF65-F5344CB8AC3E}">
        <p14:creationId xmlns:p14="http://schemas.microsoft.com/office/powerpoint/2010/main" val="561958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23</a:t>
            </a:fld>
            <a:endParaRPr lang="en-US"/>
          </a:p>
        </p:txBody>
      </p:sp>
    </p:spTree>
    <p:extLst>
      <p:ext uri="{BB962C8B-B14F-4D97-AF65-F5344CB8AC3E}">
        <p14:creationId xmlns:p14="http://schemas.microsoft.com/office/powerpoint/2010/main" val="202604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Helvetica" pitchFamily="2" charset="0"/>
                <a:ea typeface="Calibri" panose="020F0502020204030204" pitchFamily="34" charset="0"/>
                <a:cs typeface="Times New Roman" panose="02020603050405020304" pitchFamily="18" charset="0"/>
              </a:rPr>
              <a:t>Then turn to a partner and try it out. Discuss for a few minutes how effective you think it may be in an interview. </a:t>
            </a:r>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24</a:t>
            </a:fld>
            <a:endParaRPr lang="en-US"/>
          </a:p>
        </p:txBody>
      </p:sp>
    </p:spTree>
    <p:extLst>
      <p:ext uri="{BB962C8B-B14F-4D97-AF65-F5344CB8AC3E}">
        <p14:creationId xmlns:p14="http://schemas.microsoft.com/office/powerpoint/2010/main" val="234781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technique can be especially important if you are someone with a visible disability because employers are often unaccustomed to working with people with disabilities. By finding common ground, you can eliminate some discomfort for the interviewer; you can demonstrate that you are more the same than different by focusing on similarities rather than differences.</a:t>
            </a:r>
          </a:p>
          <a:p>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25</a:t>
            </a:fld>
            <a:endParaRPr lang="en-US"/>
          </a:p>
        </p:txBody>
      </p:sp>
    </p:spTree>
    <p:extLst>
      <p:ext uri="{BB962C8B-B14F-4D97-AF65-F5344CB8AC3E}">
        <p14:creationId xmlns:p14="http://schemas.microsoft.com/office/powerpoint/2010/main" val="3296438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Helvetica" pitchFamily="2" charset="0"/>
                <a:ea typeface="Calibri" panose="020F0502020204030204" pitchFamily="34" charset="0"/>
                <a:cs typeface="Times New Roman" panose="02020603050405020304" pitchFamily="18" charset="0"/>
              </a:rPr>
              <a:t>Then turn to a partner and try it out. Discuss for a few minutes how effective you think it may be in an interview. </a:t>
            </a:r>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26</a:t>
            </a:fld>
            <a:endParaRPr lang="en-US"/>
          </a:p>
        </p:txBody>
      </p:sp>
    </p:spTree>
    <p:extLst>
      <p:ext uri="{BB962C8B-B14F-4D97-AF65-F5344CB8AC3E}">
        <p14:creationId xmlns:p14="http://schemas.microsoft.com/office/powerpoint/2010/main" val="737040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27</a:t>
            </a:fld>
            <a:endParaRPr lang="en-US"/>
          </a:p>
        </p:txBody>
      </p:sp>
    </p:spTree>
    <p:extLst>
      <p:ext uri="{BB962C8B-B14F-4D97-AF65-F5344CB8AC3E}">
        <p14:creationId xmlns:p14="http://schemas.microsoft.com/office/powerpoint/2010/main" val="2719526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Helvetica" pitchFamily="2" charset="0"/>
                <a:ea typeface="Calibri" panose="020F0502020204030204" pitchFamily="34" charset="0"/>
                <a:cs typeface="Times New Roman" panose="02020603050405020304" pitchFamily="18" charset="0"/>
              </a:rPr>
              <a:t>Then turn to a partner and try it out. Discuss for a few minutes how effective you think it may be in an interview. </a:t>
            </a:r>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28</a:t>
            </a:fld>
            <a:endParaRPr lang="en-US"/>
          </a:p>
        </p:txBody>
      </p:sp>
    </p:spTree>
    <p:extLst>
      <p:ext uri="{BB962C8B-B14F-4D97-AF65-F5344CB8AC3E}">
        <p14:creationId xmlns:p14="http://schemas.microsoft.com/office/powerpoint/2010/main" val="3758007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Helvetica" pitchFamily="2" charset="0"/>
                <a:ea typeface="Calibri" panose="020F0502020204030204" pitchFamily="34" charset="0"/>
                <a:cs typeface="Times New Roman" panose="02020603050405020304" pitchFamily="18" charset="0"/>
              </a:rPr>
              <a:t>Then turn to a partner and try it out. Discuss for a few minutes how effective you think it may be in an interview. </a:t>
            </a:r>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30</a:t>
            </a:fld>
            <a:endParaRPr lang="en-US"/>
          </a:p>
        </p:txBody>
      </p:sp>
    </p:spTree>
    <p:extLst>
      <p:ext uri="{BB962C8B-B14F-4D97-AF65-F5344CB8AC3E}">
        <p14:creationId xmlns:p14="http://schemas.microsoft.com/office/powerpoint/2010/main" val="2287091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 could include poor grades, gaps in work history, being laid off from a job, working restricted hours or a restricted schedule at a job, a previous criminal background, etc.</a:t>
            </a:r>
          </a:p>
          <a:p>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31</a:t>
            </a:fld>
            <a:endParaRPr lang="en-US"/>
          </a:p>
        </p:txBody>
      </p:sp>
    </p:spTree>
    <p:extLst>
      <p:ext uri="{BB962C8B-B14F-4D97-AF65-F5344CB8AC3E}">
        <p14:creationId xmlns:p14="http://schemas.microsoft.com/office/powerpoint/2010/main" val="3268737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Helvetica" pitchFamily="2" charset="0"/>
                <a:ea typeface="Calibri" panose="020F0502020204030204" pitchFamily="34" charset="0"/>
                <a:cs typeface="Times New Roman" panose="02020603050405020304" pitchFamily="18" charset="0"/>
              </a:rPr>
              <a:t>Then turn to a partner and try it out. Discuss for a few minutes how effective you think it may be in an interview. </a:t>
            </a:r>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32</a:t>
            </a:fld>
            <a:endParaRPr lang="en-US"/>
          </a:p>
        </p:txBody>
      </p:sp>
    </p:spTree>
    <p:extLst>
      <p:ext uri="{BB962C8B-B14F-4D97-AF65-F5344CB8AC3E}">
        <p14:creationId xmlns:p14="http://schemas.microsoft.com/office/powerpoint/2010/main" val="369468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most common reason for impression management in the workplace is to achieve employment at a company or business.</a:t>
            </a:r>
          </a:p>
          <a:p>
            <a:r>
              <a:rPr lang="en-US" sz="1100" dirty="0"/>
              <a:t>IM can be used to offset negative employer perceptions about your potential as a productive worker </a:t>
            </a:r>
            <a:endParaRPr lang="en-US" sz="1200" dirty="0"/>
          </a:p>
          <a:p>
            <a:r>
              <a:rPr lang="en-US" sz="1200" dirty="0"/>
              <a:t>Another reason for impression management in the workplace is to achieve advancement. </a:t>
            </a:r>
          </a:p>
          <a:p>
            <a:endParaRPr lang="en-US" dirty="0"/>
          </a:p>
          <a:p>
            <a:endParaRPr lang="en-US" sz="800" dirty="0"/>
          </a:p>
          <a:p>
            <a:pPr marL="0" indent="0">
              <a:buNone/>
            </a:pPr>
            <a:r>
              <a:rPr lang="en-US" sz="800" dirty="0">
                <a:hlinkClick r:id="rId3"/>
              </a:rPr>
              <a:t>http://www.businessnlpacademy.co.uk/blog/view/impression_management_in_the_workplace/</a:t>
            </a:r>
            <a:r>
              <a:rPr lang="en-US" sz="800" dirty="0"/>
              <a:t>; </a:t>
            </a:r>
            <a:r>
              <a:rPr lang="en-US" sz="800" dirty="0" err="1"/>
              <a:t>abilitylinks.org</a:t>
            </a:r>
            <a:endParaRPr lang="en-US" sz="800" dirty="0"/>
          </a:p>
          <a:p>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8</a:t>
            </a:fld>
            <a:endParaRPr lang="en-US"/>
          </a:p>
        </p:txBody>
      </p:sp>
    </p:spTree>
    <p:extLst>
      <p:ext uri="{BB962C8B-B14F-4D97-AF65-F5344CB8AC3E}">
        <p14:creationId xmlns:p14="http://schemas.microsoft.com/office/powerpoint/2010/main" val="2665178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 could include poor grades, gaps in work history, being laid off from a job, working restricted hours or a restricted schedule at a job, a previous criminal background, etc.</a:t>
            </a:r>
          </a:p>
          <a:p>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33</a:t>
            </a:fld>
            <a:endParaRPr lang="en-US"/>
          </a:p>
        </p:txBody>
      </p:sp>
    </p:spTree>
    <p:extLst>
      <p:ext uri="{BB962C8B-B14F-4D97-AF65-F5344CB8AC3E}">
        <p14:creationId xmlns:p14="http://schemas.microsoft.com/office/powerpoint/2010/main" val="916352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Helvetica" pitchFamily="2" charset="0"/>
                <a:ea typeface="Calibri" panose="020F0502020204030204" pitchFamily="34" charset="0"/>
                <a:cs typeface="Times New Roman" panose="02020603050405020304" pitchFamily="18" charset="0"/>
              </a:rPr>
              <a:t>Then turn to a partner and try it out. Discuss for a few minutes how effective you think it may be in an interview. </a:t>
            </a:r>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34</a:t>
            </a:fld>
            <a:endParaRPr lang="en-US"/>
          </a:p>
        </p:txBody>
      </p:sp>
    </p:spTree>
    <p:extLst>
      <p:ext uri="{BB962C8B-B14F-4D97-AF65-F5344CB8AC3E}">
        <p14:creationId xmlns:p14="http://schemas.microsoft.com/office/powerpoint/2010/main" val="4261901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t>Disclosure of a disability during the interview may be beneficial for some people. Impression management can be used to facilitate disclosure in the interview process.  </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There is substantial evidence that using IM tactics are related to interviewer and supervisor perceptions of an individual.  </a:t>
            </a:r>
          </a:p>
          <a:p>
            <a:pPr eaLnBrk="1" hangingPunct="1"/>
            <a:endParaRPr lang="en-US" altLang="en-US" dirty="0">
              <a:ea typeface="ＭＳ Ｐゴシック" panose="020B0600070205080204" pitchFamily="34" charset="-128"/>
            </a:endParaRP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 W3" charset="-128"/>
                <a:sym typeface="Gill Sans" charset="0"/>
              </a:defRPr>
            </a:lvl1pPr>
            <a:lvl2pPr marL="37931725" indent="-37474525" eaLnBrk="0" hangingPunct="0">
              <a:defRPr sz="4200">
                <a:solidFill>
                  <a:srgbClr val="000000"/>
                </a:solidFill>
                <a:latin typeface="Gill Sans" charset="0"/>
                <a:ea typeface="ヒラギノ角ゴ Pro W3" charset="-128"/>
                <a:sym typeface="Gill Sans" charset="0"/>
              </a:defRPr>
            </a:lvl2pPr>
            <a:lvl3pPr eaLnBrk="0" hangingPunct="0">
              <a:defRPr sz="4200">
                <a:solidFill>
                  <a:srgbClr val="000000"/>
                </a:solidFill>
                <a:latin typeface="Gill Sans" charset="0"/>
                <a:ea typeface="ヒラギノ角ゴ Pro W3" charset="-128"/>
                <a:sym typeface="Gill Sans" charset="0"/>
              </a:defRPr>
            </a:lvl3pPr>
            <a:lvl4pPr eaLnBrk="0" hangingPunct="0">
              <a:defRPr sz="4200">
                <a:solidFill>
                  <a:srgbClr val="000000"/>
                </a:solidFill>
                <a:latin typeface="Gill Sans" charset="0"/>
                <a:ea typeface="ヒラギノ角ゴ Pro W3" charset="-128"/>
                <a:sym typeface="Gill Sans" charset="0"/>
              </a:defRPr>
            </a:lvl4pPr>
            <a:lvl5pPr eaLnBrk="0" hangingPunct="0">
              <a:defRPr sz="4200">
                <a:solidFill>
                  <a:srgbClr val="000000"/>
                </a:solidFill>
                <a:latin typeface="Gill Sans" charset="0"/>
                <a:ea typeface="ヒラギノ角ゴ Pro W3" charset="-128"/>
                <a:sym typeface="Gill Sans" charset="0"/>
              </a:defRPr>
            </a:lvl5pPr>
            <a:lvl6pPr marL="4572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6pPr>
            <a:lvl7pPr marL="9144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7pPr>
            <a:lvl8pPr marL="13716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8pPr>
            <a:lvl9pPr marL="18288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9pPr>
          </a:lstStyle>
          <a:p>
            <a:pPr eaLnBrk="1" hangingPunct="1"/>
            <a:fld id="{D3544616-31A6-4252-A8B7-86A2A7045B0D}" type="slidenum">
              <a:rPr lang="en-US" altLang="en-US" sz="1200"/>
              <a:pPr eaLnBrk="1" hangingPunct="1"/>
              <a:t>36</a:t>
            </a:fld>
            <a:endParaRPr lang="en-US" altLang="en-US" sz="1200"/>
          </a:p>
        </p:txBody>
      </p:sp>
    </p:spTree>
    <p:extLst>
      <p:ext uri="{BB962C8B-B14F-4D97-AF65-F5344CB8AC3E}">
        <p14:creationId xmlns:p14="http://schemas.microsoft.com/office/powerpoint/2010/main" val="2045672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Despite this positive effect, discrimination persisted: older applicants were consistently rated as less hirable than their younger counterparts when displaying the same IM behavior.</a:t>
            </a:r>
          </a:p>
          <a:p>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39</a:t>
            </a:fld>
            <a:endParaRPr lang="en-US"/>
          </a:p>
        </p:txBody>
      </p:sp>
    </p:spTree>
    <p:extLst>
      <p:ext uri="{BB962C8B-B14F-4D97-AF65-F5344CB8AC3E}">
        <p14:creationId xmlns:p14="http://schemas.microsoft.com/office/powerpoint/2010/main" val="3951312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27424-FBC6-4C53-822E-F4189E44F38C}" type="slidenum">
              <a:rPr lang="en-US" smtClean="0"/>
              <a:t>40</a:t>
            </a:fld>
            <a:endParaRPr lang="en-US"/>
          </a:p>
        </p:txBody>
      </p:sp>
    </p:spTree>
    <p:extLst>
      <p:ext uri="{BB962C8B-B14F-4D97-AF65-F5344CB8AC3E}">
        <p14:creationId xmlns:p14="http://schemas.microsoft.com/office/powerpoint/2010/main" val="4167112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home: People with disabilities may have more to gain from IM than people without disabilities.</a:t>
            </a:r>
          </a:p>
        </p:txBody>
      </p:sp>
      <p:sp>
        <p:nvSpPr>
          <p:cNvPr id="4" name="Slide Number Placeholder 3"/>
          <p:cNvSpPr>
            <a:spLocks noGrp="1"/>
          </p:cNvSpPr>
          <p:nvPr>
            <p:ph type="sldNum" sz="quarter" idx="5"/>
          </p:nvPr>
        </p:nvSpPr>
        <p:spPr/>
        <p:txBody>
          <a:bodyPr/>
          <a:lstStyle/>
          <a:p>
            <a:fld id="{B0C981B1-00A1-3941-9AF8-8162E968E182}" type="slidenum">
              <a:rPr lang="en-US" smtClean="0"/>
              <a:t>42</a:t>
            </a:fld>
            <a:endParaRPr lang="en-US"/>
          </a:p>
        </p:txBody>
      </p:sp>
    </p:spTree>
    <p:extLst>
      <p:ext uri="{BB962C8B-B14F-4D97-AF65-F5344CB8AC3E}">
        <p14:creationId xmlns:p14="http://schemas.microsoft.com/office/powerpoint/2010/main" val="1321107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review each of these areas, but before we do, we need to spend a little time describing impression management and what we know about how impressions are formed. </a:t>
            </a:r>
          </a:p>
        </p:txBody>
      </p:sp>
      <p:sp>
        <p:nvSpPr>
          <p:cNvPr id="4" name="Slide Number Placeholder 3"/>
          <p:cNvSpPr>
            <a:spLocks noGrp="1"/>
          </p:cNvSpPr>
          <p:nvPr>
            <p:ph type="sldNum" sz="quarter" idx="5"/>
          </p:nvPr>
        </p:nvSpPr>
        <p:spPr/>
        <p:txBody>
          <a:bodyPr/>
          <a:lstStyle/>
          <a:p>
            <a:fld id="{B0C981B1-00A1-3941-9AF8-8162E968E182}" type="slidenum">
              <a:rPr lang="en-US" smtClean="0"/>
              <a:t>43</a:t>
            </a:fld>
            <a:endParaRPr lang="en-US"/>
          </a:p>
        </p:txBody>
      </p:sp>
    </p:spTree>
    <p:extLst>
      <p:ext uri="{BB962C8B-B14F-4D97-AF65-F5344CB8AC3E}">
        <p14:creationId xmlns:p14="http://schemas.microsoft.com/office/powerpoint/2010/main" val="1479523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We are going to break you into five groups and assign you one of the following aspects of obtaining a job. </a:t>
            </a:r>
          </a:p>
          <a:p>
            <a:endParaRPr lang="en-US" dirty="0"/>
          </a:p>
          <a:p>
            <a:r>
              <a:rPr lang="en-US" dirty="0"/>
              <a:t>Talk as a group about how IM might come into play for your designated phase of the job search. What could go wrong with IM? What could be done to ease people’s disability related concerns, what could be done to gain an advantage?</a:t>
            </a:r>
          </a:p>
          <a:p>
            <a:endParaRPr lang="en-US" dirty="0"/>
          </a:p>
          <a:p>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47</a:t>
            </a:fld>
            <a:endParaRPr lang="en-US"/>
          </a:p>
        </p:txBody>
      </p:sp>
    </p:spTree>
    <p:extLst>
      <p:ext uri="{BB962C8B-B14F-4D97-AF65-F5344CB8AC3E}">
        <p14:creationId xmlns:p14="http://schemas.microsoft.com/office/powerpoint/2010/main" val="3475352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Resumes and cover letters are widely used by organizations to screen large numbers of job applicants, making them an important part of the hiring process (Burns et al. 2014). </a:t>
            </a:r>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51</a:t>
            </a:fld>
            <a:endParaRPr lang="en-US"/>
          </a:p>
        </p:txBody>
      </p:sp>
    </p:spTree>
    <p:extLst>
      <p:ext uri="{BB962C8B-B14F-4D97-AF65-F5344CB8AC3E}">
        <p14:creationId xmlns:p14="http://schemas.microsoft.com/office/powerpoint/2010/main" val="515072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55</a:t>
            </a:fld>
            <a:endParaRPr lang="en-US"/>
          </a:p>
        </p:txBody>
      </p:sp>
    </p:spTree>
    <p:extLst>
      <p:ext uri="{BB962C8B-B14F-4D97-AF65-F5344CB8AC3E}">
        <p14:creationId xmlns:p14="http://schemas.microsoft.com/office/powerpoint/2010/main" val="45736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Research indicates that employers </a:t>
            </a:r>
            <a:r>
              <a:rPr lang="en-US" sz="1200" u="sng" kern="1200" dirty="0" err="1">
                <a:solidFill>
                  <a:schemeClr val="tx1"/>
                </a:solidFill>
                <a:effectLst/>
                <a:latin typeface="+mn-lt"/>
                <a:ea typeface="+mn-ea"/>
                <a:cs typeface="+mn-cs"/>
              </a:rPr>
              <a:t>remain</a:t>
            </a:r>
            <a:r>
              <a:rPr lang="en-US" sz="1200" u="sng" strike="sngStrike" kern="1200" dirty="0" err="1">
                <a:solidFill>
                  <a:schemeClr val="tx1"/>
                </a:solidFill>
                <a:effectLst/>
                <a:latin typeface="+mn-lt"/>
                <a:ea typeface="+mn-ea"/>
                <a:cs typeface="+mn-cs"/>
              </a:rPr>
              <a:t>are</a:t>
            </a:r>
            <a:r>
              <a:rPr lang="en-US" sz="1200" u="sng" kern="1200" dirty="0">
                <a:solidFill>
                  <a:schemeClr val="tx1"/>
                </a:solidFill>
                <a:effectLst/>
                <a:latin typeface="+mn-lt"/>
                <a:ea typeface="+mn-ea"/>
                <a:cs typeface="+mn-cs"/>
              </a:rPr>
              <a:t> reluctant to hire those with disabilities even when their qualifications closely match those of applicants without disabilities (</a:t>
            </a:r>
            <a:r>
              <a:rPr lang="en-US" sz="1200" u="sng" kern="1200" dirty="0" err="1">
                <a:solidFill>
                  <a:schemeClr val="tx1"/>
                </a:solidFill>
                <a:effectLst/>
                <a:latin typeface="+mn-lt"/>
                <a:ea typeface="+mn-ea"/>
                <a:cs typeface="+mn-cs"/>
              </a:rPr>
              <a:t>Ameri</a:t>
            </a:r>
            <a:r>
              <a:rPr lang="en-US" sz="1200" u="sng" kern="1200" dirty="0">
                <a:solidFill>
                  <a:schemeClr val="tx1"/>
                </a:solidFill>
                <a:effectLst/>
                <a:latin typeface="+mn-lt"/>
                <a:ea typeface="+mn-ea"/>
                <a:cs typeface="+mn-cs"/>
              </a:rPr>
              <a:t> et al., 2015; </a:t>
            </a:r>
            <a:r>
              <a:rPr lang="en-US" sz="1200" u="sng" kern="1200" dirty="0" err="1">
                <a:solidFill>
                  <a:schemeClr val="tx1"/>
                </a:solidFill>
                <a:effectLst/>
                <a:latin typeface="+mn-lt"/>
                <a:ea typeface="+mn-ea"/>
                <a:cs typeface="+mn-cs"/>
              </a:rPr>
              <a:t>Baert</a:t>
            </a:r>
            <a:r>
              <a:rPr lang="en-US" sz="1200" u="sng" kern="1200" dirty="0">
                <a:solidFill>
                  <a:schemeClr val="tx1"/>
                </a:solidFill>
                <a:effectLst/>
                <a:latin typeface="+mn-lt"/>
                <a:ea typeface="+mn-ea"/>
                <a:cs typeface="+mn-cs"/>
              </a:rPr>
              <a:t>, 2014; Hernandez, McDonald, </a:t>
            </a:r>
            <a:r>
              <a:rPr lang="en-US" sz="1200" u="sng" kern="1200" dirty="0" err="1">
                <a:solidFill>
                  <a:schemeClr val="tx1"/>
                </a:solidFill>
                <a:effectLst/>
                <a:latin typeface="+mn-lt"/>
                <a:ea typeface="+mn-ea"/>
                <a:cs typeface="+mn-cs"/>
              </a:rPr>
              <a:t>Divilbiss</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Horin</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Velcoff</a:t>
            </a:r>
            <a:r>
              <a:rPr lang="en-US" sz="1200" u="sng" kern="1200" dirty="0">
                <a:solidFill>
                  <a:schemeClr val="tx1"/>
                </a:solidFill>
                <a:effectLst/>
                <a:latin typeface="+mn-lt"/>
                <a:ea typeface="+mn-ea"/>
                <a:cs typeface="+mn-cs"/>
              </a:rPr>
              <a:t>, &amp; </a:t>
            </a:r>
            <a:r>
              <a:rPr lang="en-US" sz="1200" u="sng" kern="1200" dirty="0" err="1">
                <a:solidFill>
                  <a:schemeClr val="tx1"/>
                </a:solidFill>
                <a:effectLst/>
                <a:latin typeface="+mn-lt"/>
                <a:ea typeface="+mn-ea"/>
                <a:cs typeface="+mn-cs"/>
              </a:rPr>
              <a:t>Donoso</a:t>
            </a:r>
            <a:r>
              <a:rPr lang="en-US" sz="1200" u="sng" kern="1200" dirty="0">
                <a:solidFill>
                  <a:schemeClr val="tx1"/>
                </a:solidFill>
                <a:effectLst/>
                <a:latin typeface="+mn-lt"/>
                <a:ea typeface="+mn-ea"/>
                <a:cs typeface="+mn-cs"/>
              </a:rPr>
              <a:t>, 2008).</a:t>
            </a:r>
            <a:r>
              <a:rPr lang="en-US" dirty="0">
                <a:effectLst/>
              </a:rPr>
              <a:t> </a:t>
            </a:r>
          </a:p>
          <a:p>
            <a:endParaRPr lang="en-US" dirty="0">
              <a:effectLst/>
            </a:endParaRPr>
          </a:p>
          <a:p>
            <a:r>
              <a:rPr lang="en-US" sz="1200" u="sng" kern="1200" dirty="0">
                <a:solidFill>
                  <a:schemeClr val="tx1"/>
                </a:solidFill>
                <a:effectLst/>
                <a:latin typeface="+mn-lt"/>
                <a:ea typeface="+mn-ea"/>
                <a:cs typeface="+mn-cs"/>
              </a:rPr>
              <a:t>As has been reported with other disabilities, evidence of the negative attitudes of employers toward those with VI present a significant barrier to employment (</a:t>
            </a:r>
            <a:r>
              <a:rPr lang="en-US" sz="1200" u="sng" kern="1200" dirty="0" err="1">
                <a:solidFill>
                  <a:schemeClr val="tx1"/>
                </a:solidFill>
                <a:effectLst/>
                <a:latin typeface="+mn-lt"/>
                <a:ea typeface="+mn-ea"/>
                <a:cs typeface="+mn-cs"/>
              </a:rPr>
              <a:t>Crudden</a:t>
            </a:r>
            <a:r>
              <a:rPr lang="en-US" sz="1200" u="sng" kern="1200" dirty="0">
                <a:solidFill>
                  <a:schemeClr val="tx1"/>
                </a:solidFill>
                <a:effectLst/>
                <a:latin typeface="+mn-lt"/>
                <a:ea typeface="+mn-ea"/>
                <a:cs typeface="+mn-cs"/>
              </a:rPr>
              <a:t>, Williams, McBroom, &amp; Moore, 2002; </a:t>
            </a:r>
            <a:r>
              <a:rPr lang="en-US" sz="1200" u="sng" kern="1200" dirty="0" err="1">
                <a:solidFill>
                  <a:schemeClr val="tx1"/>
                </a:solidFill>
                <a:effectLst/>
                <a:latin typeface="+mn-lt"/>
                <a:ea typeface="+mn-ea"/>
                <a:cs typeface="+mn-cs"/>
              </a:rPr>
              <a:t>McDonnall</a:t>
            </a:r>
            <a:r>
              <a:rPr lang="en-US" sz="1200" u="sng" kern="1200" dirty="0">
                <a:solidFill>
                  <a:schemeClr val="tx1"/>
                </a:solidFill>
                <a:effectLst/>
                <a:latin typeface="+mn-lt"/>
                <a:ea typeface="+mn-ea"/>
                <a:cs typeface="+mn-cs"/>
              </a:rPr>
              <a:t>, Zhou, &amp; </a:t>
            </a:r>
            <a:r>
              <a:rPr lang="en-US" sz="1200" u="sng" kern="1200" dirty="0" err="1">
                <a:solidFill>
                  <a:schemeClr val="tx1"/>
                </a:solidFill>
                <a:effectLst/>
                <a:latin typeface="+mn-lt"/>
                <a:ea typeface="+mn-ea"/>
                <a:cs typeface="+mn-cs"/>
              </a:rPr>
              <a:t>Crudden</a:t>
            </a:r>
            <a:r>
              <a:rPr lang="en-US" sz="1200" u="sng" kern="1200" dirty="0">
                <a:solidFill>
                  <a:schemeClr val="tx1"/>
                </a:solidFill>
                <a:effectLst/>
                <a:latin typeface="+mn-lt"/>
                <a:ea typeface="+mn-ea"/>
                <a:cs typeface="+mn-cs"/>
              </a:rPr>
              <a:t>, 2013). </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According to Goffman (1984), “the stigmatized individual is asked to act so as to imply neither that his burden is heavy nor that bearing it has made him different from us” (pp. 147-148).</a:t>
            </a:r>
            <a:r>
              <a:rPr lang="en-US" dirty="0">
                <a:effectLst/>
              </a:rPr>
              <a:t> </a:t>
            </a:r>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9</a:t>
            </a:fld>
            <a:endParaRPr lang="en-US"/>
          </a:p>
        </p:txBody>
      </p:sp>
    </p:spTree>
    <p:extLst>
      <p:ext uri="{BB962C8B-B14F-4D97-AF65-F5344CB8AC3E}">
        <p14:creationId xmlns:p14="http://schemas.microsoft.com/office/powerpoint/2010/main" val="910525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is weaker and one is stronger. What do you prefer? </a:t>
            </a:r>
          </a:p>
        </p:txBody>
      </p:sp>
      <p:sp>
        <p:nvSpPr>
          <p:cNvPr id="4" name="Slide Number Placeholder 3"/>
          <p:cNvSpPr>
            <a:spLocks noGrp="1"/>
          </p:cNvSpPr>
          <p:nvPr>
            <p:ph type="sldNum" sz="quarter" idx="5"/>
          </p:nvPr>
        </p:nvSpPr>
        <p:spPr/>
        <p:txBody>
          <a:bodyPr/>
          <a:lstStyle/>
          <a:p>
            <a:fld id="{B0C981B1-00A1-3941-9AF8-8162E968E182}" type="slidenum">
              <a:rPr lang="en-US" smtClean="0"/>
              <a:t>56</a:t>
            </a:fld>
            <a:endParaRPr lang="en-US"/>
          </a:p>
        </p:txBody>
      </p:sp>
    </p:spTree>
    <p:extLst>
      <p:ext uri="{BB962C8B-B14F-4D97-AF65-F5344CB8AC3E}">
        <p14:creationId xmlns:p14="http://schemas.microsoft.com/office/powerpoint/2010/main" val="498878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interviewer states: We’re looking for someone who can fly with the eagles, swim with the sharks, and run with the wolves. </a:t>
            </a:r>
          </a:p>
          <a:p>
            <a:r>
              <a:rPr lang="en-US" dirty="0"/>
              <a:t>The interviewee in a wheelchair responds: I can’t fly, swim, or run, but an eagle can’t close a deal, a shark can’t charm a client, and a wolf can’t inspire a sales team!</a:t>
            </a:r>
          </a:p>
        </p:txBody>
      </p:sp>
      <p:sp>
        <p:nvSpPr>
          <p:cNvPr id="4" name="Slide Number Placeholder 3"/>
          <p:cNvSpPr>
            <a:spLocks noGrp="1"/>
          </p:cNvSpPr>
          <p:nvPr>
            <p:ph type="sldNum" sz="quarter" idx="5"/>
          </p:nvPr>
        </p:nvSpPr>
        <p:spPr/>
        <p:txBody>
          <a:bodyPr/>
          <a:lstStyle/>
          <a:p>
            <a:fld id="{FF456F19-1050-4723-8A6E-279570679F8B}" type="slidenum">
              <a:rPr lang="en-US" smtClean="0"/>
              <a:t>59</a:t>
            </a:fld>
            <a:endParaRPr lang="en-US"/>
          </a:p>
        </p:txBody>
      </p:sp>
    </p:spTree>
    <p:extLst>
      <p:ext uri="{BB962C8B-B14F-4D97-AF65-F5344CB8AC3E}">
        <p14:creationId xmlns:p14="http://schemas.microsoft.com/office/powerpoint/2010/main" val="1999190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Split the class in half.. One side gets visible</a:t>
            </a:r>
            <a:r>
              <a:rPr lang="en-US" baseline="0" dirty="0"/>
              <a:t> and the other invisible. How would you address these issues with someone who has a visible disability, such as muscular dystrophy. How would you address these issues with someone who has a more invisible disability (such as autism) where they struggle more heavily on the eye contact or social cues?</a:t>
            </a:r>
            <a:endParaRPr lang="en-US" dirty="0"/>
          </a:p>
        </p:txBody>
      </p:sp>
      <p:sp>
        <p:nvSpPr>
          <p:cNvPr id="4" name="Slide Number Placeholder 3"/>
          <p:cNvSpPr>
            <a:spLocks noGrp="1"/>
          </p:cNvSpPr>
          <p:nvPr>
            <p:ph type="sldNum" sz="quarter" idx="10"/>
          </p:nvPr>
        </p:nvSpPr>
        <p:spPr/>
        <p:txBody>
          <a:bodyPr/>
          <a:lstStyle/>
          <a:p>
            <a:fld id="{768C1341-CAD1-47A1-9DB4-F2C2B8BE7CBA}" type="slidenum">
              <a:rPr lang="en-US" smtClean="0"/>
              <a:t>63</a:t>
            </a:fld>
            <a:endParaRPr lang="en-US"/>
          </a:p>
        </p:txBody>
      </p:sp>
    </p:spTree>
    <p:extLst>
      <p:ext uri="{BB962C8B-B14F-4D97-AF65-F5344CB8AC3E}">
        <p14:creationId xmlns:p14="http://schemas.microsoft.com/office/powerpoint/2010/main" val="3188183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levels of competence and self-promotion</a:t>
            </a:r>
          </a:p>
        </p:txBody>
      </p:sp>
      <p:sp>
        <p:nvSpPr>
          <p:cNvPr id="4" name="Slide Number Placeholder 3"/>
          <p:cNvSpPr>
            <a:spLocks noGrp="1"/>
          </p:cNvSpPr>
          <p:nvPr>
            <p:ph type="sldNum" sz="quarter" idx="5"/>
          </p:nvPr>
        </p:nvSpPr>
        <p:spPr/>
        <p:txBody>
          <a:bodyPr/>
          <a:lstStyle/>
          <a:p>
            <a:fld id="{B0C981B1-00A1-3941-9AF8-8162E968E182}" type="slidenum">
              <a:rPr lang="en-US" smtClean="0"/>
              <a:t>67</a:t>
            </a:fld>
            <a:endParaRPr lang="en-US"/>
          </a:p>
        </p:txBody>
      </p:sp>
    </p:spTree>
    <p:extLst>
      <p:ext uri="{BB962C8B-B14F-4D97-AF65-F5344CB8AC3E}">
        <p14:creationId xmlns:p14="http://schemas.microsoft.com/office/powerpoint/2010/main" val="3948023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(Adapted from http://</a:t>
            </a:r>
            <a:r>
              <a:rPr lang="en-US" dirty="0" err="1"/>
              <a:t>www.abilitylinks.org</a:t>
            </a:r>
            <a:r>
              <a:rPr lang="en-US" dirty="0"/>
              <a:t>/docs/doc/IM%20impression%20management%20webinar%20slides.pdf)</a:t>
            </a:r>
          </a:p>
          <a:p>
            <a:endParaRPr lang="en-US" dirty="0"/>
          </a:p>
        </p:txBody>
      </p:sp>
      <p:sp>
        <p:nvSpPr>
          <p:cNvPr id="4" name="Slide Number Placeholder 3"/>
          <p:cNvSpPr>
            <a:spLocks noGrp="1"/>
          </p:cNvSpPr>
          <p:nvPr>
            <p:ph type="sldNum" sz="quarter" idx="10"/>
          </p:nvPr>
        </p:nvSpPr>
        <p:spPr/>
        <p:txBody>
          <a:bodyPr/>
          <a:lstStyle/>
          <a:p>
            <a:fld id="{40C2318C-25A5-5A43-86C9-71A4F4DF06C1}" type="slidenum">
              <a:rPr lang="en-US" smtClean="0"/>
              <a:t>73</a:t>
            </a:fld>
            <a:endParaRPr lang="en-US"/>
          </a:p>
        </p:txBody>
      </p:sp>
    </p:spTree>
    <p:extLst>
      <p:ext uri="{BB962C8B-B14F-4D97-AF65-F5344CB8AC3E}">
        <p14:creationId xmlns:p14="http://schemas.microsoft.com/office/powerpoint/2010/main" val="620004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(Adapted from http://</a:t>
            </a:r>
            <a:r>
              <a:rPr lang="en-US" dirty="0" err="1"/>
              <a:t>www.abilitylinks.org</a:t>
            </a:r>
            <a:r>
              <a:rPr lang="en-US" dirty="0"/>
              <a:t>/docs/doc/IM%20impression%20management%20webinar%20slides.pdf)</a:t>
            </a:r>
          </a:p>
          <a:p>
            <a:endParaRPr lang="en-US" dirty="0"/>
          </a:p>
        </p:txBody>
      </p:sp>
      <p:sp>
        <p:nvSpPr>
          <p:cNvPr id="4" name="Slide Number Placeholder 3"/>
          <p:cNvSpPr>
            <a:spLocks noGrp="1"/>
          </p:cNvSpPr>
          <p:nvPr>
            <p:ph type="sldNum" sz="quarter" idx="10"/>
          </p:nvPr>
        </p:nvSpPr>
        <p:spPr/>
        <p:txBody>
          <a:bodyPr/>
          <a:lstStyle/>
          <a:p>
            <a:fld id="{40C2318C-25A5-5A43-86C9-71A4F4DF06C1}" type="slidenum">
              <a:rPr lang="en-US" smtClean="0"/>
              <a:t>74</a:t>
            </a:fld>
            <a:endParaRPr lang="en-US"/>
          </a:p>
        </p:txBody>
      </p:sp>
    </p:spTree>
    <p:extLst>
      <p:ext uri="{BB962C8B-B14F-4D97-AF65-F5344CB8AC3E}">
        <p14:creationId xmlns:p14="http://schemas.microsoft.com/office/powerpoint/2010/main" val="1474981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 W3" charset="-128"/>
                <a:sym typeface="Gill Sans" charset="0"/>
              </a:defRPr>
            </a:lvl1pPr>
            <a:lvl2pPr marL="742950" indent="-285750">
              <a:defRPr sz="4200">
                <a:solidFill>
                  <a:srgbClr val="000000"/>
                </a:solidFill>
                <a:latin typeface="Gill Sans" charset="0"/>
                <a:ea typeface="ヒラギノ角ゴ Pro W3" charset="-128"/>
                <a:sym typeface="Gill Sans" charset="0"/>
              </a:defRPr>
            </a:lvl2pPr>
            <a:lvl3pPr marL="1143000" indent="-228600">
              <a:defRPr sz="4200">
                <a:solidFill>
                  <a:srgbClr val="000000"/>
                </a:solidFill>
                <a:latin typeface="Gill Sans" charset="0"/>
                <a:ea typeface="ヒラギノ角ゴ Pro W3" charset="-128"/>
                <a:sym typeface="Gill Sans" charset="0"/>
              </a:defRPr>
            </a:lvl3pPr>
            <a:lvl4pPr marL="1600200" indent="-228600">
              <a:defRPr sz="4200">
                <a:solidFill>
                  <a:srgbClr val="000000"/>
                </a:solidFill>
                <a:latin typeface="Gill Sans" charset="0"/>
                <a:ea typeface="ヒラギノ角ゴ Pro W3" charset="-128"/>
                <a:sym typeface="Gill Sans" charset="0"/>
              </a:defRPr>
            </a:lvl4pPr>
            <a:lvl5pPr marL="2057400" indent="-228600">
              <a:defRPr sz="4200">
                <a:solidFill>
                  <a:srgbClr val="000000"/>
                </a:solidFill>
                <a:latin typeface="Gill Sans" charset="0"/>
                <a:ea typeface="ヒラギノ角ゴ Pro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9pPr>
          </a:lstStyle>
          <a:p>
            <a:fld id="{D1B9F754-F92B-4BE3-B7B8-B248A3358137}" type="slidenum">
              <a:rPr lang="en-US" altLang="en-US" sz="1200"/>
              <a:pPr/>
              <a:t>76</a:t>
            </a:fld>
            <a:endParaRPr lang="en-US" altLang="en-US" sz="1200"/>
          </a:p>
        </p:txBody>
      </p:sp>
    </p:spTree>
    <p:extLst>
      <p:ext uri="{BB962C8B-B14F-4D97-AF65-F5344CB8AC3E}">
        <p14:creationId xmlns:p14="http://schemas.microsoft.com/office/powerpoint/2010/main" val="3023145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200" dirty="0"/>
              <a:t>Therefore, impression management may be a useful tool for addressing stigma in the interview setting</a:t>
            </a:r>
            <a:endParaRPr lang="en-US" altLang="en-US" dirty="0">
              <a:ea typeface="ＭＳ Ｐゴシック" panose="020B0600070205080204" pitchFamily="34" charset="-128"/>
            </a:endParaRPr>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 W3" charset="-128"/>
                <a:sym typeface="Gill Sans" charset="0"/>
              </a:defRPr>
            </a:lvl1pPr>
            <a:lvl2pPr marL="37931725" indent="-37474525" eaLnBrk="0" hangingPunct="0">
              <a:defRPr sz="4200">
                <a:solidFill>
                  <a:srgbClr val="000000"/>
                </a:solidFill>
                <a:latin typeface="Gill Sans" charset="0"/>
                <a:ea typeface="ヒラギノ角ゴ Pro W3" charset="-128"/>
                <a:sym typeface="Gill Sans" charset="0"/>
              </a:defRPr>
            </a:lvl2pPr>
            <a:lvl3pPr eaLnBrk="0" hangingPunct="0">
              <a:defRPr sz="4200">
                <a:solidFill>
                  <a:srgbClr val="000000"/>
                </a:solidFill>
                <a:latin typeface="Gill Sans" charset="0"/>
                <a:ea typeface="ヒラギノ角ゴ Pro W3" charset="-128"/>
                <a:sym typeface="Gill Sans" charset="0"/>
              </a:defRPr>
            </a:lvl3pPr>
            <a:lvl4pPr eaLnBrk="0" hangingPunct="0">
              <a:defRPr sz="4200">
                <a:solidFill>
                  <a:srgbClr val="000000"/>
                </a:solidFill>
                <a:latin typeface="Gill Sans" charset="0"/>
                <a:ea typeface="ヒラギノ角ゴ Pro W3" charset="-128"/>
                <a:sym typeface="Gill Sans" charset="0"/>
              </a:defRPr>
            </a:lvl4pPr>
            <a:lvl5pPr eaLnBrk="0" hangingPunct="0">
              <a:defRPr sz="4200">
                <a:solidFill>
                  <a:srgbClr val="000000"/>
                </a:solidFill>
                <a:latin typeface="Gill Sans" charset="0"/>
                <a:ea typeface="ヒラギノ角ゴ Pro W3" charset="-128"/>
                <a:sym typeface="Gill Sans" charset="0"/>
              </a:defRPr>
            </a:lvl5pPr>
            <a:lvl6pPr marL="4572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6pPr>
            <a:lvl7pPr marL="9144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7pPr>
            <a:lvl8pPr marL="13716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8pPr>
            <a:lvl9pPr marL="18288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9pPr>
          </a:lstStyle>
          <a:p>
            <a:pPr eaLnBrk="1" hangingPunct="1"/>
            <a:fld id="{234492CB-F392-409F-899B-13070097FCA8}" type="slidenum">
              <a:rPr lang="en-US" altLang="en-US" sz="1200"/>
              <a:pPr eaLnBrk="1" hangingPunct="1"/>
              <a:t>77</a:t>
            </a:fld>
            <a:endParaRPr lang="en-US" altLang="en-US" sz="1200"/>
          </a:p>
        </p:txBody>
      </p:sp>
    </p:spTree>
    <p:extLst>
      <p:ext uri="{BB962C8B-B14F-4D97-AF65-F5344CB8AC3E}">
        <p14:creationId xmlns:p14="http://schemas.microsoft.com/office/powerpoint/2010/main" val="302149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200" dirty="0"/>
              <a:t>Therefore, impression management may be a useful tool for addressing stigma in the interview setting</a:t>
            </a:r>
            <a:endParaRPr lang="en-US" altLang="en-US" dirty="0">
              <a:ea typeface="ＭＳ Ｐゴシック" panose="020B0600070205080204" pitchFamily="34" charset="-128"/>
            </a:endParaRPr>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 W3" charset="-128"/>
                <a:sym typeface="Gill Sans" charset="0"/>
              </a:defRPr>
            </a:lvl1pPr>
            <a:lvl2pPr marL="37931725" indent="-37474525" eaLnBrk="0" hangingPunct="0">
              <a:defRPr sz="4200">
                <a:solidFill>
                  <a:srgbClr val="000000"/>
                </a:solidFill>
                <a:latin typeface="Gill Sans" charset="0"/>
                <a:ea typeface="ヒラギノ角ゴ Pro W3" charset="-128"/>
                <a:sym typeface="Gill Sans" charset="0"/>
              </a:defRPr>
            </a:lvl2pPr>
            <a:lvl3pPr eaLnBrk="0" hangingPunct="0">
              <a:defRPr sz="4200">
                <a:solidFill>
                  <a:srgbClr val="000000"/>
                </a:solidFill>
                <a:latin typeface="Gill Sans" charset="0"/>
                <a:ea typeface="ヒラギノ角ゴ Pro W3" charset="-128"/>
                <a:sym typeface="Gill Sans" charset="0"/>
              </a:defRPr>
            </a:lvl3pPr>
            <a:lvl4pPr eaLnBrk="0" hangingPunct="0">
              <a:defRPr sz="4200">
                <a:solidFill>
                  <a:srgbClr val="000000"/>
                </a:solidFill>
                <a:latin typeface="Gill Sans" charset="0"/>
                <a:ea typeface="ヒラギノ角ゴ Pro W3" charset="-128"/>
                <a:sym typeface="Gill Sans" charset="0"/>
              </a:defRPr>
            </a:lvl4pPr>
            <a:lvl5pPr eaLnBrk="0" hangingPunct="0">
              <a:defRPr sz="4200">
                <a:solidFill>
                  <a:srgbClr val="000000"/>
                </a:solidFill>
                <a:latin typeface="Gill Sans" charset="0"/>
                <a:ea typeface="ヒラギノ角ゴ Pro W3" charset="-128"/>
                <a:sym typeface="Gill Sans" charset="0"/>
              </a:defRPr>
            </a:lvl5pPr>
            <a:lvl6pPr marL="4572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6pPr>
            <a:lvl7pPr marL="9144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7pPr>
            <a:lvl8pPr marL="13716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8pPr>
            <a:lvl9pPr marL="1828800" eaLnBrk="0" fontAlgn="base" hangingPunct="0">
              <a:spcBef>
                <a:spcPct val="0"/>
              </a:spcBef>
              <a:spcAft>
                <a:spcPct val="0"/>
              </a:spcAft>
              <a:defRPr sz="4200">
                <a:solidFill>
                  <a:srgbClr val="000000"/>
                </a:solidFill>
                <a:latin typeface="Gill Sans" charset="0"/>
                <a:ea typeface="ヒラギノ角ゴ Pro W3" charset="-128"/>
                <a:sym typeface="Gill Sans" charset="0"/>
              </a:defRPr>
            </a:lvl9pPr>
          </a:lstStyle>
          <a:p>
            <a:pPr eaLnBrk="1" hangingPunct="1"/>
            <a:fld id="{234492CB-F392-409F-899B-13070097FCA8}" type="slidenum">
              <a:rPr lang="en-US" altLang="en-US" sz="1200"/>
              <a:pPr eaLnBrk="1" hangingPunct="1"/>
              <a:t>78</a:t>
            </a:fld>
            <a:endParaRPr lang="en-US" altLang="en-US" sz="1200"/>
          </a:p>
        </p:txBody>
      </p:sp>
    </p:spTree>
    <p:extLst>
      <p:ext uri="{BB962C8B-B14F-4D97-AF65-F5344CB8AC3E}">
        <p14:creationId xmlns:p14="http://schemas.microsoft.com/office/powerpoint/2010/main" val="322017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 study by Rohmer and </a:t>
            </a:r>
            <a:r>
              <a:rPr lang="en-US" sz="1200" dirty="0" err="1"/>
              <a:t>Louvet</a:t>
            </a:r>
            <a:r>
              <a:rPr lang="en-US" sz="1200" dirty="0"/>
              <a:t> (2009), they examined the salience of visible disability (person in a wheelchair) compared with salience of gender and ethnicity.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kern="1200" dirty="0">
                <a:solidFill>
                  <a:schemeClr val="tx1"/>
                </a:solidFill>
                <a:effectLst/>
                <a:latin typeface="+mn-lt"/>
                <a:ea typeface="+mn-ea"/>
                <a:cs typeface="+mn-cs"/>
              </a:rPr>
              <a:t>The participants were told that the research concerned “how</a:t>
            </a:r>
          </a:p>
          <a:p>
            <a:r>
              <a:rPr lang="en-US" sz="1200" kern="1200" dirty="0">
                <a:solidFill>
                  <a:schemeClr val="tx1"/>
                </a:solidFill>
                <a:effectLst/>
                <a:latin typeface="+mn-lt"/>
                <a:ea typeface="+mn-ea"/>
                <a:cs typeface="+mn-cs"/>
              </a:rPr>
              <a:t>people formed impressions about others.” Participants were tested</a:t>
            </a:r>
          </a:p>
          <a:p>
            <a:r>
              <a:rPr lang="en-US" sz="1200" kern="1200" dirty="0">
                <a:solidFill>
                  <a:schemeClr val="tx1"/>
                </a:solidFill>
                <a:effectLst/>
                <a:latin typeface="+mn-lt"/>
                <a:ea typeface="+mn-ea"/>
                <a:cs typeface="+mn-cs"/>
              </a:rPr>
              <a:t>individually and were randomly assigned to describe one of the</a:t>
            </a:r>
          </a:p>
          <a:p>
            <a:r>
              <a:rPr lang="en-US" sz="1200" kern="1200" dirty="0">
                <a:solidFill>
                  <a:schemeClr val="tx1"/>
                </a:solidFill>
                <a:effectLst/>
                <a:latin typeface="+mn-lt"/>
                <a:ea typeface="+mn-ea"/>
                <a:cs typeface="+mn-cs"/>
              </a:rPr>
              <a:t>four pictures. They were instructed to “describe the person represented</a:t>
            </a:r>
          </a:p>
          <a:p>
            <a:r>
              <a:rPr lang="en-US" sz="1200" kern="1200" dirty="0">
                <a:solidFill>
                  <a:schemeClr val="tx1"/>
                </a:solidFill>
                <a:effectLst/>
                <a:latin typeface="+mn-lt"/>
                <a:ea typeface="+mn-ea"/>
                <a:cs typeface="+mn-cs"/>
              </a:rPr>
              <a:t>on the card.” Response time was not limited. The experiment</a:t>
            </a:r>
          </a:p>
          <a:p>
            <a:r>
              <a:rPr lang="en-US" sz="1200" kern="1200" dirty="0">
                <a:solidFill>
                  <a:schemeClr val="tx1"/>
                </a:solidFill>
                <a:effectLst/>
                <a:latin typeface="+mn-lt"/>
                <a:ea typeface="+mn-ea"/>
                <a:cs typeface="+mn-cs"/>
              </a:rPr>
              <a:t>was conducted by a young White student who did not present</a:t>
            </a:r>
          </a:p>
          <a:p>
            <a:r>
              <a:rPr lang="en-US" sz="1200" kern="1200" dirty="0">
                <a:solidFill>
                  <a:schemeClr val="tx1"/>
                </a:solidFill>
                <a:effectLst/>
                <a:latin typeface="+mn-lt"/>
                <a:ea typeface="+mn-ea"/>
                <a:cs typeface="+mn-cs"/>
              </a:rPr>
              <a:t>any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10</a:t>
            </a:fld>
            <a:endParaRPr lang="en-US"/>
          </a:p>
        </p:txBody>
      </p:sp>
    </p:spTree>
    <p:extLst>
      <p:ext uri="{BB962C8B-B14F-4D97-AF65-F5344CB8AC3E}">
        <p14:creationId xmlns:p14="http://schemas.microsoft.com/office/powerpoint/2010/main" val="168337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Experiment 1, they used four targets: male target with disability, female target with disability, male target without disability, female target without disability.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Experiment 2, we added ethnicity (Black or White). Again, all targets were young adults.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disabled woman. She is in a wheelchair. She has got long hair. She seems to be alone.” This description contains three categorical</a:t>
            </a:r>
          </a:p>
          <a:p>
            <a:r>
              <a:rPr lang="en-US" sz="1200" kern="1200" dirty="0">
                <a:solidFill>
                  <a:schemeClr val="tx1"/>
                </a:solidFill>
                <a:effectLst/>
                <a:latin typeface="+mn-lt"/>
                <a:ea typeface="+mn-ea"/>
                <a:cs typeface="+mn-cs"/>
              </a:rPr>
              <a:t>attributes (disabled, woman, and wheelchair) and two individual attributes (long hair and alone).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Ethnicity was mentioned in 85% of the descriptions of Black targets, whereas it was never mentioned to identify White targets.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11</a:t>
            </a:fld>
            <a:endParaRPr lang="en-US"/>
          </a:p>
        </p:txBody>
      </p:sp>
    </p:spTree>
    <p:extLst>
      <p:ext uri="{BB962C8B-B14F-4D97-AF65-F5344CB8AC3E}">
        <p14:creationId xmlns:p14="http://schemas.microsoft.com/office/powerpoint/2010/main" val="193057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r>
              <a:rPr lang="en-US" sz="1200" dirty="0"/>
              <a:t>We know from stereotype research that PWDs are often devalued in society in ways that impact perceptions of employability.</a:t>
            </a:r>
          </a:p>
          <a:p>
            <a:pPr marL="285750" indent="-285750"/>
            <a:r>
              <a:rPr lang="en-US" sz="1200" dirty="0"/>
              <a:t>PWDs are also less likely to be employed.</a:t>
            </a:r>
          </a:p>
          <a:p>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13</a:t>
            </a:fld>
            <a:endParaRPr lang="en-US"/>
          </a:p>
        </p:txBody>
      </p:sp>
    </p:spTree>
    <p:extLst>
      <p:ext uri="{BB962C8B-B14F-4D97-AF65-F5344CB8AC3E}">
        <p14:creationId xmlns:p14="http://schemas.microsoft.com/office/powerpoint/2010/main" val="3523084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Although both warmth and competence judgments are essential to person perception, warmth judgments account for a greater portion of the impressions people form of others (</a:t>
            </a:r>
            <a:r>
              <a:rPr lang="en-US" sz="1200" b="0" i="0" kern="1200" dirty="0">
                <a:solidFill>
                  <a:schemeClr val="tx1"/>
                </a:solidFill>
                <a:effectLst/>
                <a:latin typeface="+mn-lt"/>
                <a:ea typeface="+mn-ea"/>
                <a:cs typeface="+mn-cs"/>
                <a:hlinkClick r:id="rId3"/>
              </a:rPr>
              <a:t>Abele &amp; Wojciszke, 2007</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4"/>
              </a:rPr>
              <a:t>Wojciszke, Banzinska, &amp; Jaworski, 1998</a:t>
            </a:r>
            <a:r>
              <a:rPr lang="en-US" sz="1200" b="0" i="0" u="none" strike="noStrike" kern="1200" dirty="0">
                <a:solidFill>
                  <a:schemeClr val="tx1"/>
                </a:solidFill>
                <a:effectLst/>
                <a:latin typeface="+mn-lt"/>
                <a:ea typeface="+mn-ea"/>
                <a:cs typeface="+mn-cs"/>
              </a:rPr>
              <a:t>) and occur prior to competence judgments (</a:t>
            </a:r>
            <a:r>
              <a:rPr lang="en-US" sz="1200" b="0" i="0" kern="1200" dirty="0">
                <a:solidFill>
                  <a:schemeClr val="tx1"/>
                </a:solidFill>
                <a:effectLst/>
                <a:latin typeface="+mn-lt"/>
                <a:ea typeface="+mn-ea"/>
                <a:cs typeface="+mn-cs"/>
                <a:hlinkClick r:id="rId5"/>
              </a:rPr>
              <a:t>Willis &amp; Todorov, 2006</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14</a:t>
            </a:fld>
            <a:endParaRPr lang="en-US"/>
          </a:p>
        </p:txBody>
      </p:sp>
    </p:spTree>
    <p:extLst>
      <p:ext uri="{BB962C8B-B14F-4D97-AF65-F5344CB8AC3E}">
        <p14:creationId xmlns:p14="http://schemas.microsoft.com/office/powerpoint/2010/main" val="143871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stereotype content model (SCM) terms these two basic dimensions – </a:t>
            </a:r>
          </a:p>
          <a:p>
            <a:r>
              <a:rPr lang="en-US" sz="1200" dirty="0"/>
              <a:t>perceived </a:t>
            </a:r>
            <a:r>
              <a:rPr lang="en-US" sz="1200" b="1" i="1" dirty="0"/>
              <a:t>warmth</a:t>
            </a:r>
            <a:r>
              <a:rPr lang="en-US" sz="1200" i="1" dirty="0"/>
              <a:t> </a:t>
            </a:r>
            <a:r>
              <a:rPr lang="en-US" sz="1200" dirty="0"/>
              <a:t>(trustworthiness, friendliness) and </a:t>
            </a:r>
            <a:r>
              <a:rPr lang="en-US" sz="1200" b="1" i="1" dirty="0"/>
              <a:t>competence</a:t>
            </a:r>
            <a:r>
              <a:rPr lang="en-US" sz="1200" i="1" dirty="0"/>
              <a:t> </a:t>
            </a:r>
            <a:r>
              <a:rPr lang="en-US" sz="1200" dirty="0"/>
              <a:t>(capability, assertiveness). </a:t>
            </a:r>
          </a:p>
          <a:p>
            <a:endParaRPr lang="en-US" sz="1200" dirty="0"/>
          </a:p>
          <a:p>
            <a:r>
              <a:rPr lang="en-US" sz="1200" dirty="0"/>
              <a:t>Measured reliably and validly, these dimensions converge across survey, cultural, laboratory, and biobehavioral approaches.”</a:t>
            </a:r>
          </a:p>
          <a:p>
            <a:endParaRPr lang="en-US" sz="1200" dirty="0"/>
          </a:p>
          <a:p>
            <a:r>
              <a:rPr lang="en-US" sz="1600" dirty="0"/>
              <a:t>Cuddy et al. (2007)</a:t>
            </a:r>
          </a:p>
          <a:p>
            <a:pPr marL="285750" indent="-285750">
              <a:buFont typeface="Arial" panose="020B0604020202020204" pitchFamily="34" charset="0"/>
              <a:buChar char="•"/>
            </a:pPr>
            <a:r>
              <a:rPr lang="en-US" sz="1200" dirty="0"/>
              <a:t>Sadly, we know from stereotype research that PWDs are often devalued in society in ways that impact perceptions of employability.</a:t>
            </a:r>
          </a:p>
          <a:p>
            <a:endParaRPr lang="en-US" sz="1200" dirty="0"/>
          </a:p>
          <a:p>
            <a:endParaRPr lang="en-US" dirty="0"/>
          </a:p>
        </p:txBody>
      </p:sp>
      <p:sp>
        <p:nvSpPr>
          <p:cNvPr id="4" name="Slide Number Placeholder 3"/>
          <p:cNvSpPr>
            <a:spLocks noGrp="1"/>
          </p:cNvSpPr>
          <p:nvPr>
            <p:ph type="sldNum" sz="quarter" idx="5"/>
          </p:nvPr>
        </p:nvSpPr>
        <p:spPr/>
        <p:txBody>
          <a:bodyPr/>
          <a:lstStyle/>
          <a:p>
            <a:fld id="{B0C981B1-00A1-3941-9AF8-8162E968E182}" type="slidenum">
              <a:rPr lang="en-US" smtClean="0"/>
              <a:t>15</a:t>
            </a:fld>
            <a:endParaRPr lang="en-US"/>
          </a:p>
        </p:txBody>
      </p:sp>
    </p:spTree>
    <p:extLst>
      <p:ext uri="{BB962C8B-B14F-4D97-AF65-F5344CB8AC3E}">
        <p14:creationId xmlns:p14="http://schemas.microsoft.com/office/powerpoint/2010/main" val="88546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impression management techniques work better than others </a:t>
            </a:r>
          </a:p>
          <a:p>
            <a:endParaRPr lang="en-US" dirty="0"/>
          </a:p>
        </p:txBody>
      </p:sp>
      <p:sp>
        <p:nvSpPr>
          <p:cNvPr id="4" name="Slide Number Placeholder 3"/>
          <p:cNvSpPr>
            <a:spLocks noGrp="1"/>
          </p:cNvSpPr>
          <p:nvPr>
            <p:ph type="sldNum" sz="quarter" idx="5"/>
          </p:nvPr>
        </p:nvSpPr>
        <p:spPr/>
        <p:txBody>
          <a:bodyPr/>
          <a:lstStyle/>
          <a:p>
            <a:fld id="{FF456F19-1050-4723-8A6E-279570679F8B}" type="slidenum">
              <a:rPr lang="en-US" smtClean="0"/>
              <a:t>20</a:t>
            </a:fld>
            <a:endParaRPr lang="en-US"/>
          </a:p>
        </p:txBody>
      </p:sp>
    </p:spTree>
    <p:extLst>
      <p:ext uri="{BB962C8B-B14F-4D97-AF65-F5344CB8AC3E}">
        <p14:creationId xmlns:p14="http://schemas.microsoft.com/office/powerpoint/2010/main" val="206190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F16C38-4468-014A-92C5-0FA4677008FF}" type="datetimeFigureOut">
              <a:rPr lang="en-US" smtClean="0"/>
              <a:t>6/14/2021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C48A447-8777-D24F-80F9-D673FB6C888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676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16C38-4468-014A-92C5-0FA4677008FF}"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8A447-8777-D24F-80F9-D673FB6C888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584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16C38-4468-014A-92C5-0FA4677008FF}"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8A447-8777-D24F-80F9-D673FB6C888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837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16C38-4468-014A-92C5-0FA4677008FF}"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8A447-8777-D24F-80F9-D673FB6C888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833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F16C38-4468-014A-92C5-0FA4677008FF}"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8A447-8777-D24F-80F9-D673FB6C888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503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F16C38-4468-014A-92C5-0FA4677008FF}"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8A447-8777-D24F-80F9-D673FB6C888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771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F16C38-4468-014A-92C5-0FA4677008FF}"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8A447-8777-D24F-80F9-D673FB6C888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628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F16C38-4468-014A-92C5-0FA4677008FF}"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8A447-8777-D24F-80F9-D673FB6C888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780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16C38-4468-014A-92C5-0FA4677008FF}"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8A447-8777-D24F-80F9-D673FB6C8888}" type="slidenum">
              <a:rPr lang="en-US" smtClean="0"/>
              <a:t>‹#›</a:t>
            </a:fld>
            <a:endParaRPr lang="en-US"/>
          </a:p>
        </p:txBody>
      </p:sp>
    </p:spTree>
    <p:extLst>
      <p:ext uri="{BB962C8B-B14F-4D97-AF65-F5344CB8AC3E}">
        <p14:creationId xmlns:p14="http://schemas.microsoft.com/office/powerpoint/2010/main" val="129278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F16C38-4468-014A-92C5-0FA4677008FF}"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8A447-8777-D24F-80F9-D673FB6C888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546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CF16C38-4468-014A-92C5-0FA4677008FF}" type="datetimeFigureOut">
              <a:rPr lang="en-US" smtClean="0"/>
              <a:t>6/14/2021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C48A447-8777-D24F-80F9-D673FB6C888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17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CF16C38-4468-014A-92C5-0FA4677008FF}" type="datetimeFigureOut">
              <a:rPr lang="en-US" smtClean="0"/>
              <a:t>6/14/2021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C48A447-8777-D24F-80F9-D673FB6C888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90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u="none"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tif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8.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0.emf"/><Relationship Id="rId4" Type="http://schemas.openxmlformats.org/officeDocument/2006/relationships/image" Target="../media/image9.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B1D0-9BC8-C640-A3B1-662556995454}"/>
              </a:ext>
            </a:extLst>
          </p:cNvPr>
          <p:cNvSpPr>
            <a:spLocks noGrp="1"/>
          </p:cNvSpPr>
          <p:nvPr>
            <p:ph type="ctrTitle"/>
          </p:nvPr>
        </p:nvSpPr>
        <p:spPr/>
        <p:txBody>
          <a:bodyPr>
            <a:normAutofit fontScale="90000"/>
          </a:bodyPr>
          <a:lstStyle/>
          <a:p>
            <a:r>
              <a:rPr lang="en-US" dirty="0"/>
              <a:t>Impression Management Workshop</a:t>
            </a:r>
          </a:p>
        </p:txBody>
      </p:sp>
      <p:sp>
        <p:nvSpPr>
          <p:cNvPr id="3" name="Subtitle 2">
            <a:extLst>
              <a:ext uri="{FF2B5EF4-FFF2-40B4-BE49-F238E27FC236}">
                <a16:creationId xmlns:a16="http://schemas.microsoft.com/office/drawing/2014/main" id="{5A98803F-7A3A-9F44-8587-B929EBC3D4B3}"/>
              </a:ext>
            </a:extLst>
          </p:cNvPr>
          <p:cNvSpPr>
            <a:spLocks noGrp="1"/>
          </p:cNvSpPr>
          <p:nvPr>
            <p:ph type="subTitle" idx="1"/>
          </p:nvPr>
        </p:nvSpPr>
        <p:spPr/>
        <p:txBody>
          <a:bodyPr/>
          <a:lstStyle/>
          <a:p>
            <a:r>
              <a:rPr lang="en-US" dirty="0"/>
              <a:t>March 28, 2019</a:t>
            </a:r>
          </a:p>
        </p:txBody>
      </p:sp>
    </p:spTree>
    <p:custDataLst>
      <p:tags r:id="rId1"/>
    </p:custDataLst>
    <p:extLst>
      <p:ext uri="{BB962C8B-B14F-4D97-AF65-F5344CB8AC3E}">
        <p14:creationId xmlns:p14="http://schemas.microsoft.com/office/powerpoint/2010/main" val="238877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7AE691-1D52-4948-B4D3-620D14C034A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4592" y="139000"/>
            <a:ext cx="7708900" cy="3136900"/>
          </a:xfrm>
          <a:prstGeom prst="rect">
            <a:avLst/>
          </a:prstGeom>
        </p:spPr>
      </p:pic>
      <p:sp>
        <p:nvSpPr>
          <p:cNvPr id="2" name="Title 1">
            <a:extLst>
              <a:ext uri="{FF2B5EF4-FFF2-40B4-BE49-F238E27FC236}">
                <a16:creationId xmlns:a16="http://schemas.microsoft.com/office/drawing/2014/main" id="{2DC45AA8-C810-0047-8A92-F57F5D54B72A}"/>
              </a:ext>
            </a:extLst>
          </p:cNvPr>
          <p:cNvSpPr>
            <a:spLocks noGrp="1"/>
          </p:cNvSpPr>
          <p:nvPr>
            <p:ph type="title"/>
          </p:nvPr>
        </p:nvSpPr>
        <p:spPr>
          <a:xfrm>
            <a:off x="8057642" y="658215"/>
            <a:ext cx="3226054" cy="1049235"/>
          </a:xfrm>
        </p:spPr>
        <p:txBody>
          <a:bodyPr>
            <a:noAutofit/>
          </a:bodyPr>
          <a:lstStyle/>
          <a:p>
            <a:pPr algn="ctr"/>
            <a:r>
              <a:rPr lang="en-US" sz="4000" b="1" dirty="0"/>
              <a:t>Disability salience</a:t>
            </a:r>
          </a:p>
        </p:txBody>
      </p:sp>
      <p:pic>
        <p:nvPicPr>
          <p:cNvPr id="5" name="Picture 4">
            <a:extLst>
              <a:ext uri="{FF2B5EF4-FFF2-40B4-BE49-F238E27FC236}">
                <a16:creationId xmlns:a16="http://schemas.microsoft.com/office/drawing/2014/main" id="{DC1035F2-1C9D-2C43-BF40-A77EC2F54C1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343908" y="2831338"/>
            <a:ext cx="7683500" cy="3175000"/>
          </a:xfrm>
          <a:prstGeom prst="rect">
            <a:avLst/>
          </a:prstGeom>
        </p:spPr>
      </p:pic>
      <p:sp>
        <p:nvSpPr>
          <p:cNvPr id="8" name="TextBox 7">
            <a:extLst>
              <a:ext uri="{FF2B5EF4-FFF2-40B4-BE49-F238E27FC236}">
                <a16:creationId xmlns:a16="http://schemas.microsoft.com/office/drawing/2014/main" id="{4FC482F1-4315-6F41-9C65-C0C330D4BD3A}"/>
              </a:ext>
            </a:extLst>
          </p:cNvPr>
          <p:cNvSpPr txBox="1"/>
          <p:nvPr/>
        </p:nvSpPr>
        <p:spPr>
          <a:xfrm>
            <a:off x="829945" y="3643048"/>
            <a:ext cx="2848610" cy="1938992"/>
          </a:xfrm>
          <a:prstGeom prst="rect">
            <a:avLst/>
          </a:prstGeom>
          <a:noFill/>
        </p:spPr>
        <p:txBody>
          <a:bodyPr wrap="square" rtlCol="0">
            <a:spAutoFit/>
          </a:bodyPr>
          <a:lstStyle/>
          <a:p>
            <a:pPr marL="285750" indent="-285750">
              <a:buFont typeface="Arial" panose="020B0604020202020204" pitchFamily="34" charset="0"/>
              <a:buChar char="•"/>
            </a:pPr>
            <a:r>
              <a:rPr lang="en-US" sz="4000" dirty="0"/>
              <a:t>Gender</a:t>
            </a:r>
          </a:p>
          <a:p>
            <a:pPr marL="285750" indent="-285750">
              <a:buFont typeface="Arial" panose="020B0604020202020204" pitchFamily="34" charset="0"/>
              <a:buChar char="•"/>
            </a:pPr>
            <a:r>
              <a:rPr lang="en-US" sz="4000" dirty="0"/>
              <a:t>Ethnicity</a:t>
            </a:r>
          </a:p>
          <a:p>
            <a:pPr marL="285750" indent="-285750">
              <a:buFont typeface="Arial" panose="020B0604020202020204" pitchFamily="34" charset="0"/>
              <a:buChar char="•"/>
            </a:pPr>
            <a:r>
              <a:rPr lang="en-US" sz="4000" dirty="0"/>
              <a:t>Disability</a:t>
            </a:r>
          </a:p>
        </p:txBody>
      </p:sp>
    </p:spTree>
    <p:custDataLst>
      <p:tags r:id="rId1"/>
    </p:custDataLst>
    <p:extLst>
      <p:ext uri="{BB962C8B-B14F-4D97-AF65-F5344CB8AC3E}">
        <p14:creationId xmlns:p14="http://schemas.microsoft.com/office/powerpoint/2010/main" val="429207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5AA8-C810-0047-8A92-F57F5D54B72A}"/>
              </a:ext>
            </a:extLst>
          </p:cNvPr>
          <p:cNvSpPr>
            <a:spLocks noGrp="1"/>
          </p:cNvSpPr>
          <p:nvPr>
            <p:ph type="title"/>
          </p:nvPr>
        </p:nvSpPr>
        <p:spPr/>
        <p:txBody>
          <a:bodyPr/>
          <a:lstStyle/>
          <a:p>
            <a:r>
              <a:rPr lang="en-US" dirty="0"/>
              <a:t>Disability salience Results</a:t>
            </a:r>
          </a:p>
        </p:txBody>
      </p:sp>
      <p:sp>
        <p:nvSpPr>
          <p:cNvPr id="3" name="Content Placeholder 2">
            <a:extLst>
              <a:ext uri="{FF2B5EF4-FFF2-40B4-BE49-F238E27FC236}">
                <a16:creationId xmlns:a16="http://schemas.microsoft.com/office/drawing/2014/main" id="{45FADAAD-02ED-9F49-8667-DF27975196B9}"/>
              </a:ext>
            </a:extLst>
          </p:cNvPr>
          <p:cNvSpPr>
            <a:spLocks noGrp="1"/>
          </p:cNvSpPr>
          <p:nvPr>
            <p:ph idx="1"/>
          </p:nvPr>
        </p:nvSpPr>
        <p:spPr>
          <a:xfrm>
            <a:off x="1451579" y="2015732"/>
            <a:ext cx="9603275" cy="4037749"/>
          </a:xfrm>
        </p:spPr>
        <p:txBody>
          <a:bodyPr>
            <a:normAutofit/>
          </a:bodyPr>
          <a:lstStyle/>
          <a:p>
            <a:r>
              <a:rPr lang="en-US" sz="3200" b="1" cap="all" dirty="0"/>
              <a:t>RESULTS:  </a:t>
            </a:r>
          </a:p>
          <a:p>
            <a:pPr lvl="1"/>
            <a:r>
              <a:rPr lang="en-US" sz="2400" dirty="0"/>
              <a:t>Despite the prominence of race and ethnicity, individuals with disabilities were typically described by disability first.</a:t>
            </a:r>
          </a:p>
          <a:p>
            <a:r>
              <a:rPr lang="en-US" sz="3200" b="1" dirty="0"/>
              <a:t>SO WHAT? </a:t>
            </a:r>
          </a:p>
          <a:p>
            <a:pPr lvl="1"/>
            <a:r>
              <a:rPr lang="en-US" sz="2400" dirty="0"/>
              <a:t>These results suggest that disability is a superordinate attribute for impressions.</a:t>
            </a:r>
          </a:p>
        </p:txBody>
      </p:sp>
    </p:spTree>
    <p:custDataLst>
      <p:tags r:id="rId1"/>
    </p:custDataLst>
    <p:extLst>
      <p:ext uri="{BB962C8B-B14F-4D97-AF65-F5344CB8AC3E}">
        <p14:creationId xmlns:p14="http://schemas.microsoft.com/office/powerpoint/2010/main" val="264401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F061-3396-254F-8C61-FF617E4D3E28}"/>
              </a:ext>
            </a:extLst>
          </p:cNvPr>
          <p:cNvSpPr>
            <a:spLocks noGrp="1"/>
          </p:cNvSpPr>
          <p:nvPr>
            <p:ph type="title"/>
          </p:nvPr>
        </p:nvSpPr>
        <p:spPr/>
        <p:txBody>
          <a:bodyPr/>
          <a:lstStyle/>
          <a:p>
            <a:r>
              <a:rPr lang="en-US" dirty="0"/>
              <a:t>How Then is disability perceived?</a:t>
            </a:r>
          </a:p>
        </p:txBody>
      </p:sp>
      <p:sp>
        <p:nvSpPr>
          <p:cNvPr id="3" name="Content Placeholder 2">
            <a:extLst>
              <a:ext uri="{FF2B5EF4-FFF2-40B4-BE49-F238E27FC236}">
                <a16:creationId xmlns:a16="http://schemas.microsoft.com/office/drawing/2014/main" id="{4464590A-B13D-6947-90BF-1BEA95031D35}"/>
              </a:ext>
            </a:extLst>
          </p:cNvPr>
          <p:cNvSpPr>
            <a:spLocks noGrp="1"/>
          </p:cNvSpPr>
          <p:nvPr>
            <p:ph idx="1"/>
          </p:nvPr>
        </p:nvSpPr>
        <p:spPr/>
        <p:txBody>
          <a:bodyPr>
            <a:normAutofit/>
          </a:bodyPr>
          <a:lstStyle/>
          <a:p>
            <a:r>
              <a:rPr lang="en-US" sz="2800" dirty="0"/>
              <a:t>Knowing the primacy of disability attributes, what do we know about how people with disabilities are perceived?</a:t>
            </a:r>
          </a:p>
          <a:p>
            <a:r>
              <a:rPr lang="en-US" sz="2800" dirty="0"/>
              <a:t>Chan et al. (2010) found that employers were kind of MEH about hiring people with disabilities.</a:t>
            </a:r>
          </a:p>
        </p:txBody>
      </p:sp>
    </p:spTree>
    <p:extLst>
      <p:ext uri="{BB962C8B-B14F-4D97-AF65-F5344CB8AC3E}">
        <p14:creationId xmlns:p14="http://schemas.microsoft.com/office/powerpoint/2010/main" val="3343807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AB862-8B6B-A249-AE3E-0CB8744CDAD1}"/>
              </a:ext>
            </a:extLst>
          </p:cNvPr>
          <p:cNvSpPr>
            <a:spLocks noGrp="1"/>
          </p:cNvSpPr>
          <p:nvPr>
            <p:ph type="title"/>
          </p:nvPr>
        </p:nvSpPr>
        <p:spPr/>
        <p:txBody>
          <a:bodyPr/>
          <a:lstStyle/>
          <a:p>
            <a:r>
              <a:rPr lang="en-US" dirty="0"/>
              <a:t>Stereotype research </a:t>
            </a:r>
          </a:p>
        </p:txBody>
      </p:sp>
      <p:sp>
        <p:nvSpPr>
          <p:cNvPr id="3" name="Content Placeholder 2">
            <a:extLst>
              <a:ext uri="{FF2B5EF4-FFF2-40B4-BE49-F238E27FC236}">
                <a16:creationId xmlns:a16="http://schemas.microsoft.com/office/drawing/2014/main" id="{4E23BE86-054F-8A49-80F0-D74E72EA2E78}"/>
              </a:ext>
            </a:extLst>
          </p:cNvPr>
          <p:cNvSpPr>
            <a:spLocks noGrp="1"/>
          </p:cNvSpPr>
          <p:nvPr>
            <p:ph idx="1"/>
          </p:nvPr>
        </p:nvSpPr>
        <p:spPr/>
        <p:txBody>
          <a:bodyPr/>
          <a:lstStyle/>
          <a:p>
            <a:pPr marL="285750" indent="-285750"/>
            <a:r>
              <a:rPr lang="en-US" sz="2800" dirty="0"/>
              <a:t>Stereotype content model consists of </a:t>
            </a:r>
            <a:r>
              <a:rPr lang="en-US" sz="2800" b="1" dirty="0"/>
              <a:t>warmth x competence</a:t>
            </a:r>
            <a:r>
              <a:rPr lang="en-US" sz="2800" dirty="0"/>
              <a:t>. </a:t>
            </a:r>
          </a:p>
          <a:p>
            <a:endParaRPr lang="en-US" dirty="0"/>
          </a:p>
        </p:txBody>
      </p:sp>
      <p:sp>
        <p:nvSpPr>
          <p:cNvPr id="4" name="Rectangle 3">
            <a:extLst>
              <a:ext uri="{FF2B5EF4-FFF2-40B4-BE49-F238E27FC236}">
                <a16:creationId xmlns:a16="http://schemas.microsoft.com/office/drawing/2014/main" id="{DCCEF86E-B8C9-6147-9677-42EF3FB848D1}"/>
              </a:ext>
            </a:extLst>
          </p:cNvPr>
          <p:cNvSpPr/>
          <p:nvPr/>
        </p:nvSpPr>
        <p:spPr>
          <a:xfrm>
            <a:off x="471999" y="6356244"/>
            <a:ext cx="4050789" cy="369332"/>
          </a:xfrm>
          <a:prstGeom prst="rect">
            <a:avLst/>
          </a:prstGeom>
        </p:spPr>
        <p:txBody>
          <a:bodyPr wrap="none">
            <a:spAutoFit/>
          </a:bodyPr>
          <a:lstStyle/>
          <a:p>
            <a:r>
              <a:rPr lang="en-US" dirty="0"/>
              <a:t>Pope &amp; </a:t>
            </a:r>
            <a:r>
              <a:rPr lang="en-US" dirty="0" err="1"/>
              <a:t>Brambra</a:t>
            </a:r>
            <a:r>
              <a:rPr lang="en-US" dirty="0"/>
              <a:t>, 2005, Cuddy et al., 2007</a:t>
            </a:r>
          </a:p>
        </p:txBody>
      </p:sp>
    </p:spTree>
    <p:extLst>
      <p:ext uri="{BB962C8B-B14F-4D97-AF65-F5344CB8AC3E}">
        <p14:creationId xmlns:p14="http://schemas.microsoft.com/office/powerpoint/2010/main" val="296943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A347-D1CB-6C46-8A74-D627F64E0A5B}"/>
              </a:ext>
            </a:extLst>
          </p:cNvPr>
          <p:cNvSpPr>
            <a:spLocks noGrp="1"/>
          </p:cNvSpPr>
          <p:nvPr>
            <p:ph type="title"/>
          </p:nvPr>
        </p:nvSpPr>
        <p:spPr/>
        <p:txBody>
          <a:bodyPr/>
          <a:lstStyle/>
          <a:p>
            <a:r>
              <a:rPr lang="en-US" dirty="0"/>
              <a:t>Warmth &amp; competence </a:t>
            </a:r>
          </a:p>
        </p:txBody>
      </p:sp>
      <p:sp>
        <p:nvSpPr>
          <p:cNvPr id="3" name="Content Placeholder 2">
            <a:extLst>
              <a:ext uri="{FF2B5EF4-FFF2-40B4-BE49-F238E27FC236}">
                <a16:creationId xmlns:a16="http://schemas.microsoft.com/office/drawing/2014/main" id="{FFB7FF5B-CBD1-1742-97CF-922907F7FC17}"/>
              </a:ext>
            </a:extLst>
          </p:cNvPr>
          <p:cNvSpPr>
            <a:spLocks noGrp="1"/>
          </p:cNvSpPr>
          <p:nvPr>
            <p:ph idx="1"/>
          </p:nvPr>
        </p:nvSpPr>
        <p:spPr>
          <a:xfrm>
            <a:off x="1451579" y="2015732"/>
            <a:ext cx="9603275" cy="4037749"/>
          </a:xfrm>
        </p:spPr>
        <p:txBody>
          <a:bodyPr>
            <a:normAutofit/>
          </a:bodyPr>
          <a:lstStyle/>
          <a:p>
            <a:r>
              <a:rPr lang="en-US" sz="3200" dirty="0"/>
              <a:t>Warmth – reflects traits related to other-profitable intent such as friendliness and trustworthiness</a:t>
            </a:r>
          </a:p>
          <a:p>
            <a:r>
              <a:rPr lang="en-US" sz="3200" dirty="0"/>
              <a:t>Competence – reflects traits related to self-profitable ability such as intelligence and skill</a:t>
            </a:r>
          </a:p>
          <a:p>
            <a:r>
              <a:rPr lang="en-US" sz="3200" dirty="0"/>
              <a:t>Both are advantages in impression formation</a:t>
            </a:r>
          </a:p>
          <a:p>
            <a:pPr marL="0" indent="0">
              <a:buNone/>
            </a:pPr>
            <a:r>
              <a:rPr lang="en-US" dirty="0"/>
              <a:t>(</a:t>
            </a:r>
            <a:r>
              <a:rPr lang="en-US" dirty="0" err="1"/>
              <a:t>Peeters</a:t>
            </a:r>
            <a:r>
              <a:rPr lang="en-US" dirty="0"/>
              <a:t>, 2001; </a:t>
            </a:r>
            <a:r>
              <a:rPr lang="en-US" dirty="0" err="1"/>
              <a:t>Holoien</a:t>
            </a:r>
            <a:r>
              <a:rPr lang="en-US" dirty="0"/>
              <a:t> &amp; Fiske, 2013) </a:t>
            </a:r>
          </a:p>
        </p:txBody>
      </p:sp>
    </p:spTree>
    <p:extLst>
      <p:ext uri="{BB962C8B-B14F-4D97-AF65-F5344CB8AC3E}">
        <p14:creationId xmlns:p14="http://schemas.microsoft.com/office/powerpoint/2010/main" val="165673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EEF42F-40C8-46C8-AC78-CE2B6686B4BA}"/>
              </a:ext>
            </a:extLst>
          </p:cNvPr>
          <p:cNvSpPr>
            <a:spLocks noGrp="1"/>
          </p:cNvSpPr>
          <p:nvPr>
            <p:ph type="title" idx="4294967295"/>
          </p:nvPr>
        </p:nvSpPr>
        <p:spPr/>
        <p:txBody>
          <a:bodyPr/>
          <a:lstStyle/>
          <a:p>
            <a:r>
              <a:rPr lang="en-US" dirty="0"/>
              <a:t>Stereotypes</a:t>
            </a:r>
          </a:p>
        </p:txBody>
      </p:sp>
      <p:pic>
        <p:nvPicPr>
          <p:cNvPr id="4" name="Picture 3" descr="“The stereotype content model (SCM) terms these two basic dimensions – &#10;perceived warmth (trustworthiness, friendliness) and competence (capability, assertiveness). &#10;&#10;Measured reliably and validly, these dimensions converge across survey, cultural, laboratory, and biobehavioral approaches.”&#10;&#10;Cuddy et al. (2007)&#10;Sadly, we know from stereotype research that PWDs are often devalued in society in ways that impact perceptions of employability.&#10;">
            <a:extLst>
              <a:ext uri="{FF2B5EF4-FFF2-40B4-BE49-F238E27FC236}">
                <a16:creationId xmlns:a16="http://schemas.microsoft.com/office/drawing/2014/main" id="{9C473D71-CC26-ED45-B084-931BB74CC63D}"/>
              </a:ext>
            </a:extLst>
          </p:cNvPr>
          <p:cNvPicPr>
            <a:picLocks noChangeAspect="1"/>
          </p:cNvPicPr>
          <p:nvPr/>
        </p:nvPicPr>
        <p:blipFill>
          <a:blip r:embed="rId4"/>
          <a:stretch>
            <a:fillRect/>
          </a:stretch>
        </p:blipFill>
        <p:spPr>
          <a:xfrm>
            <a:off x="1353312" y="270672"/>
            <a:ext cx="9308592" cy="5512383"/>
          </a:xfrm>
          <a:prstGeom prst="rect">
            <a:avLst/>
          </a:prstGeom>
        </p:spPr>
      </p:pic>
      <p:sp>
        <p:nvSpPr>
          <p:cNvPr id="2" name="TextBox 1">
            <a:extLst>
              <a:ext uri="{FF2B5EF4-FFF2-40B4-BE49-F238E27FC236}">
                <a16:creationId xmlns:a16="http://schemas.microsoft.com/office/drawing/2014/main" id="{29D1B726-FD20-9C47-80D9-2D41E0520F54}"/>
              </a:ext>
            </a:extLst>
          </p:cNvPr>
          <p:cNvSpPr txBox="1"/>
          <p:nvPr/>
        </p:nvSpPr>
        <p:spPr>
          <a:xfrm>
            <a:off x="415821" y="6234733"/>
            <a:ext cx="4709241" cy="369332"/>
          </a:xfrm>
          <a:prstGeom prst="rect">
            <a:avLst/>
          </a:prstGeom>
          <a:noFill/>
        </p:spPr>
        <p:txBody>
          <a:bodyPr wrap="square" rtlCol="0">
            <a:spAutoFit/>
          </a:bodyPr>
          <a:lstStyle/>
          <a:p>
            <a:r>
              <a:rPr lang="en-US" dirty="0"/>
              <a:t>Cuddy, 2018; Cuddy et al., 2007</a:t>
            </a:r>
          </a:p>
        </p:txBody>
      </p:sp>
    </p:spTree>
    <p:custDataLst>
      <p:tags r:id="rId1"/>
    </p:custDataLst>
    <p:extLst>
      <p:ext uri="{BB962C8B-B14F-4D97-AF65-F5344CB8AC3E}">
        <p14:creationId xmlns:p14="http://schemas.microsoft.com/office/powerpoint/2010/main" val="143457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D276-F803-FB4C-915E-6E5FDA570A61}"/>
              </a:ext>
            </a:extLst>
          </p:cNvPr>
          <p:cNvSpPr>
            <a:spLocks noGrp="1"/>
          </p:cNvSpPr>
          <p:nvPr>
            <p:ph type="title"/>
          </p:nvPr>
        </p:nvSpPr>
        <p:spPr/>
        <p:txBody>
          <a:bodyPr/>
          <a:lstStyle/>
          <a:p>
            <a:r>
              <a:rPr lang="en-US" dirty="0"/>
              <a:t>Warmth and competence stereotypes </a:t>
            </a:r>
            <a:br>
              <a:rPr lang="en-US" dirty="0"/>
            </a:br>
            <a:r>
              <a:rPr lang="en-US" dirty="0"/>
              <a:t>(Fiske, 2018) </a:t>
            </a:r>
          </a:p>
        </p:txBody>
      </p:sp>
      <p:pic>
        <p:nvPicPr>
          <p:cNvPr id="5" name="Content Placeholder 4" descr="A table showing warmth and confidence stereotypes">
            <a:extLst>
              <a:ext uri="{FF2B5EF4-FFF2-40B4-BE49-F238E27FC236}">
                <a16:creationId xmlns:a16="http://schemas.microsoft.com/office/drawing/2014/main" id="{4A57927A-6BAC-A54B-B17A-F2BFC5387F62}"/>
              </a:ext>
            </a:extLst>
          </p:cNvPr>
          <p:cNvPicPr>
            <a:picLocks noGrp="1" noChangeAspect="1"/>
          </p:cNvPicPr>
          <p:nvPr>
            <p:ph idx="1"/>
          </p:nvPr>
        </p:nvPicPr>
        <p:blipFill>
          <a:blip r:embed="rId3"/>
          <a:stretch>
            <a:fillRect/>
          </a:stretch>
        </p:blipFill>
        <p:spPr>
          <a:xfrm>
            <a:off x="241651" y="2258758"/>
            <a:ext cx="11708698" cy="3794723"/>
          </a:xfrm>
        </p:spPr>
      </p:pic>
    </p:spTree>
    <p:custDataLst>
      <p:tags r:id="rId1"/>
    </p:custDataLst>
    <p:extLst>
      <p:ext uri="{BB962C8B-B14F-4D97-AF65-F5344CB8AC3E}">
        <p14:creationId xmlns:p14="http://schemas.microsoft.com/office/powerpoint/2010/main" val="52006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60858-7AFA-BF42-AD01-67FB11A96E74}"/>
              </a:ext>
            </a:extLst>
          </p:cNvPr>
          <p:cNvSpPr>
            <a:spLocks noGrp="1"/>
          </p:cNvSpPr>
          <p:nvPr>
            <p:ph type="title"/>
          </p:nvPr>
        </p:nvSpPr>
        <p:spPr/>
        <p:txBody>
          <a:bodyPr/>
          <a:lstStyle/>
          <a:p>
            <a:pPr algn="ctr"/>
            <a:r>
              <a:rPr lang="en-US" dirty="0"/>
              <a:t>Impression Management Strategies</a:t>
            </a:r>
          </a:p>
        </p:txBody>
      </p:sp>
      <p:sp>
        <p:nvSpPr>
          <p:cNvPr id="6" name="Text Placeholder 5">
            <a:extLst>
              <a:ext uri="{FF2B5EF4-FFF2-40B4-BE49-F238E27FC236}">
                <a16:creationId xmlns:a16="http://schemas.microsoft.com/office/drawing/2014/main" id="{03C18273-0305-DE44-A448-4711F1F2FEA4}"/>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722829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23F6-D356-3D45-831A-CB42B55E9D40}"/>
              </a:ext>
            </a:extLst>
          </p:cNvPr>
          <p:cNvSpPr>
            <a:spLocks noGrp="1"/>
          </p:cNvSpPr>
          <p:nvPr>
            <p:ph type="title"/>
          </p:nvPr>
        </p:nvSpPr>
        <p:spPr/>
        <p:txBody>
          <a:bodyPr/>
          <a:lstStyle/>
          <a:p>
            <a:r>
              <a:rPr lang="en-US" dirty="0"/>
              <a:t>What is the goal for </a:t>
            </a:r>
            <a:r>
              <a:rPr lang="en-US" dirty="0" err="1"/>
              <a:t>im</a:t>
            </a:r>
            <a:r>
              <a:rPr lang="en-US" dirty="0"/>
              <a:t>? </a:t>
            </a:r>
          </a:p>
        </p:txBody>
      </p:sp>
      <p:sp>
        <p:nvSpPr>
          <p:cNvPr id="3" name="Content Placeholder 2">
            <a:extLst>
              <a:ext uri="{FF2B5EF4-FFF2-40B4-BE49-F238E27FC236}">
                <a16:creationId xmlns:a16="http://schemas.microsoft.com/office/drawing/2014/main" id="{C347E35F-D2FB-DA49-8268-D5FA373BF77E}"/>
              </a:ext>
            </a:extLst>
          </p:cNvPr>
          <p:cNvSpPr>
            <a:spLocks noGrp="1"/>
          </p:cNvSpPr>
          <p:nvPr>
            <p:ph idx="1"/>
          </p:nvPr>
        </p:nvSpPr>
        <p:spPr>
          <a:xfrm>
            <a:off x="1451579" y="2015732"/>
            <a:ext cx="9603275" cy="3909580"/>
          </a:xfrm>
        </p:spPr>
        <p:txBody>
          <a:bodyPr>
            <a:normAutofit/>
          </a:bodyPr>
          <a:lstStyle/>
          <a:p>
            <a:r>
              <a:rPr lang="en-US" sz="2400" dirty="0"/>
              <a:t>Impression management is about giving others an impression of your best self and of how you intend to be going forward. </a:t>
            </a:r>
          </a:p>
          <a:p>
            <a:r>
              <a:rPr lang="en-US" sz="2400" dirty="0"/>
              <a:t>The motivation behind impression management is not to give the impression that you are someone else (that would be lying) or to give the impression that you will act differently than you really plan to just to get what you want (a negative form of manipulation).</a:t>
            </a:r>
          </a:p>
          <a:p>
            <a:r>
              <a:rPr lang="en-US" sz="2400" dirty="0"/>
              <a:t>The goal is to convey your optimum levels of Warmth &amp; Competence </a:t>
            </a:r>
          </a:p>
        </p:txBody>
      </p:sp>
    </p:spTree>
    <p:extLst>
      <p:ext uri="{BB962C8B-B14F-4D97-AF65-F5344CB8AC3E}">
        <p14:creationId xmlns:p14="http://schemas.microsoft.com/office/powerpoint/2010/main" val="62924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4C88-A510-DE4B-9332-DDB8351E7AFB}"/>
              </a:ext>
            </a:extLst>
          </p:cNvPr>
          <p:cNvSpPr>
            <a:spLocks noGrp="1"/>
          </p:cNvSpPr>
          <p:nvPr>
            <p:ph type="title"/>
          </p:nvPr>
        </p:nvSpPr>
        <p:spPr/>
        <p:txBody>
          <a:bodyPr/>
          <a:lstStyle/>
          <a:p>
            <a:r>
              <a:rPr lang="en-US" dirty="0"/>
              <a:t>What are IM Techniques?</a:t>
            </a:r>
          </a:p>
        </p:txBody>
      </p:sp>
      <p:sp>
        <p:nvSpPr>
          <p:cNvPr id="3" name="Content Placeholder 2">
            <a:extLst>
              <a:ext uri="{FF2B5EF4-FFF2-40B4-BE49-F238E27FC236}">
                <a16:creationId xmlns:a16="http://schemas.microsoft.com/office/drawing/2014/main" id="{CC7AF737-AD74-474D-8F05-9C301CECA248}"/>
              </a:ext>
            </a:extLst>
          </p:cNvPr>
          <p:cNvSpPr>
            <a:spLocks noGrp="1"/>
          </p:cNvSpPr>
          <p:nvPr>
            <p:ph idx="1"/>
          </p:nvPr>
        </p:nvSpPr>
        <p:spPr/>
        <p:txBody>
          <a:bodyPr>
            <a:normAutofit/>
          </a:bodyPr>
          <a:lstStyle/>
          <a:p>
            <a:r>
              <a:rPr lang="en-US" sz="3000" dirty="0"/>
              <a:t>Impression management techniques are used to enhance, protect, or alter perceptions of one’s identity</a:t>
            </a:r>
          </a:p>
        </p:txBody>
      </p:sp>
    </p:spTree>
    <p:extLst>
      <p:ext uri="{BB962C8B-B14F-4D97-AF65-F5344CB8AC3E}">
        <p14:creationId xmlns:p14="http://schemas.microsoft.com/office/powerpoint/2010/main" val="170914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EFFC7-06B6-F84F-9340-4DAC280A684F}"/>
              </a:ext>
            </a:extLst>
          </p:cNvPr>
          <p:cNvSpPr>
            <a:spLocks noGrp="1"/>
          </p:cNvSpPr>
          <p:nvPr>
            <p:ph type="title"/>
          </p:nvPr>
        </p:nvSpPr>
        <p:spPr/>
        <p:txBody>
          <a:bodyPr/>
          <a:lstStyle/>
          <a:p>
            <a:pPr algn="ctr"/>
            <a:r>
              <a:rPr lang="en-US" dirty="0"/>
              <a:t>Introduction &amp; Ice Breaker</a:t>
            </a:r>
          </a:p>
        </p:txBody>
      </p:sp>
      <p:sp>
        <p:nvSpPr>
          <p:cNvPr id="3" name="Content Placeholder 2">
            <a:extLst>
              <a:ext uri="{FF2B5EF4-FFF2-40B4-BE49-F238E27FC236}">
                <a16:creationId xmlns:a16="http://schemas.microsoft.com/office/drawing/2014/main" id="{22215466-DD45-F640-BBF8-D02E1364125D}"/>
              </a:ext>
            </a:extLst>
          </p:cNvPr>
          <p:cNvSpPr>
            <a:spLocks noGrp="1"/>
          </p:cNvSpPr>
          <p:nvPr>
            <p:ph idx="1"/>
          </p:nvPr>
        </p:nvSpPr>
        <p:spPr/>
        <p:txBody>
          <a:bodyPr>
            <a:normAutofit fontScale="92500" lnSpcReduction="20000"/>
          </a:bodyPr>
          <a:lstStyle/>
          <a:p>
            <a:r>
              <a:rPr lang="en-US" sz="3000" dirty="0"/>
              <a:t>Name</a:t>
            </a:r>
          </a:p>
          <a:p>
            <a:r>
              <a:rPr lang="en-US" sz="3000" dirty="0"/>
              <a:t>Location</a:t>
            </a:r>
          </a:p>
          <a:p>
            <a:r>
              <a:rPr lang="en-US" sz="3000" dirty="0"/>
              <a:t>Years in VR </a:t>
            </a:r>
          </a:p>
          <a:p>
            <a:r>
              <a:rPr lang="en-US" sz="3000" dirty="0"/>
              <a:t>What do you know about impression management (IM)?</a:t>
            </a:r>
          </a:p>
          <a:p>
            <a:r>
              <a:rPr lang="en-US" sz="3000" dirty="0"/>
              <a:t>What are you hoping to get from this workshop?</a:t>
            </a:r>
          </a:p>
          <a:p>
            <a:r>
              <a:rPr lang="en-US" sz="3000" dirty="0"/>
              <a:t>Your favorite way to spend Friday night? </a:t>
            </a:r>
          </a:p>
          <a:p>
            <a:pPr marL="0" indent="0">
              <a:buNone/>
            </a:pPr>
            <a:endParaRPr lang="en-US" dirty="0"/>
          </a:p>
        </p:txBody>
      </p:sp>
    </p:spTree>
    <p:extLst>
      <p:ext uri="{BB962C8B-B14F-4D97-AF65-F5344CB8AC3E}">
        <p14:creationId xmlns:p14="http://schemas.microsoft.com/office/powerpoint/2010/main" val="208672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Strategies</a:t>
            </a:r>
          </a:p>
        </p:txBody>
      </p:sp>
      <p:sp>
        <p:nvSpPr>
          <p:cNvPr id="3" name="Content Placeholder 2"/>
          <p:cNvSpPr>
            <a:spLocks noGrp="1"/>
          </p:cNvSpPr>
          <p:nvPr>
            <p:ph idx="1"/>
          </p:nvPr>
        </p:nvSpPr>
        <p:spPr>
          <a:xfrm>
            <a:off x="1295401" y="1853754"/>
            <a:ext cx="9601196" cy="3653368"/>
          </a:xfrm>
        </p:spPr>
        <p:txBody>
          <a:bodyPr/>
          <a:lstStyle/>
          <a:p>
            <a:r>
              <a:rPr lang="en-US" sz="2400" dirty="0"/>
              <a:t>Examples of Specific IM Strategies include:</a:t>
            </a:r>
          </a:p>
          <a:p>
            <a:pPr lvl="1"/>
            <a:endParaRPr lang="en-US" dirty="0"/>
          </a:p>
          <a:p>
            <a:endParaRPr lang="en-US" dirty="0"/>
          </a:p>
        </p:txBody>
      </p:sp>
      <p:graphicFrame>
        <p:nvGraphicFramePr>
          <p:cNvPr id="5" name="Table 4">
            <a:extLst>
              <a:ext uri="{FF2B5EF4-FFF2-40B4-BE49-F238E27FC236}">
                <a16:creationId xmlns:a16="http://schemas.microsoft.com/office/drawing/2014/main" id="{88485724-2A4D-784A-8A9B-58A476FAB530}"/>
              </a:ext>
            </a:extLst>
          </p:cNvPr>
          <p:cNvGraphicFramePr>
            <a:graphicFrameLocks noGrp="1"/>
          </p:cNvGraphicFramePr>
          <p:nvPr>
            <p:extLst>
              <p:ext uri="{D42A27DB-BD31-4B8C-83A1-F6EECF244321}">
                <p14:modId xmlns:p14="http://schemas.microsoft.com/office/powerpoint/2010/main" val="1777132557"/>
              </p:ext>
            </p:extLst>
          </p:nvPr>
        </p:nvGraphicFramePr>
        <p:xfrm>
          <a:off x="1295401" y="2551471"/>
          <a:ext cx="9804398" cy="3379019"/>
        </p:xfrm>
        <a:graphic>
          <a:graphicData uri="http://schemas.openxmlformats.org/drawingml/2006/table">
            <a:tbl>
              <a:tblPr firstRow="1" bandRow="1">
                <a:tableStyleId>{5C22544A-7EE6-4342-B048-85BDC9FD1C3A}</a:tableStyleId>
              </a:tblPr>
              <a:tblGrid>
                <a:gridCol w="4902199">
                  <a:extLst>
                    <a:ext uri="{9D8B030D-6E8A-4147-A177-3AD203B41FA5}">
                      <a16:colId xmlns:a16="http://schemas.microsoft.com/office/drawing/2014/main" val="853697961"/>
                    </a:ext>
                  </a:extLst>
                </a:gridCol>
                <a:gridCol w="4902199">
                  <a:extLst>
                    <a:ext uri="{9D8B030D-6E8A-4147-A177-3AD203B41FA5}">
                      <a16:colId xmlns:a16="http://schemas.microsoft.com/office/drawing/2014/main" val="2103781049"/>
                    </a:ext>
                  </a:extLst>
                </a:gridCol>
              </a:tblGrid>
              <a:tr h="734569">
                <a:tc>
                  <a:txBody>
                    <a:bodyPr/>
                    <a:lstStyle/>
                    <a:p>
                      <a:r>
                        <a:rPr lang="en-US" sz="2400" dirty="0">
                          <a:solidFill>
                            <a:schemeClr val="bg2">
                              <a:lumMod val="25000"/>
                            </a:schemeClr>
                          </a:solidFill>
                        </a:rPr>
                        <a:t>Self-Focused</a:t>
                      </a:r>
                    </a:p>
                  </a:txBody>
                  <a:tcPr>
                    <a:noFill/>
                  </a:tcPr>
                </a:tc>
                <a:tc>
                  <a:txBody>
                    <a:bodyPr/>
                    <a:lstStyle/>
                    <a:p>
                      <a:r>
                        <a:rPr lang="en-US" sz="2400" dirty="0">
                          <a:solidFill>
                            <a:schemeClr val="bg2">
                              <a:lumMod val="25000"/>
                            </a:schemeClr>
                          </a:solidFill>
                        </a:rPr>
                        <a:t>Other-Focused</a:t>
                      </a:r>
                    </a:p>
                  </a:txBody>
                  <a:tcPr>
                    <a:noFill/>
                  </a:tcPr>
                </a:tc>
                <a:extLst>
                  <a:ext uri="{0D108BD9-81ED-4DB2-BD59-A6C34878D82A}">
                    <a16:rowId xmlns:a16="http://schemas.microsoft.com/office/drawing/2014/main" val="4087803691"/>
                  </a:ext>
                </a:extLst>
              </a:tr>
              <a:tr h="2644450">
                <a:tc>
                  <a:txBody>
                    <a:bodyPr/>
                    <a:lstStyle/>
                    <a:p>
                      <a:pPr marL="742950" lvl="1" indent="-285750">
                        <a:buFont typeface="Arial" panose="020B0604020202020204" pitchFamily="34" charset="0"/>
                        <a:buChar char="•"/>
                      </a:pPr>
                      <a:r>
                        <a:rPr lang="en-US" sz="2400" dirty="0">
                          <a:solidFill>
                            <a:schemeClr val="bg2">
                              <a:lumMod val="25000"/>
                            </a:schemeClr>
                          </a:solidFill>
                        </a:rPr>
                        <a:t>Self-Promotion</a:t>
                      </a:r>
                    </a:p>
                    <a:p>
                      <a:pPr marL="742950" lvl="1" indent="-285750">
                        <a:buFont typeface="Arial" panose="020B0604020202020204" pitchFamily="34" charset="0"/>
                        <a:buChar char="•"/>
                      </a:pPr>
                      <a:r>
                        <a:rPr lang="en-US" sz="2400" dirty="0">
                          <a:solidFill>
                            <a:schemeClr val="bg2">
                              <a:lumMod val="25000"/>
                            </a:schemeClr>
                          </a:solidFill>
                        </a:rPr>
                        <a:t>Prosocial Behavior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bg2">
                              <a:lumMod val="25000"/>
                            </a:schemeClr>
                          </a:solidFill>
                        </a:rPr>
                        <a:t>Apologies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bg2">
                              <a:lumMod val="25000"/>
                            </a:schemeClr>
                          </a:solidFill>
                        </a:rPr>
                        <a:t>Appearance</a:t>
                      </a:r>
                    </a:p>
                    <a:p>
                      <a:endParaRPr lang="en-US" dirty="0">
                        <a:solidFill>
                          <a:schemeClr val="bg2">
                            <a:lumMod val="25000"/>
                          </a:schemeClr>
                        </a:solidFill>
                      </a:endParaRPr>
                    </a:p>
                  </a:txBody>
                  <a:tcPr>
                    <a:no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bg2">
                              <a:lumMod val="25000"/>
                            </a:schemeClr>
                          </a:solidFill>
                        </a:rPr>
                        <a:t>Ingratiation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bg2">
                              <a:lumMod val="25000"/>
                            </a:schemeClr>
                          </a:solidFill>
                        </a:rPr>
                        <a:t>Opinion Conformity</a:t>
                      </a:r>
                    </a:p>
                    <a:p>
                      <a:pPr marL="742950" lvl="1" indent="-285750">
                        <a:buFont typeface="Arial" panose="020B0604020202020204" pitchFamily="34" charset="0"/>
                        <a:buChar char="•"/>
                      </a:pPr>
                      <a:r>
                        <a:rPr lang="en-US" sz="2400" dirty="0">
                          <a:solidFill>
                            <a:schemeClr val="bg2">
                              <a:lumMod val="25000"/>
                            </a:schemeClr>
                          </a:solidFill>
                        </a:rPr>
                        <a:t>Basking in Reflected Glory</a:t>
                      </a:r>
                    </a:p>
                    <a:p>
                      <a:pPr marL="742950" lvl="1" indent="-285750">
                        <a:buFont typeface="Arial" panose="020B0604020202020204" pitchFamily="34" charset="0"/>
                        <a:buChar char="•"/>
                      </a:pPr>
                      <a:r>
                        <a:rPr lang="en-US" sz="2400" dirty="0">
                          <a:solidFill>
                            <a:schemeClr val="bg2">
                              <a:lumMod val="25000"/>
                            </a:schemeClr>
                          </a:solidFill>
                        </a:rPr>
                        <a:t>Justification</a:t>
                      </a:r>
                    </a:p>
                  </a:txBody>
                  <a:tcPr>
                    <a:noFill/>
                  </a:tcPr>
                </a:tc>
                <a:extLst>
                  <a:ext uri="{0D108BD9-81ED-4DB2-BD59-A6C34878D82A}">
                    <a16:rowId xmlns:a16="http://schemas.microsoft.com/office/drawing/2014/main" val="1852864990"/>
                  </a:ext>
                </a:extLst>
              </a:tr>
            </a:tbl>
          </a:graphicData>
        </a:graphic>
      </p:graphicFrame>
    </p:spTree>
    <p:custDataLst>
      <p:tags r:id="rId1"/>
    </p:custDataLst>
    <p:extLst>
      <p:ext uri="{BB962C8B-B14F-4D97-AF65-F5344CB8AC3E}">
        <p14:creationId xmlns:p14="http://schemas.microsoft.com/office/powerpoint/2010/main" val="1767220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Techniques: Self-promotion</a:t>
            </a:r>
          </a:p>
        </p:txBody>
      </p:sp>
      <p:sp>
        <p:nvSpPr>
          <p:cNvPr id="3" name="Content Placeholder 2"/>
          <p:cNvSpPr>
            <a:spLocks noGrp="1"/>
          </p:cNvSpPr>
          <p:nvPr>
            <p:ph idx="1"/>
          </p:nvPr>
        </p:nvSpPr>
        <p:spPr/>
        <p:txBody>
          <a:bodyPr/>
          <a:lstStyle/>
          <a:p>
            <a:r>
              <a:rPr lang="en-US" sz="2400" dirty="0"/>
              <a:t>Self-promotion is used to show one’s accomplishments and achievements in order to be seen by others as competent</a:t>
            </a:r>
          </a:p>
          <a:p>
            <a:pPr lvl="1"/>
            <a:r>
              <a:rPr lang="en-US" sz="2400" dirty="0"/>
              <a:t>Self-promotion (in moderation) can help people with disabilities overcome negative bias and perceptions that they may not be able to meet the demands of employment</a:t>
            </a:r>
          </a:p>
          <a:p>
            <a:pPr lvl="1"/>
            <a:r>
              <a:rPr lang="en-US" sz="2400" dirty="0"/>
              <a:t>This is a good way for individuals to highlight their strengths and assets and sell themselves as the most qualified applicant</a:t>
            </a:r>
          </a:p>
          <a:p>
            <a:endParaRPr lang="en-US" dirty="0"/>
          </a:p>
        </p:txBody>
      </p:sp>
    </p:spTree>
    <p:extLst>
      <p:ext uri="{BB962C8B-B14F-4D97-AF65-F5344CB8AC3E}">
        <p14:creationId xmlns:p14="http://schemas.microsoft.com/office/powerpoint/2010/main" val="4183563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0875221-42B2-234C-A481-7AFACC2ECF98}"/>
              </a:ext>
            </a:extLst>
          </p:cNvPr>
          <p:cNvSpPr txBox="1"/>
          <p:nvPr/>
        </p:nvSpPr>
        <p:spPr>
          <a:xfrm>
            <a:off x="256032" y="1408537"/>
            <a:ext cx="11777472" cy="4181856"/>
          </a:xfrm>
          <a:prstGeom prst="rect">
            <a:avLst/>
          </a:prstGeom>
          <a:solidFill>
            <a:schemeClr val="bg2"/>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400" dirty="0">
                <a:effectLst/>
                <a:latin typeface="Helvetica" pitchFamily="2" charset="0"/>
                <a:ea typeface="Calibri" panose="020F0502020204030204" pitchFamily="34" charset="0"/>
                <a:cs typeface="Times New Roman" panose="02020603050405020304" pitchFamily="18" charset="0"/>
              </a:rPr>
              <a:t>What qualifications or strengths should I focus on?</a:t>
            </a:r>
            <a:endParaRPr lang="en-US" sz="2400" dirty="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2400" dirty="0">
                <a:effectLst/>
                <a:latin typeface="Helvetica" pitchFamily="2" charset="0"/>
                <a:ea typeface="Calibri" panose="020F0502020204030204" pitchFamily="34" charset="0"/>
                <a:cs typeface="Times New Roman" panose="02020603050405020304" pitchFamily="18" charset="0"/>
              </a:rPr>
              <a:t>Hints can be found in the job description, company website, occupation or industry informational sites and sources, information about the specific people in the company.</a:t>
            </a:r>
          </a:p>
          <a:p>
            <a:pPr marL="457200" marR="0" indent="-457200">
              <a:spcBef>
                <a:spcPts val="0"/>
              </a:spcBef>
              <a:spcAft>
                <a:spcPts val="0"/>
              </a:spcAft>
              <a:buFont typeface="Arial" panose="020B0604020202020204" pitchFamily="34" charset="0"/>
              <a:buChar char="•"/>
            </a:pPr>
            <a:endParaRPr lang="en-US" sz="2400" dirty="0">
              <a:effectLst/>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2400" dirty="0">
                <a:effectLst/>
                <a:latin typeface="Helvetica" pitchFamily="2" charset="0"/>
                <a:ea typeface="Calibri" panose="020F0502020204030204" pitchFamily="34" charset="0"/>
                <a:cs typeface="Times New Roman" panose="02020603050405020304" pitchFamily="18" charset="0"/>
              </a:rPr>
              <a:t>With the provided job description in mind, develop a story regarding: Past achievements or Past problems solved that are directly relevant to the job description. Share with a partner and discuss whether it could be an effective strategy.</a:t>
            </a:r>
          </a:p>
          <a:p>
            <a:pPr marL="457200" marR="0" indent="-457200">
              <a:spcBef>
                <a:spcPts val="0"/>
              </a:spcBef>
              <a:spcAft>
                <a:spcPts val="0"/>
              </a:spcAft>
              <a:buFont typeface="Arial" panose="020B0604020202020204" pitchFamily="34" charset="0"/>
              <a:buChar char="•"/>
            </a:pPr>
            <a:endParaRPr lang="en-US" sz="2400" dirty="0">
              <a:effectLst/>
              <a:latin typeface="Helvetica"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Helvetica" pitchFamily="2" charset="0"/>
                <a:ea typeface="Calibri" panose="020F0502020204030204" pitchFamily="34" charset="0"/>
                <a:cs typeface="Times New Roman" panose="02020603050405020304" pitchFamily="18" charset="0"/>
              </a:rPr>
              <a:t>*****Always try to link stories back to the job descriptions*****</a:t>
            </a:r>
            <a:endParaRPr lang="en-US" sz="2400" dirty="0">
              <a:effectLs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1D5BE257-ED98-41AF-A98A-C1F8E9597514}"/>
              </a:ext>
            </a:extLst>
          </p:cNvPr>
          <p:cNvSpPr>
            <a:spLocks noGrp="1"/>
          </p:cNvSpPr>
          <p:nvPr>
            <p:ph type="title" idx="4294967295"/>
          </p:nvPr>
        </p:nvSpPr>
        <p:spPr>
          <a:xfrm>
            <a:off x="537179" y="371494"/>
            <a:ext cx="9603275" cy="1049235"/>
          </a:xfrm>
        </p:spPr>
        <p:txBody>
          <a:bodyPr/>
          <a:lstStyle/>
          <a:p>
            <a:r>
              <a:rPr lang="en-US" dirty="0"/>
              <a:t>Self-Promotion activity</a:t>
            </a:r>
          </a:p>
        </p:txBody>
      </p:sp>
    </p:spTree>
    <p:custDataLst>
      <p:tags r:id="rId1"/>
    </p:custDataLst>
    <p:extLst>
      <p:ext uri="{BB962C8B-B14F-4D97-AF65-F5344CB8AC3E}">
        <p14:creationId xmlns:p14="http://schemas.microsoft.com/office/powerpoint/2010/main" val="221371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Techniques: Ingratiation</a:t>
            </a:r>
          </a:p>
        </p:txBody>
      </p:sp>
      <p:sp>
        <p:nvSpPr>
          <p:cNvPr id="3" name="Content Placeholder 2"/>
          <p:cNvSpPr>
            <a:spLocks noGrp="1"/>
          </p:cNvSpPr>
          <p:nvPr>
            <p:ph idx="1"/>
          </p:nvPr>
        </p:nvSpPr>
        <p:spPr>
          <a:xfrm>
            <a:off x="1451579" y="2015732"/>
            <a:ext cx="9603275" cy="4037749"/>
          </a:xfrm>
        </p:spPr>
        <p:txBody>
          <a:bodyPr>
            <a:normAutofit/>
          </a:bodyPr>
          <a:lstStyle/>
          <a:p>
            <a:r>
              <a:rPr lang="en-US" sz="2400" dirty="0"/>
              <a:t>The goal of ingratiation is to have the interviewer like or be attracted to the interviewee</a:t>
            </a:r>
          </a:p>
          <a:p>
            <a:pPr lvl="1"/>
            <a:r>
              <a:rPr lang="en-US" sz="2400" dirty="0"/>
              <a:t>An individual uses ingratiation when they compliment the employer, interviewer, or the company’s products/services</a:t>
            </a:r>
          </a:p>
          <a:p>
            <a:pPr lvl="1"/>
            <a:r>
              <a:rPr lang="en-US" sz="2400" dirty="0"/>
              <a:t>Someone who does not use ingratiation can be seen as lacking appropriate social skills</a:t>
            </a:r>
          </a:p>
          <a:p>
            <a:pPr lvl="1"/>
            <a:r>
              <a:rPr lang="en-US" sz="2400" dirty="0"/>
              <a:t>Individuals with disabilities can show that they are aware of social and contextual factors in the work environment by using ingratiation</a:t>
            </a:r>
          </a:p>
          <a:p>
            <a:endParaRPr lang="en-US" dirty="0"/>
          </a:p>
        </p:txBody>
      </p:sp>
    </p:spTree>
    <p:extLst>
      <p:ext uri="{BB962C8B-B14F-4D97-AF65-F5344CB8AC3E}">
        <p14:creationId xmlns:p14="http://schemas.microsoft.com/office/powerpoint/2010/main" val="1541760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78C50-C02F-4094-8ECB-E0D312775B71}"/>
              </a:ext>
            </a:extLst>
          </p:cNvPr>
          <p:cNvSpPr>
            <a:spLocks noGrp="1"/>
          </p:cNvSpPr>
          <p:nvPr>
            <p:ph type="title" idx="4294967295"/>
          </p:nvPr>
        </p:nvSpPr>
        <p:spPr>
          <a:xfrm>
            <a:off x="366491" y="218733"/>
            <a:ext cx="9603275" cy="1049235"/>
          </a:xfrm>
        </p:spPr>
        <p:txBody>
          <a:bodyPr/>
          <a:lstStyle/>
          <a:p>
            <a:r>
              <a:rPr lang="en-US" b="1" dirty="0">
                <a:latin typeface="Helvetica" pitchFamily="2" charset="0"/>
                <a:ea typeface="Calibri" panose="020F0502020204030204" pitchFamily="34" charset="0"/>
                <a:cs typeface="Times New Roman" panose="02020603050405020304" pitchFamily="18" charset="0"/>
              </a:rPr>
              <a:t>Ingratiation Activity</a:t>
            </a:r>
            <a:endParaRPr lang="en-US" dirty="0"/>
          </a:p>
        </p:txBody>
      </p:sp>
      <p:sp>
        <p:nvSpPr>
          <p:cNvPr id="2" name="Text Box 2">
            <a:extLst>
              <a:ext uri="{FF2B5EF4-FFF2-40B4-BE49-F238E27FC236}">
                <a16:creationId xmlns:a16="http://schemas.microsoft.com/office/drawing/2014/main" id="{E0875221-42B2-234C-A481-7AFACC2ECF98}"/>
              </a:ext>
            </a:extLst>
          </p:cNvPr>
          <p:cNvSpPr txBox="1"/>
          <p:nvPr/>
        </p:nvSpPr>
        <p:spPr>
          <a:xfrm>
            <a:off x="256032" y="1267968"/>
            <a:ext cx="11777472" cy="4693920"/>
          </a:xfrm>
          <a:prstGeom prst="rect">
            <a:avLst/>
          </a:prstGeom>
          <a:solidFill>
            <a:schemeClr val="bg2"/>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200" dirty="0">
                <a:effectLst/>
                <a:latin typeface="Helvetica" pitchFamily="2" charset="0"/>
                <a:ea typeface="Calibri" panose="020F0502020204030204" pitchFamily="34" charset="0"/>
                <a:cs typeface="Times New Roman" panose="02020603050405020304" pitchFamily="18" charset="0"/>
              </a:rPr>
              <a:t>Finding Strengths</a:t>
            </a:r>
          </a:p>
          <a:p>
            <a:pPr marL="0" marR="0">
              <a:spcBef>
                <a:spcPts val="0"/>
              </a:spcBef>
              <a:spcAft>
                <a:spcPts val="0"/>
              </a:spcAft>
            </a:pPr>
            <a:endParaRPr lang="en-US" sz="3200" dirty="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2800" dirty="0">
                <a:effectLst/>
                <a:latin typeface="Helvetica" pitchFamily="2" charset="0"/>
                <a:ea typeface="Calibri" panose="020F0502020204030204" pitchFamily="34" charset="0"/>
                <a:cs typeface="Times New Roman" panose="02020603050405020304" pitchFamily="18" charset="0"/>
              </a:rPr>
              <a:t>Hints can be found in the job description, company website, occupation or industry informational sites and sources, information about the specific people in the company.</a:t>
            </a:r>
          </a:p>
          <a:p>
            <a:pPr marL="457200" marR="0" indent="-457200">
              <a:spcBef>
                <a:spcPts val="0"/>
              </a:spcBef>
              <a:spcAft>
                <a:spcPts val="0"/>
              </a:spcAft>
              <a:buFont typeface="Arial" panose="020B0604020202020204" pitchFamily="34" charset="0"/>
              <a:buChar char="•"/>
            </a:pPr>
            <a:endParaRPr lang="en-US" sz="2800" dirty="0">
              <a:effectLst/>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2800" dirty="0">
                <a:latin typeface="Helvetica" pitchFamily="2" charset="0"/>
                <a:ea typeface="Calibri" panose="020F0502020204030204" pitchFamily="34" charset="0"/>
                <a:cs typeface="Times New Roman" panose="02020603050405020304" pitchFamily="18" charset="0"/>
              </a:rPr>
              <a:t>With the provided job description in mind, </a:t>
            </a:r>
            <a:r>
              <a:rPr lang="en-US" sz="2800" dirty="0">
                <a:effectLst/>
                <a:latin typeface="Helvetica" pitchFamily="2" charset="0"/>
                <a:ea typeface="Calibri" panose="020F0502020204030204" pitchFamily="34" charset="0"/>
                <a:cs typeface="Times New Roman" panose="02020603050405020304" pitchFamily="18" charset="0"/>
              </a:rPr>
              <a:t>write down a compliment regarding the company that you might share with an interviewer. Then turn to a partner and try it out. Discuss for a few minutes how effective you think it may be in an interview. </a:t>
            </a:r>
          </a:p>
          <a:p>
            <a:pPr marL="457200" marR="0" indent="-457200">
              <a:spcBef>
                <a:spcPts val="0"/>
              </a:spcBef>
              <a:spcAft>
                <a:spcPts val="0"/>
              </a:spcAft>
              <a:buFont typeface="Arial" panose="020B0604020202020204" pitchFamily="34" charset="0"/>
              <a:buChar char="•"/>
            </a:pPr>
            <a:endParaRPr lang="en-US" sz="2800" dirty="0">
              <a:effectLst/>
              <a:latin typeface="Helvetica" pitchFamily="2"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22473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Techniques: Opinion Conformity</a:t>
            </a:r>
          </a:p>
        </p:txBody>
      </p:sp>
      <p:sp>
        <p:nvSpPr>
          <p:cNvPr id="3" name="Content Placeholder 2"/>
          <p:cNvSpPr>
            <a:spLocks noGrp="1"/>
          </p:cNvSpPr>
          <p:nvPr>
            <p:ph idx="1"/>
          </p:nvPr>
        </p:nvSpPr>
        <p:spPr/>
        <p:txBody>
          <a:bodyPr>
            <a:normAutofit/>
          </a:bodyPr>
          <a:lstStyle/>
          <a:p>
            <a:pPr lvl="0"/>
            <a:r>
              <a:rPr lang="en-US" sz="2400" dirty="0"/>
              <a:t>Adopting attitudes and beliefs that are consistent with the interviewer or company (We like people similar to ourselves—can increase “fit”)</a:t>
            </a:r>
          </a:p>
          <a:p>
            <a:pPr lvl="1"/>
            <a:r>
              <a:rPr lang="en-US" sz="2400" dirty="0"/>
              <a:t>Indicate that one’s values are a good fit with the hiring organization</a:t>
            </a:r>
          </a:p>
          <a:p>
            <a:pPr lvl="1"/>
            <a:r>
              <a:rPr lang="en-US" sz="2400" dirty="0"/>
              <a:t>Describe personal experiences that are similar to the interviewer</a:t>
            </a:r>
          </a:p>
          <a:p>
            <a:pPr lvl="1"/>
            <a:r>
              <a:rPr lang="en-US" sz="2400" dirty="0"/>
              <a:t>Strong technique for PWDs to help strengthen the bond with the interviewer and organization by stressing </a:t>
            </a:r>
            <a:r>
              <a:rPr lang="en-US" sz="2400" b="1" dirty="0"/>
              <a:t>similarities rather than differences</a:t>
            </a:r>
            <a:endParaRPr lang="en-US" sz="2400" dirty="0"/>
          </a:p>
          <a:p>
            <a:pPr lvl="1"/>
            <a:endParaRPr lang="en-US" sz="2400" dirty="0"/>
          </a:p>
          <a:p>
            <a:pPr lvl="0"/>
            <a:endParaRPr lang="en-US" dirty="0"/>
          </a:p>
          <a:p>
            <a:endParaRPr lang="en-US" dirty="0"/>
          </a:p>
        </p:txBody>
      </p:sp>
    </p:spTree>
    <p:extLst>
      <p:ext uri="{BB962C8B-B14F-4D97-AF65-F5344CB8AC3E}">
        <p14:creationId xmlns:p14="http://schemas.microsoft.com/office/powerpoint/2010/main" val="117553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C5FC39-E1A4-4033-AF32-486FF003C233}"/>
              </a:ext>
            </a:extLst>
          </p:cNvPr>
          <p:cNvSpPr>
            <a:spLocks noGrp="1"/>
          </p:cNvSpPr>
          <p:nvPr>
            <p:ph type="title" idx="4294967295"/>
          </p:nvPr>
        </p:nvSpPr>
        <p:spPr>
          <a:xfrm>
            <a:off x="342107" y="371495"/>
            <a:ext cx="9603275" cy="652634"/>
          </a:xfrm>
        </p:spPr>
        <p:txBody>
          <a:bodyPr/>
          <a:lstStyle/>
          <a:p>
            <a:r>
              <a:rPr lang="en-US" b="1" dirty="0">
                <a:latin typeface="Helvetica" pitchFamily="2" charset="0"/>
                <a:ea typeface="Calibri" panose="020F0502020204030204" pitchFamily="34" charset="0"/>
                <a:cs typeface="Times New Roman" panose="02020603050405020304" pitchFamily="18" charset="0"/>
              </a:rPr>
              <a:t>Opinion Conformity Activity:</a:t>
            </a:r>
            <a:endParaRPr lang="en-US" dirty="0"/>
          </a:p>
        </p:txBody>
      </p:sp>
      <p:sp>
        <p:nvSpPr>
          <p:cNvPr id="2" name="Text Box 2">
            <a:extLst>
              <a:ext uri="{FF2B5EF4-FFF2-40B4-BE49-F238E27FC236}">
                <a16:creationId xmlns:a16="http://schemas.microsoft.com/office/drawing/2014/main" id="{E0875221-42B2-234C-A481-7AFACC2ECF98}"/>
              </a:ext>
            </a:extLst>
          </p:cNvPr>
          <p:cNvSpPr txBox="1">
            <a:spLocks/>
          </p:cNvSpPr>
          <p:nvPr/>
        </p:nvSpPr>
        <p:spPr>
          <a:xfrm>
            <a:off x="256032" y="1463040"/>
            <a:ext cx="11777472" cy="4498848"/>
          </a:xfrm>
          <a:prstGeom prst="rect">
            <a:avLst/>
          </a:prstGeom>
          <a:solidFill>
            <a:schemeClr val="bg2"/>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dk1"/>
                </a:solidFill>
                <a:effectLst/>
                <a:uLnTx/>
                <a:uFillTx/>
                <a:latin typeface="Helvetica" pitchFamily="2" charset="0"/>
                <a:ea typeface="Calibri" panose="020F0502020204030204" pitchFamily="34" charset="0"/>
                <a:cs typeface="Times New Roman" panose="02020603050405020304" pitchFamily="18" charset="0"/>
              </a:rPr>
              <a:t>Remember to our Introductions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dk1"/>
              </a:solidFill>
              <a:effectLst/>
              <a:uLnTx/>
              <a:uFillTx/>
              <a:latin typeface="+mn-lt"/>
              <a:ea typeface="Calibri" panose="020F0502020204030204" pitchFamily="34" charset="0"/>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dk1"/>
                </a:solidFill>
                <a:effectLst/>
                <a:uLnTx/>
                <a:uFillTx/>
                <a:latin typeface="Helvetica" pitchFamily="2" charset="0"/>
                <a:ea typeface="Calibri" panose="020F0502020204030204" pitchFamily="34" charset="0"/>
                <a:cs typeface="Times New Roman" panose="02020603050405020304" pitchFamily="18" charset="0"/>
              </a:rPr>
              <a:t>Based on the introductions given at the beginning of the workshop, can any of you think of a point of commonality that you have with another person in the group AND that you did not know about before?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dk1"/>
              </a:solidFill>
              <a:effectLst/>
              <a:uLnTx/>
              <a:uFillTx/>
              <a:latin typeface="+mn-lt"/>
              <a:ea typeface="Calibri" panose="020F0502020204030204" pitchFamily="34" charset="0"/>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dk1"/>
                </a:solidFill>
                <a:effectLst/>
                <a:uLnTx/>
                <a:uFillTx/>
                <a:latin typeface="Helvetica" pitchFamily="2" charset="0"/>
                <a:ea typeface="Calibri" panose="020F0502020204030204" pitchFamily="34" charset="0"/>
                <a:cs typeface="Times New Roman" panose="02020603050405020304" pitchFamily="18" charset="0"/>
              </a:rPr>
              <a:t>Pair up with a person next to you and discuss likes and dislikes until you have three areas of conformity that are shared opinions rather than an agreement about facts.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dk1"/>
              </a:solidFill>
              <a:effectLst/>
              <a:uLnTx/>
              <a:uFillTx/>
              <a:latin typeface="Helvetica" pitchFamily="2"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dk1"/>
              </a:solidFill>
              <a:effectLst/>
              <a:uLnTx/>
              <a:uFillTx/>
              <a:latin typeface="+mn-l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13459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35B7-9257-934A-A145-F94959317857}"/>
              </a:ext>
            </a:extLst>
          </p:cNvPr>
          <p:cNvSpPr>
            <a:spLocks noGrp="1"/>
          </p:cNvSpPr>
          <p:nvPr>
            <p:ph type="title"/>
          </p:nvPr>
        </p:nvSpPr>
        <p:spPr/>
        <p:txBody>
          <a:bodyPr/>
          <a:lstStyle/>
          <a:p>
            <a:r>
              <a:rPr lang="en-US" dirty="0" err="1"/>
              <a:t>Im</a:t>
            </a:r>
            <a:r>
              <a:rPr lang="en-US" dirty="0"/>
              <a:t> techniques: prosocial behavior</a:t>
            </a:r>
          </a:p>
        </p:txBody>
      </p:sp>
      <p:sp>
        <p:nvSpPr>
          <p:cNvPr id="3" name="Content Placeholder 2">
            <a:extLst>
              <a:ext uri="{FF2B5EF4-FFF2-40B4-BE49-F238E27FC236}">
                <a16:creationId xmlns:a16="http://schemas.microsoft.com/office/drawing/2014/main" id="{1C694D21-5424-654B-9D62-DA092F4FE367}"/>
              </a:ext>
            </a:extLst>
          </p:cNvPr>
          <p:cNvSpPr>
            <a:spLocks noGrp="1"/>
          </p:cNvSpPr>
          <p:nvPr>
            <p:ph idx="1"/>
          </p:nvPr>
        </p:nvSpPr>
        <p:spPr>
          <a:xfrm>
            <a:off x="1451579" y="2015732"/>
            <a:ext cx="9603275" cy="4037749"/>
          </a:xfrm>
        </p:spPr>
        <p:txBody>
          <a:bodyPr>
            <a:noAutofit/>
          </a:bodyPr>
          <a:lstStyle/>
          <a:p>
            <a:r>
              <a:rPr lang="en-US" sz="2400" dirty="0"/>
              <a:t>Doing things that are focused on helping others, organizations, or communities. This tactic takes time to use, because it involves being active and engaged in your community. This can convey warmth.</a:t>
            </a:r>
          </a:p>
          <a:p>
            <a:r>
              <a:rPr lang="en-US" sz="2400" dirty="0"/>
              <a:t>Demonstrates social competence and suggests you are someone who would function well in the workplace. </a:t>
            </a:r>
          </a:p>
        </p:txBody>
      </p:sp>
    </p:spTree>
    <p:extLst>
      <p:ext uri="{BB962C8B-B14F-4D97-AF65-F5344CB8AC3E}">
        <p14:creationId xmlns:p14="http://schemas.microsoft.com/office/powerpoint/2010/main" val="625998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453828-A949-41DD-A2F2-B9DFBBE1D851}"/>
              </a:ext>
            </a:extLst>
          </p:cNvPr>
          <p:cNvSpPr>
            <a:spLocks noGrp="1"/>
          </p:cNvSpPr>
          <p:nvPr>
            <p:ph type="title" idx="4294967295"/>
          </p:nvPr>
        </p:nvSpPr>
        <p:spPr>
          <a:xfrm>
            <a:off x="256032" y="279901"/>
            <a:ext cx="9603275" cy="1049235"/>
          </a:xfrm>
        </p:spPr>
        <p:txBody>
          <a:bodyPr/>
          <a:lstStyle/>
          <a:p>
            <a:r>
              <a:rPr lang="en-US" b="1" dirty="0">
                <a:latin typeface="Helvetica" pitchFamily="2" charset="0"/>
                <a:ea typeface="Calibri" panose="020F0502020204030204" pitchFamily="34" charset="0"/>
                <a:cs typeface="Times New Roman" panose="02020603050405020304" pitchFamily="18" charset="0"/>
              </a:rPr>
              <a:t>Prosocial Behavior Activity:</a:t>
            </a:r>
            <a:endParaRPr lang="en-US" dirty="0"/>
          </a:p>
        </p:txBody>
      </p:sp>
      <p:sp>
        <p:nvSpPr>
          <p:cNvPr id="2" name="Text Box 2">
            <a:extLst>
              <a:ext uri="{FF2B5EF4-FFF2-40B4-BE49-F238E27FC236}">
                <a16:creationId xmlns:a16="http://schemas.microsoft.com/office/drawing/2014/main" id="{E0875221-42B2-234C-A481-7AFACC2ECF98}"/>
              </a:ext>
            </a:extLst>
          </p:cNvPr>
          <p:cNvSpPr txBox="1"/>
          <p:nvPr/>
        </p:nvSpPr>
        <p:spPr>
          <a:xfrm>
            <a:off x="256032" y="1792224"/>
            <a:ext cx="11777472" cy="4169664"/>
          </a:xfrm>
          <a:prstGeom prst="rect">
            <a:avLst/>
          </a:prstGeom>
          <a:solidFill>
            <a:schemeClr val="bg2"/>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200" dirty="0">
                <a:latin typeface="Helvetica" pitchFamily="2" charset="0"/>
                <a:ea typeface="Calibri" panose="020F0502020204030204" pitchFamily="34" charset="0"/>
                <a:cs typeface="Times New Roman" panose="02020603050405020304" pitchFamily="18" charset="0"/>
              </a:rPr>
              <a:t>Community participation now and in the future</a:t>
            </a:r>
            <a:endParaRPr lang="en-US" sz="3200" dirty="0">
              <a:effectLst/>
              <a:latin typeface="Helvetica" pitchFamily="2"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2800" dirty="0">
                <a:latin typeface="Helvetica" pitchFamily="2" charset="0"/>
                <a:ea typeface="Calibri" panose="020F0502020204030204" pitchFamily="34" charset="0"/>
                <a:cs typeface="Times New Roman" panose="02020603050405020304" pitchFamily="18" charset="0"/>
              </a:rPr>
              <a:t>Look at the list of activities that people often demonstrate their prosocial behaviors through. Following the activity, mark any that you are currently doing or would be interested in doing.</a:t>
            </a:r>
          </a:p>
          <a:p>
            <a:pPr marL="457200" marR="0" indent="-457200">
              <a:spcBef>
                <a:spcPts val="0"/>
              </a:spcBef>
              <a:spcAft>
                <a:spcPts val="0"/>
              </a:spcAft>
              <a:buFont typeface="Arial" panose="020B0604020202020204" pitchFamily="34" charset="0"/>
              <a:buChar char="•"/>
            </a:pPr>
            <a:endParaRPr lang="en-US" sz="2800" dirty="0">
              <a:latin typeface="Helvetica" pitchFamily="2"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2800" dirty="0">
                <a:latin typeface="Helvetica" pitchFamily="2" charset="0"/>
                <a:ea typeface="Calibri" panose="020F0502020204030204" pitchFamily="34" charset="0"/>
                <a:cs typeface="Times New Roman" panose="02020603050405020304" pitchFamily="18" charset="0"/>
              </a:rPr>
              <a:t>After completing the form, discuss how the inclusion of these activities might be effective in conveying a sense of warmth and of prosocial behavior. </a:t>
            </a:r>
            <a:endParaRPr lang="en-US" sz="2800" dirty="0">
              <a:effectLst/>
              <a:latin typeface="Helvetica" pitchFamily="2"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81582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Techniques: Basking in Reflected Glory</a:t>
            </a:r>
          </a:p>
        </p:txBody>
      </p:sp>
      <p:sp>
        <p:nvSpPr>
          <p:cNvPr id="3" name="Content Placeholder 2"/>
          <p:cNvSpPr>
            <a:spLocks noGrp="1"/>
          </p:cNvSpPr>
          <p:nvPr>
            <p:ph idx="1"/>
          </p:nvPr>
        </p:nvSpPr>
        <p:spPr/>
        <p:txBody>
          <a:bodyPr/>
          <a:lstStyle/>
          <a:p>
            <a:pPr lvl="0"/>
            <a:r>
              <a:rPr lang="en-US" sz="2400" dirty="0"/>
              <a:t>Attempt to enhance one’s image by claiming association with prestigious figures to show social connection</a:t>
            </a:r>
          </a:p>
          <a:p>
            <a:pPr lvl="1"/>
            <a:r>
              <a:rPr lang="en-US" sz="2400" dirty="0"/>
              <a:t>Positive: interviewer may see individual as connected, competent, and desirable</a:t>
            </a:r>
          </a:p>
          <a:p>
            <a:pPr lvl="2"/>
            <a:r>
              <a:rPr lang="en-US" sz="2400" dirty="0"/>
              <a:t>Can be positive for PWDs as a way to reduce stigma</a:t>
            </a:r>
          </a:p>
          <a:p>
            <a:pPr lvl="1"/>
            <a:r>
              <a:rPr lang="en-US" sz="2400" dirty="0"/>
              <a:t>Negative: can be seen as a name-dropper; unethical</a:t>
            </a:r>
          </a:p>
          <a:p>
            <a:pPr lvl="0"/>
            <a:endParaRPr lang="en-US" dirty="0"/>
          </a:p>
          <a:p>
            <a:pPr lvl="0"/>
            <a:endParaRPr lang="en-US" dirty="0"/>
          </a:p>
          <a:p>
            <a:pPr lvl="0"/>
            <a:endParaRPr lang="en-US" dirty="0"/>
          </a:p>
          <a:p>
            <a:endParaRPr lang="en-US" dirty="0"/>
          </a:p>
        </p:txBody>
      </p:sp>
    </p:spTree>
    <p:extLst>
      <p:ext uri="{BB962C8B-B14F-4D97-AF65-F5344CB8AC3E}">
        <p14:creationId xmlns:p14="http://schemas.microsoft.com/office/powerpoint/2010/main" val="242188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2EF8-31D1-FA49-872D-673F3F42E8E4}"/>
              </a:ext>
            </a:extLst>
          </p:cNvPr>
          <p:cNvSpPr>
            <a:spLocks noGrp="1"/>
          </p:cNvSpPr>
          <p:nvPr>
            <p:ph type="title"/>
          </p:nvPr>
        </p:nvSpPr>
        <p:spPr/>
        <p:txBody>
          <a:bodyPr/>
          <a:lstStyle/>
          <a:p>
            <a:r>
              <a:rPr lang="en-US" dirty="0"/>
              <a:t>IM can help with these questions!</a:t>
            </a:r>
          </a:p>
        </p:txBody>
      </p:sp>
      <p:sp>
        <p:nvSpPr>
          <p:cNvPr id="3" name="Content Placeholder 2">
            <a:extLst>
              <a:ext uri="{FF2B5EF4-FFF2-40B4-BE49-F238E27FC236}">
                <a16:creationId xmlns:a16="http://schemas.microsoft.com/office/drawing/2014/main" id="{832FE00F-6526-D347-8C30-6FB459180E58}"/>
              </a:ext>
            </a:extLst>
          </p:cNvPr>
          <p:cNvSpPr>
            <a:spLocks noGrp="1"/>
          </p:cNvSpPr>
          <p:nvPr>
            <p:ph idx="1"/>
          </p:nvPr>
        </p:nvSpPr>
        <p:spPr>
          <a:xfrm>
            <a:off x="1451579" y="2015732"/>
            <a:ext cx="9603275" cy="4179795"/>
          </a:xfrm>
        </p:spPr>
        <p:txBody>
          <a:bodyPr>
            <a:normAutofit/>
          </a:bodyPr>
          <a:lstStyle/>
          <a:p>
            <a:r>
              <a:rPr lang="en-US" sz="2600" dirty="0"/>
              <a:t>Should I disclose an invisible disability? If so, how?</a:t>
            </a:r>
          </a:p>
          <a:p>
            <a:r>
              <a:rPr lang="en-US" sz="2600" dirty="0"/>
              <a:t>How should I respond to interview questions?</a:t>
            </a:r>
          </a:p>
          <a:p>
            <a:pPr lvl="0"/>
            <a:r>
              <a:rPr lang="en-US" sz="2600" dirty="0"/>
              <a:t>Tell me about yourself?</a:t>
            </a:r>
          </a:p>
          <a:p>
            <a:pPr lvl="0"/>
            <a:r>
              <a:rPr lang="en-US" sz="2600" dirty="0"/>
              <a:t>What was the reason for the gap in your work history?</a:t>
            </a:r>
          </a:p>
          <a:p>
            <a:pPr lvl="0"/>
            <a:r>
              <a:rPr lang="en-US" sz="2600" dirty="0"/>
              <a:t>Why should this company hire you?</a:t>
            </a:r>
          </a:p>
          <a:p>
            <a:pPr lvl="0"/>
            <a:r>
              <a:rPr lang="en-US" sz="2600" dirty="0"/>
              <a:t>Behavioral interview questions.</a:t>
            </a:r>
          </a:p>
          <a:p>
            <a:endParaRPr lang="en-US" dirty="0"/>
          </a:p>
        </p:txBody>
      </p:sp>
    </p:spTree>
    <p:extLst>
      <p:ext uri="{BB962C8B-B14F-4D97-AF65-F5344CB8AC3E}">
        <p14:creationId xmlns:p14="http://schemas.microsoft.com/office/powerpoint/2010/main" val="282438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0875221-42B2-234C-A481-7AFACC2ECF98}"/>
              </a:ext>
            </a:extLst>
          </p:cNvPr>
          <p:cNvSpPr txBox="1"/>
          <p:nvPr/>
        </p:nvSpPr>
        <p:spPr>
          <a:xfrm>
            <a:off x="256032" y="1170432"/>
            <a:ext cx="11777472" cy="4791456"/>
          </a:xfrm>
          <a:prstGeom prst="rect">
            <a:avLst/>
          </a:prstGeom>
          <a:solidFill>
            <a:schemeClr val="bg2"/>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800" dirty="0">
                <a:ea typeface="Calibri" panose="020F0502020204030204" pitchFamily="34" charset="0"/>
                <a:cs typeface="Times New Roman" panose="02020603050405020304" pitchFamily="18" charset="0"/>
              </a:rPr>
              <a:t>Rate the following attempts to bask in reflective glory for their likelihood to be effective.</a:t>
            </a:r>
          </a:p>
          <a:p>
            <a:pPr marL="514350" marR="0" indent="-514350">
              <a:spcBef>
                <a:spcPts val="0"/>
              </a:spcBef>
              <a:spcAft>
                <a:spcPts val="0"/>
              </a:spcAft>
              <a:buFont typeface="+mj-lt"/>
              <a:buAutoNum type="alphaUcPeriod"/>
            </a:pPr>
            <a:r>
              <a:rPr lang="en-US" sz="2400" dirty="0">
                <a:effectLst/>
                <a:ea typeface="Calibri" panose="020F0502020204030204" pitchFamily="34" charset="0"/>
                <a:cs typeface="Times New Roman" panose="02020603050405020304" pitchFamily="18" charset="0"/>
              </a:rPr>
              <a:t>I love the location of your </a:t>
            </a:r>
            <a:r>
              <a:rPr lang="en-US" sz="2400" dirty="0">
                <a:ea typeface="Calibri" panose="020F0502020204030204" pitchFamily="34" charset="0"/>
                <a:cs typeface="Times New Roman" panose="02020603050405020304" pitchFamily="18" charset="0"/>
              </a:rPr>
              <a:t>shop, my favorite bowling alley is just a couple of miles away. I go so often that they give me free games sometimes</a:t>
            </a:r>
          </a:p>
          <a:p>
            <a:pPr marL="514350" marR="0" indent="-514350">
              <a:spcBef>
                <a:spcPts val="0"/>
              </a:spcBef>
              <a:spcAft>
                <a:spcPts val="0"/>
              </a:spcAft>
              <a:buFont typeface="+mj-lt"/>
              <a:buAutoNum type="alphaUcPeriod"/>
            </a:pPr>
            <a:r>
              <a:rPr lang="en-US" sz="2400" dirty="0">
                <a:ea typeface="Calibri" panose="020F0502020204030204" pitchFamily="34" charset="0"/>
                <a:cs typeface="Times New Roman" panose="02020603050405020304" pitchFamily="18" charset="0"/>
              </a:rPr>
              <a:t>I think my Uncle’s boss goes to the same church as you, but I can’t remember his name at the moment.</a:t>
            </a:r>
          </a:p>
          <a:p>
            <a:pPr marL="514350" marR="0" indent="-514350">
              <a:spcBef>
                <a:spcPts val="0"/>
              </a:spcBef>
              <a:spcAft>
                <a:spcPts val="0"/>
              </a:spcAft>
              <a:buFont typeface="+mj-lt"/>
              <a:buAutoNum type="alphaUcPeriod"/>
            </a:pPr>
            <a:r>
              <a:rPr lang="en-US" sz="2400" dirty="0">
                <a:ea typeface="Calibri" panose="020F0502020204030204" pitchFamily="34" charset="0"/>
                <a:cs typeface="Times New Roman" panose="02020603050405020304" pitchFamily="18" charset="0"/>
              </a:rPr>
              <a:t>I got accepted into your alma mater too, but I think the only reason I got in was because my father knew the President of the University really well.</a:t>
            </a:r>
          </a:p>
          <a:p>
            <a:pPr marL="514350" marR="0" indent="-514350">
              <a:spcBef>
                <a:spcPts val="0"/>
              </a:spcBef>
              <a:spcAft>
                <a:spcPts val="0"/>
              </a:spcAft>
              <a:buFont typeface="+mj-lt"/>
              <a:buAutoNum type="alphaUcPeriod"/>
            </a:pPr>
            <a:r>
              <a:rPr lang="en-US" sz="2400" dirty="0">
                <a:ea typeface="Calibri" panose="020F0502020204030204" pitchFamily="34" charset="0"/>
                <a:cs typeface="Times New Roman" panose="02020603050405020304" pitchFamily="18" charset="0"/>
              </a:rPr>
              <a:t>My close friend, John Barrett, told me to tell you hello. He said that he loved working with you before he branched off and started his own company.</a:t>
            </a:r>
          </a:p>
          <a:p>
            <a:pPr marL="514350" marR="0" indent="-514350">
              <a:spcBef>
                <a:spcPts val="0"/>
              </a:spcBef>
              <a:spcAft>
                <a:spcPts val="0"/>
              </a:spcAft>
              <a:buFont typeface="+mj-lt"/>
              <a:buAutoNum type="alphaUcPeriod"/>
            </a:pPr>
            <a:r>
              <a:rPr lang="en-US" sz="2400" dirty="0">
                <a:ea typeface="Calibri" panose="020F0502020204030204" pitchFamily="34" charset="0"/>
                <a:cs typeface="Times New Roman" panose="02020603050405020304" pitchFamily="18" charset="0"/>
              </a:rPr>
              <a:t>I had no idea you grew up in Preston, Idaho. I grew up right next door in Riverdale before moving here to New York.  Do you know the principal of the High School there? We are good friends</a:t>
            </a:r>
          </a:p>
          <a:p>
            <a:pPr marL="514350" marR="0" indent="-514350">
              <a:spcBef>
                <a:spcPts val="0"/>
              </a:spcBef>
              <a:spcAft>
                <a:spcPts val="0"/>
              </a:spcAft>
              <a:buFont typeface="+mj-lt"/>
              <a:buAutoNum type="alphaUcPeriod"/>
            </a:pPr>
            <a:endParaRPr lang="en-US" sz="2400" dirty="0">
              <a:ea typeface="Calibri" panose="020F0502020204030204" pitchFamily="34" charset="0"/>
              <a:cs typeface="Times New Roman" panose="02020603050405020304" pitchFamily="18" charset="0"/>
            </a:endParaRPr>
          </a:p>
          <a:p>
            <a:pPr marL="514350" marR="0" indent="-514350">
              <a:spcBef>
                <a:spcPts val="0"/>
              </a:spcBef>
              <a:spcAft>
                <a:spcPts val="0"/>
              </a:spcAft>
              <a:buFont typeface="+mj-lt"/>
              <a:buAutoNum type="alphaUcPeriod"/>
            </a:pPr>
            <a:endParaRPr lang="en-US" sz="3200" dirty="0">
              <a:effectLs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7B497454-CDEF-44CC-81E9-12B3ADC30F1A}"/>
              </a:ext>
            </a:extLst>
          </p:cNvPr>
          <p:cNvSpPr>
            <a:spLocks noGrp="1"/>
          </p:cNvSpPr>
          <p:nvPr>
            <p:ph type="title" idx="4294967295"/>
          </p:nvPr>
        </p:nvSpPr>
        <p:spPr>
          <a:xfrm>
            <a:off x="256032" y="145428"/>
            <a:ext cx="9603275" cy="1049235"/>
          </a:xfrm>
        </p:spPr>
        <p:txBody>
          <a:bodyPr/>
          <a:lstStyle/>
          <a:p>
            <a:pPr marL="0" marR="0">
              <a:spcBef>
                <a:spcPts val="0"/>
              </a:spcBef>
              <a:spcAft>
                <a:spcPts val="0"/>
              </a:spcAft>
            </a:pPr>
            <a:r>
              <a:rPr lang="en-US" b="1" dirty="0">
                <a:latin typeface="Helvetica" pitchFamily="2" charset="0"/>
                <a:ea typeface="Calibri" panose="020F0502020204030204" pitchFamily="34" charset="0"/>
                <a:cs typeface="Times New Roman" panose="02020603050405020304" pitchFamily="18" charset="0"/>
              </a:rPr>
              <a:t>Basking in Reflective Glory Activity: Quality Inspection</a:t>
            </a:r>
          </a:p>
        </p:txBody>
      </p:sp>
    </p:spTree>
    <p:custDataLst>
      <p:tags r:id="rId1"/>
    </p:custDataLst>
    <p:extLst>
      <p:ext uri="{BB962C8B-B14F-4D97-AF65-F5344CB8AC3E}">
        <p14:creationId xmlns:p14="http://schemas.microsoft.com/office/powerpoint/2010/main" val="1817254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964CA-1A44-104D-90F1-EE2136332D89}"/>
              </a:ext>
            </a:extLst>
          </p:cNvPr>
          <p:cNvSpPr>
            <a:spLocks noGrp="1"/>
          </p:cNvSpPr>
          <p:nvPr>
            <p:ph type="title"/>
          </p:nvPr>
        </p:nvSpPr>
        <p:spPr/>
        <p:txBody>
          <a:bodyPr/>
          <a:lstStyle/>
          <a:p>
            <a:r>
              <a:rPr lang="en-US" dirty="0"/>
              <a:t>IM Techniques: Justification </a:t>
            </a:r>
          </a:p>
        </p:txBody>
      </p:sp>
      <p:sp>
        <p:nvSpPr>
          <p:cNvPr id="3" name="Content Placeholder 2">
            <a:extLst>
              <a:ext uri="{FF2B5EF4-FFF2-40B4-BE49-F238E27FC236}">
                <a16:creationId xmlns:a16="http://schemas.microsoft.com/office/drawing/2014/main" id="{9E062771-8EF9-9D46-A29F-37D97D9457CA}"/>
              </a:ext>
            </a:extLst>
          </p:cNvPr>
          <p:cNvSpPr>
            <a:spLocks noGrp="1"/>
          </p:cNvSpPr>
          <p:nvPr>
            <p:ph idx="1"/>
          </p:nvPr>
        </p:nvSpPr>
        <p:spPr/>
        <p:txBody>
          <a:bodyPr>
            <a:noAutofit/>
          </a:bodyPr>
          <a:lstStyle/>
          <a:p>
            <a:r>
              <a:rPr lang="en-US" sz="2400" dirty="0"/>
              <a:t>Justification is a defense IM tactic used to save face when your image is threatened. The technique involves acknowledging that a negative outcome occurred while tactfully and clearly explaining why. Most important to justification is communicating that, while acknowledging your actions from the past, the risk or problem area will not occur again in the future.</a:t>
            </a:r>
          </a:p>
        </p:txBody>
      </p:sp>
    </p:spTree>
    <p:extLst>
      <p:ext uri="{BB962C8B-B14F-4D97-AF65-F5344CB8AC3E}">
        <p14:creationId xmlns:p14="http://schemas.microsoft.com/office/powerpoint/2010/main" val="4022577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0AC189-97C9-4882-B12E-D416095A69FF}"/>
              </a:ext>
            </a:extLst>
          </p:cNvPr>
          <p:cNvSpPr>
            <a:spLocks noGrp="1"/>
          </p:cNvSpPr>
          <p:nvPr>
            <p:ph type="title" idx="4294967295"/>
          </p:nvPr>
        </p:nvSpPr>
        <p:spPr>
          <a:xfrm>
            <a:off x="256032" y="279901"/>
            <a:ext cx="11606784" cy="1049235"/>
          </a:xfrm>
        </p:spPr>
        <p:txBody>
          <a:bodyPr/>
          <a:lstStyle/>
          <a:p>
            <a:pPr marL="0" marR="0">
              <a:spcBef>
                <a:spcPts val="0"/>
              </a:spcBef>
              <a:spcAft>
                <a:spcPts val="0"/>
              </a:spcAft>
            </a:pPr>
            <a:r>
              <a:rPr lang="en-US" b="1" dirty="0">
                <a:latin typeface="Helvetica" pitchFamily="2" charset="0"/>
                <a:ea typeface="Calibri" panose="020F0502020204030204" pitchFamily="34" charset="0"/>
                <a:cs typeface="Times New Roman" panose="02020603050405020304" pitchFamily="18" charset="0"/>
              </a:rPr>
              <a:t>Justification Activity: Restoring Confidence</a:t>
            </a:r>
            <a:endParaRPr lang="en-US" dirty="0">
              <a:latin typeface="Helvetica" pitchFamily="2" charset="0"/>
              <a:ea typeface="Calibri" panose="020F0502020204030204" pitchFamily="34" charset="0"/>
              <a:cs typeface="Times New Roman" panose="02020603050405020304" pitchFamily="18" charset="0"/>
            </a:endParaRPr>
          </a:p>
        </p:txBody>
      </p:sp>
      <p:sp>
        <p:nvSpPr>
          <p:cNvPr id="2" name="Text Box 2">
            <a:extLst>
              <a:ext uri="{FF2B5EF4-FFF2-40B4-BE49-F238E27FC236}">
                <a16:creationId xmlns:a16="http://schemas.microsoft.com/office/drawing/2014/main" id="{E0875221-42B2-234C-A481-7AFACC2ECF98}"/>
              </a:ext>
            </a:extLst>
          </p:cNvPr>
          <p:cNvSpPr txBox="1"/>
          <p:nvPr/>
        </p:nvSpPr>
        <p:spPr>
          <a:xfrm>
            <a:off x="256032" y="1377696"/>
            <a:ext cx="11777472" cy="4584192"/>
          </a:xfrm>
          <a:prstGeom prst="rect">
            <a:avLst/>
          </a:prstGeom>
          <a:solidFill>
            <a:schemeClr val="bg2"/>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endParaRPr lang="en-US" sz="3200" dirty="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2800" dirty="0">
                <a:latin typeface="Helvetica" pitchFamily="2" charset="0"/>
                <a:ea typeface="Calibri" panose="020F0502020204030204" pitchFamily="34" charset="0"/>
                <a:cs typeface="Times New Roman" panose="02020603050405020304" pitchFamily="18" charset="0"/>
              </a:rPr>
              <a:t>Select one aspect of your work history or skills that may be viewed as a risk by an employer (don’t worry, we all have them). This could include poor grades, gaps in work history, being laid off, restricted hours or schedule needs, previous criminal background, etc.</a:t>
            </a:r>
          </a:p>
          <a:p>
            <a:pPr marL="457200" marR="0" indent="-457200">
              <a:spcBef>
                <a:spcPts val="0"/>
              </a:spcBef>
              <a:spcAft>
                <a:spcPts val="0"/>
              </a:spcAft>
              <a:buFont typeface="Arial" panose="020B0604020202020204" pitchFamily="34" charset="0"/>
              <a:buChar char="•"/>
            </a:pPr>
            <a:endParaRPr lang="en-US" sz="2800" dirty="0">
              <a:effectLst/>
              <a:latin typeface="Helvetica" pitchFamily="2"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2800" dirty="0">
                <a:latin typeface="Helvetica" pitchFamily="2" charset="0"/>
                <a:ea typeface="Calibri" panose="020F0502020204030204" pitchFamily="34" charset="0"/>
                <a:cs typeface="Times New Roman" panose="02020603050405020304" pitchFamily="18" charset="0"/>
              </a:rPr>
              <a:t>Using one that you are comfortable sharing, work with a partner to answer why this element should not be a concern to the employer.</a:t>
            </a:r>
          </a:p>
          <a:p>
            <a:pPr marL="914400" lvl="1" indent="-457200">
              <a:buFont typeface="Arial" panose="020B0604020202020204" pitchFamily="34" charset="0"/>
              <a:buChar char="•"/>
            </a:pPr>
            <a:r>
              <a:rPr lang="en-US" sz="2800" dirty="0">
                <a:latin typeface="Helvetica" pitchFamily="2" charset="0"/>
                <a:ea typeface="Calibri" panose="020F0502020204030204" pitchFamily="34" charset="0"/>
                <a:cs typeface="Times New Roman" panose="02020603050405020304" pitchFamily="18" charset="0"/>
              </a:rPr>
              <a:t>Think about whether you focused too long on the concern, did you come across as defensive or arrogant, did you end positively?</a:t>
            </a:r>
            <a:endParaRPr lang="en-US" sz="2800" dirty="0">
              <a:effectLst/>
              <a:latin typeface="Helvetica" pitchFamily="2"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6262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964CA-1A44-104D-90F1-EE2136332D89}"/>
              </a:ext>
            </a:extLst>
          </p:cNvPr>
          <p:cNvSpPr>
            <a:spLocks noGrp="1"/>
          </p:cNvSpPr>
          <p:nvPr>
            <p:ph type="title"/>
          </p:nvPr>
        </p:nvSpPr>
        <p:spPr/>
        <p:txBody>
          <a:bodyPr/>
          <a:lstStyle/>
          <a:p>
            <a:r>
              <a:rPr lang="en-US" dirty="0"/>
              <a:t>IM Techniques: Apologies </a:t>
            </a:r>
          </a:p>
        </p:txBody>
      </p:sp>
      <p:sp>
        <p:nvSpPr>
          <p:cNvPr id="3" name="Content Placeholder 2">
            <a:extLst>
              <a:ext uri="{FF2B5EF4-FFF2-40B4-BE49-F238E27FC236}">
                <a16:creationId xmlns:a16="http://schemas.microsoft.com/office/drawing/2014/main" id="{9E062771-8EF9-9D46-A29F-37D97D9457CA}"/>
              </a:ext>
            </a:extLst>
          </p:cNvPr>
          <p:cNvSpPr>
            <a:spLocks noGrp="1"/>
          </p:cNvSpPr>
          <p:nvPr>
            <p:ph idx="1"/>
          </p:nvPr>
        </p:nvSpPr>
        <p:spPr/>
        <p:txBody>
          <a:bodyPr>
            <a:noAutofit/>
          </a:bodyPr>
          <a:lstStyle/>
          <a:p>
            <a:r>
              <a:rPr lang="en-US" sz="2800" dirty="0"/>
              <a:t>When using this technique, you accept responsibility for a specific negative event and validate the impact of the event.</a:t>
            </a:r>
          </a:p>
          <a:p>
            <a:r>
              <a:rPr lang="en-US" sz="2800" dirty="0"/>
              <a:t>We all prefer not to need this technique, but things happen and sometimes we have things in our past that we cannot hide during an interview; this could be a criminal record or a poor reference from a previous employer.</a:t>
            </a:r>
          </a:p>
        </p:txBody>
      </p:sp>
    </p:spTree>
    <p:extLst>
      <p:ext uri="{BB962C8B-B14F-4D97-AF65-F5344CB8AC3E}">
        <p14:creationId xmlns:p14="http://schemas.microsoft.com/office/powerpoint/2010/main" val="2486836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C6CE86-BC05-4636-A095-C18099FF19C8}"/>
              </a:ext>
            </a:extLst>
          </p:cNvPr>
          <p:cNvSpPr>
            <a:spLocks noGrp="1"/>
          </p:cNvSpPr>
          <p:nvPr>
            <p:ph type="title" idx="4294967295"/>
          </p:nvPr>
        </p:nvSpPr>
        <p:spPr>
          <a:xfrm>
            <a:off x="403067" y="371494"/>
            <a:ext cx="9603275" cy="1049235"/>
          </a:xfrm>
        </p:spPr>
        <p:txBody>
          <a:bodyPr/>
          <a:lstStyle/>
          <a:p>
            <a:pPr marL="0" marR="0">
              <a:spcBef>
                <a:spcPts val="0"/>
              </a:spcBef>
              <a:spcAft>
                <a:spcPts val="0"/>
              </a:spcAft>
            </a:pPr>
            <a:r>
              <a:rPr lang="en-US" b="1" dirty="0">
                <a:latin typeface="Helvetica" pitchFamily="2" charset="0"/>
                <a:ea typeface="Calibri" panose="020F0502020204030204" pitchFamily="34" charset="0"/>
                <a:cs typeface="Times New Roman" panose="02020603050405020304" pitchFamily="18" charset="0"/>
              </a:rPr>
              <a:t>Apologies Activity: Quality Inspection</a:t>
            </a:r>
          </a:p>
        </p:txBody>
      </p:sp>
      <p:sp>
        <p:nvSpPr>
          <p:cNvPr id="2" name="Text Box 2">
            <a:extLst>
              <a:ext uri="{FF2B5EF4-FFF2-40B4-BE49-F238E27FC236}">
                <a16:creationId xmlns:a16="http://schemas.microsoft.com/office/drawing/2014/main" id="{E0875221-42B2-234C-A481-7AFACC2ECF98}"/>
              </a:ext>
            </a:extLst>
          </p:cNvPr>
          <p:cNvSpPr txBox="1"/>
          <p:nvPr/>
        </p:nvSpPr>
        <p:spPr>
          <a:xfrm>
            <a:off x="256032" y="1450848"/>
            <a:ext cx="11777472" cy="4511040"/>
          </a:xfrm>
          <a:prstGeom prst="rect">
            <a:avLst/>
          </a:prstGeom>
          <a:solidFill>
            <a:schemeClr val="bg2"/>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200" dirty="0">
                <a:latin typeface="Helvetica" pitchFamily="2" charset="0"/>
                <a:ea typeface="Calibri" panose="020F0502020204030204" pitchFamily="34" charset="0"/>
                <a:cs typeface="Times New Roman" panose="02020603050405020304" pitchFamily="18" charset="0"/>
              </a:rPr>
              <a:t>Do all of these deserve an apology? Are they all effective?</a:t>
            </a:r>
          </a:p>
          <a:p>
            <a:pPr marL="0" marR="0">
              <a:spcBef>
                <a:spcPts val="0"/>
              </a:spcBef>
              <a:spcAft>
                <a:spcPts val="0"/>
              </a:spcAft>
            </a:pPr>
            <a:endParaRPr lang="en-US" sz="3200" dirty="0">
              <a:effectLst/>
              <a:latin typeface="Helvetica" pitchFamily="2" charset="0"/>
              <a:ea typeface="Calibri" panose="020F0502020204030204" pitchFamily="34" charset="0"/>
              <a:cs typeface="Times New Roman" panose="02020603050405020304" pitchFamily="18" charset="0"/>
            </a:endParaRPr>
          </a:p>
          <a:p>
            <a:pPr marL="514350" marR="0" indent="-514350">
              <a:spcBef>
                <a:spcPts val="0"/>
              </a:spcBef>
              <a:spcAft>
                <a:spcPts val="0"/>
              </a:spcAft>
              <a:buFont typeface="+mj-lt"/>
              <a:buAutoNum type="alphaUcPeriod"/>
            </a:pPr>
            <a:r>
              <a:rPr lang="en-US" sz="2800" dirty="0">
                <a:latin typeface="Helvetica" pitchFamily="2" charset="0"/>
                <a:ea typeface="Calibri" panose="020F0502020204030204" pitchFamily="34" charset="0"/>
                <a:cs typeface="Times New Roman" panose="02020603050405020304" pitchFamily="18" charset="0"/>
              </a:rPr>
              <a:t>I am sorry for arriving a few minutes early. I just didn’t want to be late.</a:t>
            </a:r>
          </a:p>
          <a:p>
            <a:pPr marL="514350" marR="0" indent="-514350">
              <a:spcBef>
                <a:spcPts val="0"/>
              </a:spcBef>
              <a:spcAft>
                <a:spcPts val="0"/>
              </a:spcAft>
              <a:buFont typeface="+mj-lt"/>
              <a:buAutoNum type="alphaUcPeriod"/>
            </a:pPr>
            <a:r>
              <a:rPr lang="en-US" sz="2800" dirty="0">
                <a:effectLst/>
                <a:latin typeface="Helvetica" pitchFamily="2" charset="0"/>
                <a:ea typeface="Calibri" panose="020F0502020204030204" pitchFamily="34" charset="0"/>
                <a:cs typeface="Times New Roman" panose="02020603050405020304" pitchFamily="18" charset="0"/>
              </a:rPr>
              <a:t>I </a:t>
            </a:r>
            <a:r>
              <a:rPr lang="en-US" sz="2800" dirty="0">
                <a:latin typeface="Helvetica" pitchFamily="2" charset="0"/>
                <a:ea typeface="Calibri" panose="020F0502020204030204" pitchFamily="34" charset="0"/>
                <a:cs typeface="Times New Roman" panose="02020603050405020304" pitchFamily="18" charset="0"/>
              </a:rPr>
              <a:t>am sorry for being late. The bus ran later than usual but I ride the bus often enough to know that I should build in some cushion.</a:t>
            </a:r>
          </a:p>
          <a:p>
            <a:pPr marL="514350" marR="0" indent="-514350">
              <a:spcBef>
                <a:spcPts val="0"/>
              </a:spcBef>
              <a:spcAft>
                <a:spcPts val="0"/>
              </a:spcAft>
              <a:buFont typeface="+mj-lt"/>
              <a:buAutoNum type="alphaUcPeriod"/>
            </a:pPr>
            <a:r>
              <a:rPr lang="en-US" sz="2800" dirty="0">
                <a:effectLst/>
                <a:latin typeface="Helvetica" pitchFamily="2" charset="0"/>
                <a:ea typeface="Calibri" panose="020F0502020204030204" pitchFamily="34" charset="0"/>
                <a:cs typeface="Times New Roman" panose="02020603050405020304" pitchFamily="18" charset="0"/>
              </a:rPr>
              <a:t>I feel terrible about the burglary. That was long ago, and I </a:t>
            </a:r>
            <a:r>
              <a:rPr lang="en-US" sz="2800" dirty="0">
                <a:latin typeface="Helvetica" pitchFamily="2" charset="0"/>
                <a:ea typeface="Calibri" panose="020F0502020204030204" pitchFamily="34" charset="0"/>
                <a:cs typeface="Times New Roman" panose="02020603050405020304" pitchFamily="18" charset="0"/>
              </a:rPr>
              <a:t>was a very different person then. </a:t>
            </a:r>
          </a:p>
          <a:p>
            <a:pPr marL="514350" marR="0" indent="-514350">
              <a:spcBef>
                <a:spcPts val="0"/>
              </a:spcBef>
              <a:spcAft>
                <a:spcPts val="0"/>
              </a:spcAft>
              <a:buFont typeface="+mj-lt"/>
              <a:buAutoNum type="alphaUcPeriod"/>
            </a:pPr>
            <a:r>
              <a:rPr lang="en-US" sz="2800" dirty="0">
                <a:latin typeface="Helvetica" pitchFamily="2" charset="0"/>
                <a:ea typeface="Calibri" panose="020F0502020204030204" pitchFamily="34" charset="0"/>
                <a:cs typeface="Times New Roman" panose="02020603050405020304" pitchFamily="18" charset="0"/>
              </a:rPr>
              <a:t>I felt bad about the way I left my last company. I was under a lot of stress at the time, but it is clear to me that that is no excuse for failing to give sufficient notice for them to find a replacement.</a:t>
            </a:r>
          </a:p>
          <a:p>
            <a:pPr marL="514350" marR="0" indent="-514350">
              <a:spcBef>
                <a:spcPts val="0"/>
              </a:spcBef>
              <a:spcAft>
                <a:spcPts val="0"/>
              </a:spcAft>
              <a:buFont typeface="+mj-lt"/>
              <a:buAutoNum type="alphaUcPeriod"/>
            </a:pPr>
            <a:endParaRPr lang="en-US" sz="2400" dirty="0">
              <a:latin typeface="Helvetica" pitchFamily="2" charset="0"/>
              <a:ea typeface="Calibri" panose="020F0502020204030204" pitchFamily="34" charset="0"/>
              <a:cs typeface="Times New Roman" panose="02020603050405020304" pitchFamily="18" charset="0"/>
            </a:endParaRPr>
          </a:p>
          <a:p>
            <a:pPr marL="514350" marR="0" indent="-514350">
              <a:spcBef>
                <a:spcPts val="0"/>
              </a:spcBef>
              <a:spcAft>
                <a:spcPts val="0"/>
              </a:spcAft>
              <a:buFont typeface="+mj-lt"/>
              <a:buAutoNum type="alphaUcPeriod"/>
            </a:pPr>
            <a:endParaRPr lang="en-US" sz="3200" dirty="0">
              <a:effectLst/>
              <a:latin typeface="Helvetica" pitchFamily="2"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6757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60858-7AFA-BF42-AD01-67FB11A96E74}"/>
              </a:ext>
            </a:extLst>
          </p:cNvPr>
          <p:cNvSpPr>
            <a:spLocks noGrp="1"/>
          </p:cNvSpPr>
          <p:nvPr>
            <p:ph type="title"/>
          </p:nvPr>
        </p:nvSpPr>
        <p:spPr/>
        <p:txBody>
          <a:bodyPr/>
          <a:lstStyle/>
          <a:p>
            <a:pPr algn="ctr"/>
            <a:r>
              <a:rPr lang="en-US" dirty="0"/>
              <a:t>Research</a:t>
            </a:r>
          </a:p>
        </p:txBody>
      </p:sp>
      <p:sp>
        <p:nvSpPr>
          <p:cNvPr id="6" name="Text Placeholder 5">
            <a:extLst>
              <a:ext uri="{FF2B5EF4-FFF2-40B4-BE49-F238E27FC236}">
                <a16:creationId xmlns:a16="http://schemas.microsoft.com/office/drawing/2014/main" id="{03C18273-0305-DE44-A448-4711F1F2FEA4}"/>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48756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
          <p:cNvSpPr>
            <a:spLocks noGrp="1" noChangeArrowheads="1"/>
          </p:cNvSpPr>
          <p:nvPr>
            <p:ph type="title"/>
          </p:nvPr>
        </p:nvSpPr>
        <p:spPr>
          <a:xfrm>
            <a:off x="1274619" y="178594"/>
            <a:ext cx="8500414" cy="1464469"/>
          </a:xfrm>
        </p:spPr>
        <p:txBody>
          <a:bodyPr>
            <a:normAutofit/>
          </a:bodyPr>
          <a:lstStyle/>
          <a:p>
            <a:pPr eaLnBrk="1" hangingPunct="1"/>
            <a:r>
              <a:rPr lang="en-US" altLang="en-US" sz="5062" dirty="0"/>
              <a:t>IM Tactics</a:t>
            </a:r>
          </a:p>
        </p:txBody>
      </p:sp>
      <p:sp>
        <p:nvSpPr>
          <p:cNvPr id="204803" name="Rectangle 2"/>
          <p:cNvSpPr>
            <a:spLocks noGrp="1" noChangeArrowheads="1"/>
          </p:cNvSpPr>
          <p:nvPr>
            <p:ph type="body" idx="1"/>
          </p:nvPr>
        </p:nvSpPr>
        <p:spPr>
          <a:xfrm>
            <a:off x="0" y="1906621"/>
            <a:ext cx="12192000" cy="4202349"/>
          </a:xfrm>
        </p:spPr>
        <p:txBody>
          <a:bodyPr>
            <a:noAutofit/>
          </a:bodyPr>
          <a:lstStyle/>
          <a:p>
            <a:pPr marL="937584" lvl="1"/>
            <a:r>
              <a:rPr lang="en-US" altLang="en-US" sz="2400" dirty="0"/>
              <a:t>Non-verbal IM tactics such as eye-contact and smiling are linked with higher interviewer ratings.  </a:t>
            </a:r>
          </a:p>
          <a:p>
            <a:pPr marL="937584" lvl="1"/>
            <a:r>
              <a:rPr lang="en-US" altLang="en-US" sz="2400" dirty="0"/>
              <a:t>Using self-focused tactics such as self-promotion may be helpful during the interview, but decrease in helpfulness once on the job.</a:t>
            </a:r>
          </a:p>
          <a:p>
            <a:pPr marL="937584" lvl="1"/>
            <a:endParaRPr lang="en-US" altLang="en-US" sz="2400" dirty="0"/>
          </a:p>
        </p:txBody>
      </p:sp>
    </p:spTree>
    <p:extLst>
      <p:ext uri="{BB962C8B-B14F-4D97-AF65-F5344CB8AC3E}">
        <p14:creationId xmlns:p14="http://schemas.microsoft.com/office/powerpoint/2010/main" val="3981761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7245-03B0-514D-853A-DD41CF6F33CA}"/>
              </a:ext>
            </a:extLst>
          </p:cNvPr>
          <p:cNvSpPr>
            <a:spLocks noGrp="1"/>
          </p:cNvSpPr>
          <p:nvPr>
            <p:ph type="title"/>
          </p:nvPr>
        </p:nvSpPr>
        <p:spPr/>
        <p:txBody>
          <a:bodyPr/>
          <a:lstStyle/>
          <a:p>
            <a:r>
              <a:rPr lang="en-US" dirty="0"/>
              <a:t>Insights From Research</a:t>
            </a:r>
          </a:p>
        </p:txBody>
      </p:sp>
      <p:sp>
        <p:nvSpPr>
          <p:cNvPr id="3" name="Content Placeholder 2">
            <a:extLst>
              <a:ext uri="{FF2B5EF4-FFF2-40B4-BE49-F238E27FC236}">
                <a16:creationId xmlns:a16="http://schemas.microsoft.com/office/drawing/2014/main" id="{2248714E-4482-1546-9AF9-062833AE0D74}"/>
              </a:ext>
            </a:extLst>
          </p:cNvPr>
          <p:cNvSpPr>
            <a:spLocks noGrp="1"/>
          </p:cNvSpPr>
          <p:nvPr>
            <p:ph idx="1"/>
          </p:nvPr>
        </p:nvSpPr>
        <p:spPr>
          <a:xfrm>
            <a:off x="1295402" y="2146385"/>
            <a:ext cx="9601196" cy="3602568"/>
          </a:xfrm>
        </p:spPr>
        <p:txBody>
          <a:bodyPr>
            <a:noAutofit/>
          </a:bodyPr>
          <a:lstStyle/>
          <a:p>
            <a:r>
              <a:rPr lang="en-US" sz="2800" dirty="0"/>
              <a:t>Peck &amp; </a:t>
            </a:r>
            <a:r>
              <a:rPr lang="en-US" sz="2800" dirty="0" err="1"/>
              <a:t>Levashina</a:t>
            </a:r>
            <a:r>
              <a:rPr lang="en-US" sz="2800" dirty="0"/>
              <a:t> (2017) conducted a meta-analysis capturing IM research from 1990-2015. </a:t>
            </a:r>
          </a:p>
          <a:p>
            <a:r>
              <a:rPr lang="en-US" sz="2800" dirty="0"/>
              <a:t>Findings</a:t>
            </a:r>
          </a:p>
          <a:p>
            <a:pPr lvl="1"/>
            <a:r>
              <a:rPr lang="en-US" sz="2800" dirty="0"/>
              <a:t>Self-focused tactics are positively related to interview ratings but not performance ratings</a:t>
            </a:r>
          </a:p>
          <a:p>
            <a:pPr lvl="1"/>
            <a:r>
              <a:rPr lang="en-US" sz="2800" dirty="0"/>
              <a:t>Other-focused tactics are positively related to both interview and performance ratings</a:t>
            </a:r>
          </a:p>
        </p:txBody>
      </p:sp>
    </p:spTree>
    <p:extLst>
      <p:ext uri="{BB962C8B-B14F-4D97-AF65-F5344CB8AC3E}">
        <p14:creationId xmlns:p14="http://schemas.microsoft.com/office/powerpoint/2010/main" val="50557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7245-03B0-514D-853A-DD41CF6F33CA}"/>
              </a:ext>
            </a:extLst>
          </p:cNvPr>
          <p:cNvSpPr>
            <a:spLocks noGrp="1"/>
          </p:cNvSpPr>
          <p:nvPr>
            <p:ph type="title"/>
          </p:nvPr>
        </p:nvSpPr>
        <p:spPr/>
        <p:txBody>
          <a:bodyPr>
            <a:normAutofit/>
          </a:bodyPr>
          <a:lstStyle/>
          <a:p>
            <a:r>
              <a:rPr lang="en-US" dirty="0"/>
              <a:t>Does the Research Support IM for Reducing Discrimination?</a:t>
            </a:r>
          </a:p>
        </p:txBody>
      </p:sp>
      <p:sp>
        <p:nvSpPr>
          <p:cNvPr id="3" name="Content Placeholder 2">
            <a:extLst>
              <a:ext uri="{FF2B5EF4-FFF2-40B4-BE49-F238E27FC236}">
                <a16:creationId xmlns:a16="http://schemas.microsoft.com/office/drawing/2014/main" id="{2248714E-4482-1546-9AF9-062833AE0D74}"/>
              </a:ext>
            </a:extLst>
          </p:cNvPr>
          <p:cNvSpPr>
            <a:spLocks noGrp="1"/>
          </p:cNvSpPr>
          <p:nvPr>
            <p:ph idx="1"/>
          </p:nvPr>
        </p:nvSpPr>
        <p:spPr>
          <a:xfrm>
            <a:off x="1295402" y="2183708"/>
            <a:ext cx="9601196" cy="3602568"/>
          </a:xfrm>
        </p:spPr>
        <p:txBody>
          <a:bodyPr>
            <a:noAutofit/>
          </a:bodyPr>
          <a:lstStyle/>
          <a:p>
            <a:r>
              <a:rPr lang="en-US" sz="2800" dirty="0"/>
              <a:t>Research has shown female leaders to be viewed more positively when described as mothers (Heilman &amp; </a:t>
            </a:r>
            <a:r>
              <a:rPr lang="en-US" sz="2800" dirty="0" err="1"/>
              <a:t>Okimoto</a:t>
            </a:r>
            <a:r>
              <a:rPr lang="en-US" sz="2800" dirty="0"/>
              <a:t>, 2007)</a:t>
            </a:r>
          </a:p>
          <a:p>
            <a:r>
              <a:rPr lang="en-US" sz="2800" dirty="0" err="1"/>
              <a:t>Bendick</a:t>
            </a:r>
            <a:r>
              <a:rPr lang="en-US" sz="2800" dirty="0"/>
              <a:t> et al. (1997) showed that discrimination of older applicants was reduced by half when described as “energetic, adaptable to the latest technology and committed to my career.”</a:t>
            </a:r>
          </a:p>
        </p:txBody>
      </p:sp>
    </p:spTree>
    <p:extLst>
      <p:ext uri="{BB962C8B-B14F-4D97-AF65-F5344CB8AC3E}">
        <p14:creationId xmlns:p14="http://schemas.microsoft.com/office/powerpoint/2010/main" val="118904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221B-5461-AA44-B825-591C8C682FD1}"/>
              </a:ext>
            </a:extLst>
          </p:cNvPr>
          <p:cNvSpPr>
            <a:spLocks noGrp="1"/>
          </p:cNvSpPr>
          <p:nvPr>
            <p:ph type="title"/>
          </p:nvPr>
        </p:nvSpPr>
        <p:spPr/>
        <p:txBody>
          <a:bodyPr/>
          <a:lstStyle/>
          <a:p>
            <a:r>
              <a:rPr lang="en-US" dirty="0"/>
              <a:t>Considerations – older consumers (55+)</a:t>
            </a:r>
          </a:p>
        </p:txBody>
      </p:sp>
      <p:sp>
        <p:nvSpPr>
          <p:cNvPr id="3" name="Content Placeholder 2">
            <a:extLst>
              <a:ext uri="{FF2B5EF4-FFF2-40B4-BE49-F238E27FC236}">
                <a16:creationId xmlns:a16="http://schemas.microsoft.com/office/drawing/2014/main" id="{A3AC1130-D40C-2847-91F7-EF694190F124}"/>
              </a:ext>
            </a:extLst>
          </p:cNvPr>
          <p:cNvSpPr>
            <a:spLocks noGrp="1"/>
          </p:cNvSpPr>
          <p:nvPr>
            <p:ph idx="1"/>
          </p:nvPr>
        </p:nvSpPr>
        <p:spPr>
          <a:xfrm>
            <a:off x="1451579" y="2015732"/>
            <a:ext cx="9603275" cy="4037749"/>
          </a:xfrm>
        </p:spPr>
        <p:txBody>
          <a:bodyPr>
            <a:normAutofit/>
          </a:bodyPr>
          <a:lstStyle/>
          <a:p>
            <a:r>
              <a:rPr lang="en-US" sz="3000" dirty="0"/>
              <a:t>More recently </a:t>
            </a:r>
            <a:r>
              <a:rPr lang="en-US" sz="3000" dirty="0" err="1"/>
              <a:t>Gioaba</a:t>
            </a:r>
            <a:r>
              <a:rPr lang="en-US" sz="3000" dirty="0"/>
              <a:t> &amp; </a:t>
            </a:r>
            <a:r>
              <a:rPr lang="en-US" sz="3000" dirty="0" err="1"/>
              <a:t>Krings</a:t>
            </a:r>
            <a:r>
              <a:rPr lang="en-US" sz="3000" dirty="0"/>
              <a:t> (2017) showed that older applicants who used self-promotion to counter stereotypes were viewed more favorably, but still not as favorably as young applicants.</a:t>
            </a:r>
          </a:p>
          <a:p>
            <a:endParaRPr lang="en-US" dirty="0"/>
          </a:p>
          <a:p>
            <a:endParaRPr lang="en-US" dirty="0"/>
          </a:p>
        </p:txBody>
      </p:sp>
    </p:spTree>
    <p:extLst>
      <p:ext uri="{BB962C8B-B14F-4D97-AF65-F5344CB8AC3E}">
        <p14:creationId xmlns:p14="http://schemas.microsoft.com/office/powerpoint/2010/main" val="424136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C3B28-DFDB-D443-A666-87B7EFA19D76}"/>
              </a:ext>
            </a:extLst>
          </p:cNvPr>
          <p:cNvSpPr>
            <a:spLocks noGrp="1"/>
          </p:cNvSpPr>
          <p:nvPr>
            <p:ph type="title"/>
          </p:nvPr>
        </p:nvSpPr>
        <p:spPr/>
        <p:txBody>
          <a:bodyPr/>
          <a:lstStyle/>
          <a:p>
            <a:r>
              <a:rPr lang="en-US" dirty="0"/>
              <a:t>Be yourself</a:t>
            </a:r>
          </a:p>
        </p:txBody>
      </p:sp>
      <p:pic>
        <p:nvPicPr>
          <p:cNvPr id="4" name="Content Placeholder 3" descr="Image of Kermit the Frog with the words: I don't pretend to be something I'm not.  Except normal.  I've pretended to be normal a few times.">
            <a:extLst>
              <a:ext uri="{FF2B5EF4-FFF2-40B4-BE49-F238E27FC236}">
                <a16:creationId xmlns:a16="http://schemas.microsoft.com/office/drawing/2014/main" id="{C5C0C78C-3F45-C04D-9013-F9502F2E1D4B}"/>
              </a:ext>
            </a:extLst>
          </p:cNvPr>
          <p:cNvPicPr>
            <a:picLocks noGrp="1" noChangeAspect="1"/>
          </p:cNvPicPr>
          <p:nvPr>
            <p:ph idx="1"/>
          </p:nvPr>
        </p:nvPicPr>
        <p:blipFill>
          <a:blip r:embed="rId3"/>
          <a:stretch>
            <a:fillRect/>
          </a:stretch>
        </p:blipFill>
        <p:spPr>
          <a:xfrm>
            <a:off x="232232" y="283779"/>
            <a:ext cx="5719404" cy="5858787"/>
          </a:xfrm>
          <a:prstGeom prst="rect">
            <a:avLst/>
          </a:prstGeom>
        </p:spPr>
      </p:pic>
      <p:pic>
        <p:nvPicPr>
          <p:cNvPr id="5" name="Picture 4" descr="Image of a door mat with the words: Put Your Best Foot Forward.">
            <a:extLst>
              <a:ext uri="{FF2B5EF4-FFF2-40B4-BE49-F238E27FC236}">
                <a16:creationId xmlns:a16="http://schemas.microsoft.com/office/drawing/2014/main" id="{990A1FCE-10CC-0345-9ADF-243E640CE95B}"/>
              </a:ext>
            </a:extLst>
          </p:cNvPr>
          <p:cNvPicPr>
            <a:picLocks noChangeAspect="1"/>
          </p:cNvPicPr>
          <p:nvPr/>
        </p:nvPicPr>
        <p:blipFill>
          <a:blip r:embed="rId4"/>
          <a:stretch>
            <a:fillRect/>
          </a:stretch>
        </p:blipFill>
        <p:spPr>
          <a:xfrm>
            <a:off x="5951636" y="283779"/>
            <a:ext cx="5852288" cy="5653834"/>
          </a:xfrm>
          <a:prstGeom prst="rect">
            <a:avLst/>
          </a:prstGeom>
        </p:spPr>
      </p:pic>
    </p:spTree>
    <p:custDataLst>
      <p:tags r:id="rId1"/>
    </p:custDataLst>
    <p:extLst>
      <p:ext uri="{BB962C8B-B14F-4D97-AF65-F5344CB8AC3E}">
        <p14:creationId xmlns:p14="http://schemas.microsoft.com/office/powerpoint/2010/main" val="3132200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420C-B1C4-4E4D-9C26-A92DFDE6C49A}"/>
              </a:ext>
            </a:extLst>
          </p:cNvPr>
          <p:cNvSpPr>
            <a:spLocks noGrp="1"/>
          </p:cNvSpPr>
          <p:nvPr>
            <p:ph type="title" idx="4294967295"/>
          </p:nvPr>
        </p:nvSpPr>
        <p:spPr>
          <a:xfrm>
            <a:off x="171419" y="177057"/>
            <a:ext cx="11508517" cy="1049235"/>
          </a:xfrm>
        </p:spPr>
        <p:txBody>
          <a:bodyPr/>
          <a:lstStyle/>
          <a:p>
            <a:r>
              <a:rPr lang="en-US" dirty="0">
                <a:latin typeface="Calibri" charset="0"/>
                <a:ea typeface="Calibri" charset="0"/>
                <a:cs typeface="Calibri" charset="0"/>
              </a:rPr>
              <a:t>impact of subordinates’ disability status on leader-member exchange</a:t>
            </a:r>
            <a:endParaRPr lang="en-US" dirty="0"/>
          </a:p>
        </p:txBody>
      </p:sp>
      <p:sp>
        <p:nvSpPr>
          <p:cNvPr id="8" name="Content Placeholder 2"/>
          <p:cNvSpPr txBox="1">
            <a:spLocks/>
          </p:cNvSpPr>
          <p:nvPr/>
        </p:nvSpPr>
        <p:spPr>
          <a:xfrm>
            <a:off x="896502" y="4002087"/>
            <a:ext cx="10553840" cy="216805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en-US" sz="2600" b="1" dirty="0">
                <a:solidFill>
                  <a:schemeClr val="tx1"/>
                </a:solidFill>
                <a:latin typeface="Calibri" charset="0"/>
                <a:ea typeface="Calibri" charset="0"/>
                <a:cs typeface="Calibri" charset="0"/>
              </a:rPr>
              <a:t>PURPOSE: </a:t>
            </a:r>
            <a:r>
              <a:rPr lang="en-US" sz="2600" dirty="0">
                <a:solidFill>
                  <a:schemeClr val="tx1"/>
                </a:solidFill>
                <a:latin typeface="Calibri" charset="0"/>
                <a:ea typeface="Calibri" charset="0"/>
                <a:cs typeface="Calibri" charset="0"/>
              </a:rPr>
              <a:t>investigate the impact of subordinates’ disability status on leader-member exchange (LMX) relationships</a:t>
            </a:r>
          </a:p>
          <a:p>
            <a:pPr lvl="1">
              <a:spcBef>
                <a:spcPts val="0"/>
              </a:spcBef>
              <a:spcAft>
                <a:spcPts val="0"/>
              </a:spcAft>
            </a:pPr>
            <a:r>
              <a:rPr lang="en-US" sz="2400" dirty="0">
                <a:solidFill>
                  <a:schemeClr val="tx1"/>
                </a:solidFill>
                <a:latin typeface="Calibri" charset="0"/>
                <a:ea typeface="Calibri" charset="0"/>
                <a:cs typeface="Calibri" charset="0"/>
              </a:rPr>
              <a:t>How subordinate disability and ingratiation were related to LMX quality </a:t>
            </a:r>
          </a:p>
        </p:txBody>
      </p:sp>
      <p:pic>
        <p:nvPicPr>
          <p:cNvPr id="4" name="Picture 3" descr="The Impact of Subordinate Disability on Leader-Member Exchange Relationships by Adrienne Colella, Texas A&amp;M University and Arup Varma, Loyola University, Chicago."/>
          <p:cNvPicPr>
            <a:picLocks noChangeAspect="1"/>
          </p:cNvPicPr>
          <p:nvPr/>
        </p:nvPicPr>
        <p:blipFill>
          <a:blip r:embed="rId4"/>
          <a:stretch>
            <a:fillRect/>
          </a:stretch>
        </p:blipFill>
        <p:spPr>
          <a:xfrm>
            <a:off x="1918922" y="1471189"/>
            <a:ext cx="8509000" cy="2286000"/>
          </a:xfrm>
          <a:prstGeom prst="rect">
            <a:avLst/>
          </a:prstGeom>
        </p:spPr>
      </p:pic>
    </p:spTree>
    <p:custDataLst>
      <p:tags r:id="rId1"/>
    </p:custDataLst>
    <p:extLst>
      <p:ext uri="{BB962C8B-B14F-4D97-AF65-F5344CB8AC3E}">
        <p14:creationId xmlns:p14="http://schemas.microsoft.com/office/powerpoint/2010/main" val="2365206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alibri" charset="0"/>
                <a:ea typeface="Calibri" charset="0"/>
                <a:cs typeface="Calibri" charset="0"/>
              </a:rPr>
              <a:t>Description of Study</a:t>
            </a:r>
          </a:p>
        </p:txBody>
      </p:sp>
      <p:sp>
        <p:nvSpPr>
          <p:cNvPr id="3" name="Content Placeholder 2"/>
          <p:cNvSpPr>
            <a:spLocks noGrp="1"/>
          </p:cNvSpPr>
          <p:nvPr>
            <p:ph idx="1"/>
          </p:nvPr>
        </p:nvSpPr>
        <p:spPr>
          <a:xfrm>
            <a:off x="581192" y="2063515"/>
            <a:ext cx="11029615" cy="4677504"/>
          </a:xfrm>
        </p:spPr>
        <p:txBody>
          <a:bodyPr>
            <a:normAutofit/>
          </a:bodyPr>
          <a:lstStyle/>
          <a:p>
            <a:pPr marL="0" indent="0">
              <a:buNone/>
            </a:pPr>
            <a:br>
              <a:rPr lang="en-US" sz="2400" b="1" dirty="0">
                <a:solidFill>
                  <a:schemeClr val="tx1"/>
                </a:solidFill>
                <a:latin typeface="Calibri" charset="0"/>
                <a:ea typeface="Calibri" charset="0"/>
                <a:cs typeface="Calibri" charset="0"/>
              </a:rPr>
            </a:br>
            <a:endParaRPr lang="en-US" sz="2400" b="1" dirty="0">
              <a:solidFill>
                <a:schemeClr val="tx1"/>
              </a:solidFill>
              <a:latin typeface="Calibri" charset="0"/>
              <a:ea typeface="Calibri" charset="0"/>
              <a:cs typeface="Calibri" charset="0"/>
            </a:endParaRPr>
          </a:p>
          <a:p>
            <a:pPr marL="0" indent="0">
              <a:buNone/>
            </a:pPr>
            <a:r>
              <a:rPr lang="en-US" dirty="0">
                <a:solidFill>
                  <a:schemeClr val="tx1"/>
                </a:solidFill>
                <a:latin typeface="Calibri" charset="0"/>
                <a:ea typeface="Calibri" charset="0"/>
                <a:cs typeface="Calibri" charset="0"/>
              </a:rPr>
              <a:t>Colella &amp; Varma (2007) hypothesized that supervisors without disabilities will form lower-quality LMX relationships with subordinates with disabilities than they do with nondisabled subordinates.</a:t>
            </a:r>
            <a:br>
              <a:rPr lang="en-US" dirty="0">
                <a:solidFill>
                  <a:schemeClr val="tx1"/>
                </a:solidFill>
                <a:latin typeface="Calibri" charset="0"/>
                <a:ea typeface="Calibri" charset="0"/>
                <a:cs typeface="Calibri" charset="0"/>
              </a:rPr>
            </a:br>
            <a:endParaRPr lang="en-US" dirty="0">
              <a:solidFill>
                <a:schemeClr val="tx1"/>
              </a:solidFill>
              <a:latin typeface="Calibri" charset="0"/>
              <a:ea typeface="Calibri" charset="0"/>
              <a:cs typeface="Calibri" charset="0"/>
            </a:endParaRPr>
          </a:p>
          <a:p>
            <a:pPr marL="0" indent="0">
              <a:buNone/>
            </a:pPr>
            <a:r>
              <a:rPr lang="en-US" dirty="0">
                <a:solidFill>
                  <a:schemeClr val="tx1"/>
                </a:solidFill>
                <a:latin typeface="Calibri" charset="0"/>
                <a:ea typeface="Calibri" charset="0"/>
                <a:cs typeface="Calibri" charset="0"/>
              </a:rPr>
              <a:t>Hypothesis: Subordinate ingratiation and subordinate disability status interact to influence LMX quality, such that ingratiation will have a stronger positive impact on LMX relationships for subordinates with disabilities than on those relationships formed with nondisabled subordinates. </a:t>
            </a:r>
          </a:p>
          <a:p>
            <a:endParaRPr lang="en-US" dirty="0">
              <a:latin typeface="Calibri" charset="0"/>
              <a:ea typeface="Calibri" charset="0"/>
              <a:cs typeface="Calibri" charset="0"/>
            </a:endParaRPr>
          </a:p>
        </p:txBody>
      </p:sp>
    </p:spTree>
    <p:extLst>
      <p:ext uri="{BB962C8B-B14F-4D97-AF65-F5344CB8AC3E}">
        <p14:creationId xmlns:p14="http://schemas.microsoft.com/office/powerpoint/2010/main" val="740563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23C7B1-283D-4C1C-9B6D-09DFBA171E92}"/>
              </a:ext>
            </a:extLst>
          </p:cNvPr>
          <p:cNvSpPr>
            <a:spLocks noGrp="1"/>
          </p:cNvSpPr>
          <p:nvPr>
            <p:ph type="title" idx="4294967295"/>
          </p:nvPr>
        </p:nvSpPr>
        <p:spPr>
          <a:xfrm>
            <a:off x="1451579" y="-1049235"/>
            <a:ext cx="9603275" cy="1049235"/>
          </a:xfrm>
        </p:spPr>
        <p:txBody>
          <a:bodyPr vert="horz" lIns="91440" tIns="45720" rIns="91440" bIns="45720" rtlCol="0" anchor="b">
            <a:normAutofit fontScale="90000"/>
          </a:bodyPr>
          <a:lstStyle/>
          <a:p>
            <a:r>
              <a:rPr lang="en-US" dirty="0"/>
              <a:t>People with disabilities may have more to gain from IM than people without disabilities.</a:t>
            </a:r>
          </a:p>
        </p:txBody>
      </p:sp>
      <p:pic>
        <p:nvPicPr>
          <p:cNvPr id="10" name="Picture 9" descr="Table showing people with disabilities may have more to gain from IM than people without disabilities."/>
          <p:cNvPicPr>
            <a:picLocks noChangeAspect="1"/>
          </p:cNvPicPr>
          <p:nvPr/>
        </p:nvPicPr>
        <p:blipFill>
          <a:blip r:embed="rId4"/>
          <a:stretch>
            <a:fillRect/>
          </a:stretch>
        </p:blipFill>
        <p:spPr>
          <a:xfrm>
            <a:off x="838199" y="1041033"/>
            <a:ext cx="3732179" cy="5536884"/>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95060" y="1104217"/>
            <a:ext cx="6070600" cy="5219700"/>
          </a:xfrm>
          <a:prstGeom prst="rect">
            <a:avLst/>
          </a:prstGeom>
        </p:spPr>
      </p:pic>
    </p:spTree>
    <p:custDataLst>
      <p:tags r:id="rId1"/>
    </p:custDataLst>
    <p:extLst>
      <p:ext uri="{BB962C8B-B14F-4D97-AF65-F5344CB8AC3E}">
        <p14:creationId xmlns:p14="http://schemas.microsoft.com/office/powerpoint/2010/main" val="100743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5A1E-8130-9C4E-A4AC-F6AAB5F8651B}"/>
              </a:ext>
            </a:extLst>
          </p:cNvPr>
          <p:cNvSpPr>
            <a:spLocks noGrp="1"/>
          </p:cNvSpPr>
          <p:nvPr>
            <p:ph type="title"/>
          </p:nvPr>
        </p:nvSpPr>
        <p:spPr/>
        <p:txBody>
          <a:bodyPr/>
          <a:lstStyle/>
          <a:p>
            <a:r>
              <a:rPr lang="en-US" dirty="0"/>
              <a:t>WHEN is Impression Management most needed for people with disabilities? </a:t>
            </a:r>
          </a:p>
        </p:txBody>
      </p:sp>
      <p:sp>
        <p:nvSpPr>
          <p:cNvPr id="3" name="Content Placeholder 2">
            <a:extLst>
              <a:ext uri="{FF2B5EF4-FFF2-40B4-BE49-F238E27FC236}">
                <a16:creationId xmlns:a16="http://schemas.microsoft.com/office/drawing/2014/main" id="{51B5AFAA-B408-CD44-83F8-38B6A4D85B3F}"/>
              </a:ext>
            </a:extLst>
          </p:cNvPr>
          <p:cNvSpPr>
            <a:spLocks noGrp="1"/>
          </p:cNvSpPr>
          <p:nvPr>
            <p:ph idx="1"/>
          </p:nvPr>
        </p:nvSpPr>
        <p:spPr>
          <a:xfrm>
            <a:off x="1451579" y="2015732"/>
            <a:ext cx="9910327" cy="3920611"/>
          </a:xfrm>
        </p:spPr>
        <p:txBody>
          <a:bodyPr>
            <a:normAutofit fontScale="77500" lnSpcReduction="20000"/>
          </a:bodyPr>
          <a:lstStyle/>
          <a:p>
            <a:r>
              <a:rPr lang="en-US" sz="3600" dirty="0"/>
              <a:t>When the effects of disability are ambiguous in relation to the work or the social environment</a:t>
            </a:r>
          </a:p>
          <a:p>
            <a:r>
              <a:rPr lang="en-US" sz="3600" dirty="0"/>
              <a:t>When the employer conveys any of the following about the disability or condition</a:t>
            </a:r>
          </a:p>
          <a:p>
            <a:pPr lvl="1"/>
            <a:r>
              <a:rPr lang="en-US" sz="3400" dirty="0"/>
              <a:t>Controllability</a:t>
            </a:r>
          </a:p>
          <a:p>
            <a:pPr lvl="1"/>
            <a:r>
              <a:rPr lang="en-US" sz="3400" dirty="0"/>
              <a:t>Threat (safety concerns or profit loss)</a:t>
            </a:r>
          </a:p>
          <a:p>
            <a:pPr lvl="1"/>
            <a:r>
              <a:rPr lang="en-US" sz="3400" dirty="0"/>
              <a:t>Spread (notion that the impairment affects more than it does</a:t>
            </a:r>
          </a:p>
          <a:p>
            <a:pPr lvl="1"/>
            <a:r>
              <a:rPr lang="en-US" sz="3400" dirty="0"/>
              <a:t>Assumes the disability is more of a tragedy than it is</a:t>
            </a:r>
          </a:p>
        </p:txBody>
      </p:sp>
    </p:spTree>
    <p:extLst>
      <p:ext uri="{BB962C8B-B14F-4D97-AF65-F5344CB8AC3E}">
        <p14:creationId xmlns:p14="http://schemas.microsoft.com/office/powerpoint/2010/main" val="19202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800D0-B4EB-5442-9456-4F6FBD7C1B9C}"/>
              </a:ext>
            </a:extLst>
          </p:cNvPr>
          <p:cNvSpPr>
            <a:spLocks noGrp="1"/>
          </p:cNvSpPr>
          <p:nvPr>
            <p:ph type="title"/>
          </p:nvPr>
        </p:nvSpPr>
        <p:spPr/>
        <p:txBody>
          <a:bodyPr/>
          <a:lstStyle/>
          <a:p>
            <a:r>
              <a:rPr lang="en-US" dirty="0"/>
              <a:t>Controllability</a:t>
            </a:r>
          </a:p>
        </p:txBody>
      </p:sp>
      <p:sp>
        <p:nvSpPr>
          <p:cNvPr id="3" name="Content Placeholder 2">
            <a:extLst>
              <a:ext uri="{FF2B5EF4-FFF2-40B4-BE49-F238E27FC236}">
                <a16:creationId xmlns:a16="http://schemas.microsoft.com/office/drawing/2014/main" id="{E77322FA-4A99-5544-B391-FB0631618C6C}"/>
              </a:ext>
            </a:extLst>
          </p:cNvPr>
          <p:cNvSpPr>
            <a:spLocks noGrp="1"/>
          </p:cNvSpPr>
          <p:nvPr>
            <p:ph idx="1"/>
          </p:nvPr>
        </p:nvSpPr>
        <p:spPr>
          <a:xfrm>
            <a:off x="1295401" y="2556932"/>
            <a:ext cx="4084745" cy="3318936"/>
          </a:xfrm>
        </p:spPr>
        <p:txBody>
          <a:bodyPr>
            <a:normAutofit lnSpcReduction="10000"/>
          </a:bodyPr>
          <a:lstStyle/>
          <a:p>
            <a:r>
              <a:rPr lang="en-US" dirty="0"/>
              <a:t>Lyons et al. (2017)</a:t>
            </a:r>
          </a:p>
          <a:p>
            <a:pPr lvl="1"/>
            <a:r>
              <a:rPr lang="en-US" sz="2800" dirty="0"/>
              <a:t>Sought to understand how controllability moderated affective reactions and, ultimately hiring intentions</a:t>
            </a:r>
          </a:p>
        </p:txBody>
      </p:sp>
      <p:pic>
        <p:nvPicPr>
          <p:cNvPr id="5" name="Picture 4">
            <a:extLst>
              <a:ext uri="{FF2B5EF4-FFF2-40B4-BE49-F238E27FC236}">
                <a16:creationId xmlns:a16="http://schemas.microsoft.com/office/drawing/2014/main" id="{F74C9C47-F8A3-F044-A0BD-36AC03D51DC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80146" y="2686050"/>
            <a:ext cx="5878969" cy="3060700"/>
          </a:xfrm>
          <a:prstGeom prst="rect">
            <a:avLst/>
          </a:prstGeom>
        </p:spPr>
      </p:pic>
    </p:spTree>
    <p:custDataLst>
      <p:tags r:id="rId1"/>
    </p:custDataLst>
    <p:extLst>
      <p:ext uri="{BB962C8B-B14F-4D97-AF65-F5344CB8AC3E}">
        <p14:creationId xmlns:p14="http://schemas.microsoft.com/office/powerpoint/2010/main" val="4183774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800D0-B4EB-5442-9456-4F6FBD7C1B9C}"/>
              </a:ext>
            </a:extLst>
          </p:cNvPr>
          <p:cNvSpPr>
            <a:spLocks noGrp="1"/>
          </p:cNvSpPr>
          <p:nvPr>
            <p:ph type="title"/>
          </p:nvPr>
        </p:nvSpPr>
        <p:spPr/>
        <p:txBody>
          <a:bodyPr/>
          <a:lstStyle/>
          <a:p>
            <a:r>
              <a:rPr lang="en-US" dirty="0"/>
              <a:t>Controllability: </a:t>
            </a:r>
            <a:r>
              <a:rPr lang="en-US" dirty="0" err="1"/>
              <a:t>Decategorization</a:t>
            </a:r>
            <a:endParaRPr lang="en-US" dirty="0"/>
          </a:p>
        </p:txBody>
      </p:sp>
      <p:sp>
        <p:nvSpPr>
          <p:cNvPr id="3" name="Content Placeholder 2">
            <a:extLst>
              <a:ext uri="{FF2B5EF4-FFF2-40B4-BE49-F238E27FC236}">
                <a16:creationId xmlns:a16="http://schemas.microsoft.com/office/drawing/2014/main" id="{E77322FA-4A99-5544-B391-FB0631618C6C}"/>
              </a:ext>
            </a:extLst>
          </p:cNvPr>
          <p:cNvSpPr>
            <a:spLocks noGrp="1"/>
          </p:cNvSpPr>
          <p:nvPr>
            <p:ph idx="1"/>
          </p:nvPr>
        </p:nvSpPr>
        <p:spPr>
          <a:xfrm>
            <a:off x="1295401" y="2556932"/>
            <a:ext cx="9105899" cy="3318936"/>
          </a:xfrm>
        </p:spPr>
        <p:txBody>
          <a:bodyPr/>
          <a:lstStyle/>
          <a:p>
            <a:r>
              <a:rPr lang="en-US" dirty="0"/>
              <a:t>Lyons et al. (2017) Findings</a:t>
            </a:r>
          </a:p>
          <a:p>
            <a:pPr lvl="1"/>
            <a:r>
              <a:rPr lang="en-US" sz="2800" dirty="0" err="1"/>
              <a:t>Decategorization</a:t>
            </a:r>
            <a:r>
              <a:rPr lang="en-US" sz="2800" dirty="0"/>
              <a:t> (i.e., distancing oneself from the disability) reduced pity reactions but only when the PWD was perceived as not responsible for the disability. PWDs perceived as responsible got more pity and lower hiring intentions.</a:t>
            </a:r>
          </a:p>
        </p:txBody>
      </p:sp>
    </p:spTree>
    <p:custDataLst>
      <p:tags r:id="rId1"/>
    </p:custDataLst>
    <p:extLst>
      <p:ext uri="{BB962C8B-B14F-4D97-AF65-F5344CB8AC3E}">
        <p14:creationId xmlns:p14="http://schemas.microsoft.com/office/powerpoint/2010/main" val="1729423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800D0-B4EB-5442-9456-4F6FBD7C1B9C}"/>
              </a:ext>
            </a:extLst>
          </p:cNvPr>
          <p:cNvSpPr>
            <a:spLocks noGrp="1"/>
          </p:cNvSpPr>
          <p:nvPr>
            <p:ph type="title"/>
          </p:nvPr>
        </p:nvSpPr>
        <p:spPr/>
        <p:txBody>
          <a:bodyPr/>
          <a:lstStyle/>
          <a:p>
            <a:r>
              <a:rPr lang="en-US" dirty="0"/>
              <a:t>Controllability: Integration</a:t>
            </a:r>
          </a:p>
        </p:txBody>
      </p:sp>
      <p:sp>
        <p:nvSpPr>
          <p:cNvPr id="3" name="Content Placeholder 2">
            <a:extLst>
              <a:ext uri="{FF2B5EF4-FFF2-40B4-BE49-F238E27FC236}">
                <a16:creationId xmlns:a16="http://schemas.microsoft.com/office/drawing/2014/main" id="{E77322FA-4A99-5544-B391-FB0631618C6C}"/>
              </a:ext>
            </a:extLst>
          </p:cNvPr>
          <p:cNvSpPr>
            <a:spLocks noGrp="1"/>
          </p:cNvSpPr>
          <p:nvPr>
            <p:ph idx="1"/>
          </p:nvPr>
        </p:nvSpPr>
        <p:spPr>
          <a:xfrm>
            <a:off x="1295401" y="2556932"/>
            <a:ext cx="9105899" cy="3318936"/>
          </a:xfrm>
        </p:spPr>
        <p:txBody>
          <a:bodyPr/>
          <a:lstStyle/>
          <a:p>
            <a:r>
              <a:rPr lang="en-US" dirty="0"/>
              <a:t>Lyons et al. (2017) Findings</a:t>
            </a:r>
          </a:p>
          <a:p>
            <a:pPr lvl="1"/>
            <a:r>
              <a:rPr lang="en-US" sz="2800" dirty="0"/>
              <a:t>Integration (i.e., highlighting positive aspects of the disability) also reduced pity reactions but only when the PWD was perceived as not responsible for the disability. PWDs perceived as responsible got more pity and lower hiring intentions.</a:t>
            </a:r>
          </a:p>
        </p:txBody>
      </p:sp>
    </p:spTree>
    <p:custDataLst>
      <p:tags r:id="rId1"/>
    </p:custDataLst>
    <p:extLst>
      <p:ext uri="{BB962C8B-B14F-4D97-AF65-F5344CB8AC3E}">
        <p14:creationId xmlns:p14="http://schemas.microsoft.com/office/powerpoint/2010/main" val="4244519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5A1E-8130-9C4E-A4AC-F6AAB5F8651B}"/>
              </a:ext>
            </a:extLst>
          </p:cNvPr>
          <p:cNvSpPr>
            <a:spLocks noGrp="1"/>
          </p:cNvSpPr>
          <p:nvPr>
            <p:ph type="title"/>
          </p:nvPr>
        </p:nvSpPr>
        <p:spPr/>
        <p:txBody>
          <a:bodyPr/>
          <a:lstStyle/>
          <a:p>
            <a:r>
              <a:rPr lang="en-US" dirty="0"/>
              <a:t>What phase of employment is Impression Management most needed? </a:t>
            </a:r>
          </a:p>
        </p:txBody>
      </p:sp>
      <p:sp>
        <p:nvSpPr>
          <p:cNvPr id="3" name="Content Placeholder 2">
            <a:extLst>
              <a:ext uri="{FF2B5EF4-FFF2-40B4-BE49-F238E27FC236}">
                <a16:creationId xmlns:a16="http://schemas.microsoft.com/office/drawing/2014/main" id="{51B5AFAA-B408-CD44-83F8-38B6A4D85B3F}"/>
              </a:ext>
            </a:extLst>
          </p:cNvPr>
          <p:cNvSpPr>
            <a:spLocks noGrp="1"/>
          </p:cNvSpPr>
          <p:nvPr>
            <p:ph idx="1"/>
          </p:nvPr>
        </p:nvSpPr>
        <p:spPr>
          <a:xfrm>
            <a:off x="1451579" y="2015732"/>
            <a:ext cx="9603275" cy="3920611"/>
          </a:xfrm>
        </p:spPr>
        <p:txBody>
          <a:bodyPr>
            <a:normAutofit/>
          </a:bodyPr>
          <a:lstStyle/>
          <a:p>
            <a:pPr marL="742950" indent="-742950">
              <a:buFont typeface="+mj-lt"/>
              <a:buAutoNum type="arabicPeriod"/>
            </a:pPr>
            <a:r>
              <a:rPr lang="en-US" sz="3600" dirty="0"/>
              <a:t>Application</a:t>
            </a:r>
          </a:p>
          <a:p>
            <a:pPr marL="742950" indent="-742950">
              <a:buFont typeface="+mj-lt"/>
              <a:buAutoNum type="arabicPeriod"/>
            </a:pPr>
            <a:r>
              <a:rPr lang="en-US" sz="3600" dirty="0"/>
              <a:t>Resume</a:t>
            </a:r>
          </a:p>
          <a:p>
            <a:pPr marL="742950" indent="-742950">
              <a:buFont typeface="+mj-lt"/>
              <a:buAutoNum type="arabicPeriod"/>
            </a:pPr>
            <a:r>
              <a:rPr lang="en-US" sz="3600" dirty="0"/>
              <a:t>Cover Letter</a:t>
            </a:r>
          </a:p>
          <a:p>
            <a:pPr marL="742950" indent="-742950">
              <a:buFont typeface="+mj-lt"/>
              <a:buAutoNum type="arabicPeriod"/>
            </a:pPr>
            <a:r>
              <a:rPr lang="en-US" sz="3600" dirty="0"/>
              <a:t>Public profiles </a:t>
            </a:r>
            <a:r>
              <a:rPr lang="en-US" sz="2600" dirty="0"/>
              <a:t>(think Facebook and voicemail messages)</a:t>
            </a:r>
          </a:p>
          <a:p>
            <a:pPr marL="742950" indent="-742950">
              <a:buFont typeface="+mj-lt"/>
              <a:buAutoNum type="arabicPeriod"/>
            </a:pPr>
            <a:r>
              <a:rPr lang="en-US" sz="3600" dirty="0"/>
              <a:t>Interview</a:t>
            </a:r>
          </a:p>
        </p:txBody>
      </p:sp>
    </p:spTree>
    <p:extLst>
      <p:ext uri="{BB962C8B-B14F-4D97-AF65-F5344CB8AC3E}">
        <p14:creationId xmlns:p14="http://schemas.microsoft.com/office/powerpoint/2010/main" val="317171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EF37-04D3-A043-A800-B04C058066EF}"/>
              </a:ext>
            </a:extLst>
          </p:cNvPr>
          <p:cNvSpPr>
            <a:spLocks noGrp="1"/>
          </p:cNvSpPr>
          <p:nvPr>
            <p:ph type="title"/>
          </p:nvPr>
        </p:nvSpPr>
        <p:spPr/>
        <p:txBody>
          <a:bodyPr/>
          <a:lstStyle/>
          <a:p>
            <a:r>
              <a:rPr lang="en-US" dirty="0"/>
              <a:t>IM and the application</a:t>
            </a:r>
          </a:p>
        </p:txBody>
      </p:sp>
      <p:sp>
        <p:nvSpPr>
          <p:cNvPr id="3" name="Content Placeholder 2">
            <a:extLst>
              <a:ext uri="{FF2B5EF4-FFF2-40B4-BE49-F238E27FC236}">
                <a16:creationId xmlns:a16="http://schemas.microsoft.com/office/drawing/2014/main" id="{53E61AE2-6BFA-DF47-A598-592FF11C52B4}"/>
              </a:ext>
            </a:extLst>
          </p:cNvPr>
          <p:cNvSpPr>
            <a:spLocks noGrp="1"/>
          </p:cNvSpPr>
          <p:nvPr>
            <p:ph idx="1"/>
          </p:nvPr>
        </p:nvSpPr>
        <p:spPr/>
        <p:txBody>
          <a:bodyPr/>
          <a:lstStyle/>
          <a:p>
            <a:r>
              <a:rPr lang="en-US" dirty="0"/>
              <a:t>Group Points</a:t>
            </a:r>
          </a:p>
        </p:txBody>
      </p:sp>
    </p:spTree>
    <p:extLst>
      <p:ext uri="{BB962C8B-B14F-4D97-AF65-F5344CB8AC3E}">
        <p14:creationId xmlns:p14="http://schemas.microsoft.com/office/powerpoint/2010/main" val="3386672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EF37-04D3-A043-A800-B04C058066EF}"/>
              </a:ext>
            </a:extLst>
          </p:cNvPr>
          <p:cNvSpPr>
            <a:spLocks noGrp="1"/>
          </p:cNvSpPr>
          <p:nvPr>
            <p:ph type="title"/>
          </p:nvPr>
        </p:nvSpPr>
        <p:spPr/>
        <p:txBody>
          <a:bodyPr/>
          <a:lstStyle/>
          <a:p>
            <a:r>
              <a:rPr lang="en-US" dirty="0"/>
              <a:t>IM and the Resume</a:t>
            </a:r>
          </a:p>
        </p:txBody>
      </p:sp>
      <p:sp>
        <p:nvSpPr>
          <p:cNvPr id="3" name="Content Placeholder 2">
            <a:extLst>
              <a:ext uri="{FF2B5EF4-FFF2-40B4-BE49-F238E27FC236}">
                <a16:creationId xmlns:a16="http://schemas.microsoft.com/office/drawing/2014/main" id="{53E61AE2-6BFA-DF47-A598-592FF11C52B4}"/>
              </a:ext>
            </a:extLst>
          </p:cNvPr>
          <p:cNvSpPr>
            <a:spLocks noGrp="1"/>
          </p:cNvSpPr>
          <p:nvPr>
            <p:ph idx="1"/>
          </p:nvPr>
        </p:nvSpPr>
        <p:spPr/>
        <p:txBody>
          <a:bodyPr/>
          <a:lstStyle/>
          <a:p>
            <a:r>
              <a:rPr lang="en-US" dirty="0"/>
              <a:t>Group Points</a:t>
            </a:r>
          </a:p>
        </p:txBody>
      </p:sp>
    </p:spTree>
    <p:extLst>
      <p:ext uri="{BB962C8B-B14F-4D97-AF65-F5344CB8AC3E}">
        <p14:creationId xmlns:p14="http://schemas.microsoft.com/office/powerpoint/2010/main" val="312665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5A1E-8130-9C4E-A4AC-F6AAB5F8651B}"/>
              </a:ext>
            </a:extLst>
          </p:cNvPr>
          <p:cNvSpPr>
            <a:spLocks noGrp="1"/>
          </p:cNvSpPr>
          <p:nvPr>
            <p:ph type="title"/>
          </p:nvPr>
        </p:nvSpPr>
        <p:spPr/>
        <p:txBody>
          <a:bodyPr/>
          <a:lstStyle/>
          <a:p>
            <a:r>
              <a:rPr lang="en-US" dirty="0"/>
              <a:t>What is Impression Management? </a:t>
            </a:r>
          </a:p>
        </p:txBody>
      </p:sp>
      <p:sp>
        <p:nvSpPr>
          <p:cNvPr id="3" name="Content Placeholder 2">
            <a:extLst>
              <a:ext uri="{FF2B5EF4-FFF2-40B4-BE49-F238E27FC236}">
                <a16:creationId xmlns:a16="http://schemas.microsoft.com/office/drawing/2014/main" id="{51B5AFAA-B408-CD44-83F8-38B6A4D85B3F}"/>
              </a:ext>
            </a:extLst>
          </p:cNvPr>
          <p:cNvSpPr>
            <a:spLocks noGrp="1"/>
          </p:cNvSpPr>
          <p:nvPr>
            <p:ph idx="1"/>
          </p:nvPr>
        </p:nvSpPr>
        <p:spPr/>
        <p:txBody>
          <a:bodyPr/>
          <a:lstStyle/>
          <a:p>
            <a:r>
              <a:rPr lang="en-US" sz="3000" dirty="0"/>
              <a:t>Definition: the process by which individuals control the impression that others form of them</a:t>
            </a:r>
          </a:p>
          <a:p>
            <a:pPr lvl="1"/>
            <a:r>
              <a:rPr lang="en-US" sz="3000" b="1" dirty="0"/>
              <a:t>consciously or unconsciously</a:t>
            </a:r>
          </a:p>
          <a:p>
            <a:pPr lvl="1"/>
            <a:r>
              <a:rPr lang="en-US" sz="3000" b="1" dirty="0"/>
              <a:t>deceptively or authentically</a:t>
            </a:r>
          </a:p>
        </p:txBody>
      </p:sp>
    </p:spTree>
    <p:extLst>
      <p:ext uri="{BB962C8B-B14F-4D97-AF65-F5344CB8AC3E}">
        <p14:creationId xmlns:p14="http://schemas.microsoft.com/office/powerpoint/2010/main" val="3910922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EF37-04D3-A043-A800-B04C058066EF}"/>
              </a:ext>
            </a:extLst>
          </p:cNvPr>
          <p:cNvSpPr>
            <a:spLocks noGrp="1"/>
          </p:cNvSpPr>
          <p:nvPr>
            <p:ph type="title"/>
          </p:nvPr>
        </p:nvSpPr>
        <p:spPr/>
        <p:txBody>
          <a:bodyPr/>
          <a:lstStyle/>
          <a:p>
            <a:r>
              <a:rPr lang="en-US" dirty="0"/>
              <a:t>IM and the cover letter</a:t>
            </a:r>
          </a:p>
        </p:txBody>
      </p:sp>
      <p:sp>
        <p:nvSpPr>
          <p:cNvPr id="3" name="Content Placeholder 2">
            <a:extLst>
              <a:ext uri="{FF2B5EF4-FFF2-40B4-BE49-F238E27FC236}">
                <a16:creationId xmlns:a16="http://schemas.microsoft.com/office/drawing/2014/main" id="{53E61AE2-6BFA-DF47-A598-592FF11C52B4}"/>
              </a:ext>
            </a:extLst>
          </p:cNvPr>
          <p:cNvSpPr>
            <a:spLocks noGrp="1"/>
          </p:cNvSpPr>
          <p:nvPr>
            <p:ph idx="1"/>
          </p:nvPr>
        </p:nvSpPr>
        <p:spPr/>
        <p:txBody>
          <a:bodyPr/>
          <a:lstStyle/>
          <a:p>
            <a:r>
              <a:rPr lang="en-US" dirty="0"/>
              <a:t>Group Points</a:t>
            </a:r>
          </a:p>
        </p:txBody>
      </p:sp>
    </p:spTree>
    <p:extLst>
      <p:ext uri="{BB962C8B-B14F-4D97-AF65-F5344CB8AC3E}">
        <p14:creationId xmlns:p14="http://schemas.microsoft.com/office/powerpoint/2010/main" val="29489081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AA43C-A3DE-5A4F-AC08-3376D9423ECA}"/>
              </a:ext>
            </a:extLst>
          </p:cNvPr>
          <p:cNvSpPr>
            <a:spLocks noGrp="1"/>
          </p:cNvSpPr>
          <p:nvPr>
            <p:ph type="title"/>
          </p:nvPr>
        </p:nvSpPr>
        <p:spPr/>
        <p:txBody>
          <a:bodyPr/>
          <a:lstStyle/>
          <a:p>
            <a:r>
              <a:rPr lang="en-US" dirty="0"/>
              <a:t>Significance of Resume and Cover Letter in IM</a:t>
            </a:r>
          </a:p>
        </p:txBody>
      </p:sp>
      <p:sp>
        <p:nvSpPr>
          <p:cNvPr id="3" name="Content Placeholder 2">
            <a:extLst>
              <a:ext uri="{FF2B5EF4-FFF2-40B4-BE49-F238E27FC236}">
                <a16:creationId xmlns:a16="http://schemas.microsoft.com/office/drawing/2014/main" id="{D6234F7C-F3A6-FA40-A1E4-FA1F5CC1FA0F}"/>
              </a:ext>
            </a:extLst>
          </p:cNvPr>
          <p:cNvSpPr>
            <a:spLocks noGrp="1"/>
          </p:cNvSpPr>
          <p:nvPr>
            <p:ph idx="1"/>
          </p:nvPr>
        </p:nvSpPr>
        <p:spPr/>
        <p:txBody>
          <a:bodyPr>
            <a:normAutofit fontScale="25000" lnSpcReduction="20000"/>
          </a:bodyPr>
          <a:lstStyle/>
          <a:p>
            <a:r>
              <a:rPr lang="en-US" sz="9600" dirty="0"/>
              <a:t>Interview IM tactics may include a variety of verbal and non-verbal behaviors while IM use in resume and cover letters is constrained to written, one-way communication.</a:t>
            </a:r>
          </a:p>
          <a:p>
            <a:r>
              <a:rPr lang="en-US" sz="9600" dirty="0"/>
              <a:t>Ingratiation and lower intensity self- promotion were found to increase perceptions of job and organization fit. </a:t>
            </a:r>
          </a:p>
          <a:p>
            <a:r>
              <a:rPr lang="en-US" sz="9600" dirty="0"/>
              <a:t>Communicate the benefits of using ingratiation and lower intensity self-promotion, while emphasizing the importance of accurately conveying one’s qualifications. </a:t>
            </a:r>
          </a:p>
          <a:p>
            <a:pPr marL="0" indent="0">
              <a:buNone/>
            </a:pPr>
            <a:endParaRPr lang="en-US" dirty="0"/>
          </a:p>
          <a:p>
            <a:pPr marL="0" indent="0">
              <a:buNone/>
            </a:pPr>
            <a:endParaRPr lang="en-US" dirty="0"/>
          </a:p>
          <a:p>
            <a:pPr marL="0" indent="0">
              <a:buNone/>
            </a:pPr>
            <a:r>
              <a:rPr lang="en-US" sz="4800" dirty="0" err="1"/>
              <a:t>Waung</a:t>
            </a:r>
            <a:r>
              <a:rPr lang="en-US" sz="4800" dirty="0"/>
              <a:t>, </a:t>
            </a:r>
            <a:r>
              <a:rPr lang="en-US" sz="4800" dirty="0" err="1"/>
              <a:t>McAuslan</a:t>
            </a:r>
            <a:r>
              <a:rPr lang="en-US" sz="4800" dirty="0"/>
              <a:t>, </a:t>
            </a:r>
            <a:r>
              <a:rPr lang="en-US" sz="4800" dirty="0" err="1"/>
              <a:t>DiMambro</a:t>
            </a:r>
            <a:r>
              <a:rPr lang="en-US" sz="4800" dirty="0"/>
              <a:t>, &amp; </a:t>
            </a:r>
            <a:r>
              <a:rPr lang="en-US" sz="4800" dirty="0" err="1"/>
              <a:t>Miegoc</a:t>
            </a:r>
            <a:r>
              <a:rPr lang="en-US" sz="4800" dirty="0"/>
              <a:t>, 2016</a:t>
            </a:r>
          </a:p>
        </p:txBody>
      </p:sp>
    </p:spTree>
    <p:extLst>
      <p:ext uri="{BB962C8B-B14F-4D97-AF65-F5344CB8AC3E}">
        <p14:creationId xmlns:p14="http://schemas.microsoft.com/office/powerpoint/2010/main" val="3766167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0EA5-3CC5-8447-9D9B-71CBB49931B5}"/>
              </a:ext>
            </a:extLst>
          </p:cNvPr>
          <p:cNvSpPr>
            <a:spLocks noGrp="1"/>
          </p:cNvSpPr>
          <p:nvPr>
            <p:ph type="title"/>
          </p:nvPr>
        </p:nvSpPr>
        <p:spPr/>
        <p:txBody>
          <a:bodyPr/>
          <a:lstStyle/>
          <a:p>
            <a:r>
              <a:rPr lang="en-US" dirty="0"/>
              <a:t>Resume &amp; Cover letter</a:t>
            </a:r>
          </a:p>
        </p:txBody>
      </p:sp>
      <p:sp>
        <p:nvSpPr>
          <p:cNvPr id="3" name="Content Placeholder 2">
            <a:extLst>
              <a:ext uri="{FF2B5EF4-FFF2-40B4-BE49-F238E27FC236}">
                <a16:creationId xmlns:a16="http://schemas.microsoft.com/office/drawing/2014/main" id="{01D2B9DB-BC7E-BD48-987B-5719CA3671FF}"/>
              </a:ext>
            </a:extLst>
          </p:cNvPr>
          <p:cNvSpPr>
            <a:spLocks noGrp="1"/>
          </p:cNvSpPr>
          <p:nvPr>
            <p:ph idx="1"/>
          </p:nvPr>
        </p:nvSpPr>
        <p:spPr>
          <a:xfrm>
            <a:off x="1451579" y="2015732"/>
            <a:ext cx="9908679" cy="4037749"/>
          </a:xfrm>
        </p:spPr>
        <p:txBody>
          <a:bodyPr>
            <a:normAutofit lnSpcReduction="10000"/>
          </a:bodyPr>
          <a:lstStyle/>
          <a:p>
            <a:r>
              <a:rPr lang="en-US" sz="2400" dirty="0"/>
              <a:t>For example, </a:t>
            </a:r>
            <a:r>
              <a:rPr lang="en-US" sz="2400" b="1" dirty="0"/>
              <a:t>self-promotion</a:t>
            </a:r>
            <a:r>
              <a:rPr lang="en-US" sz="2400" dirty="0"/>
              <a:t> involved the use of adjectives: efficient, organized, experienced, creative, articulate, energetic, confident, dependable, results-oriented, professional, motivated, proficient, skilled, knowledgeable, detail-oriented, dedicated, focused, industrious ...</a:t>
            </a:r>
          </a:p>
          <a:p>
            <a:r>
              <a:rPr lang="en-US" sz="2400" dirty="0"/>
              <a:t>Self-promotion also involved statements like, "Designed, negotiated, and wrote new financing agreements never before done on </a:t>
            </a:r>
            <a:r>
              <a:rPr lang="en-US" sz="2400" i="1" dirty="0"/>
              <a:t>x</a:t>
            </a:r>
            <a:r>
              <a:rPr lang="en-US" sz="2400" dirty="0"/>
              <a:t>, far exceeding the national average." And those old standbys, "My work experience and education uniquely qualify me for the position" and "I am a perfect match for this position." </a:t>
            </a:r>
          </a:p>
          <a:p>
            <a:endParaRPr lang="en-US" dirty="0"/>
          </a:p>
        </p:txBody>
      </p:sp>
      <p:sp>
        <p:nvSpPr>
          <p:cNvPr id="4" name="TextBox 3">
            <a:extLst>
              <a:ext uri="{FF2B5EF4-FFF2-40B4-BE49-F238E27FC236}">
                <a16:creationId xmlns:a16="http://schemas.microsoft.com/office/drawing/2014/main" id="{A6648ADA-FE57-7241-8684-F0FAAB3CB296}"/>
              </a:ext>
            </a:extLst>
          </p:cNvPr>
          <p:cNvSpPr txBox="1"/>
          <p:nvPr/>
        </p:nvSpPr>
        <p:spPr>
          <a:xfrm>
            <a:off x="637645" y="6181294"/>
            <a:ext cx="5251711" cy="923330"/>
          </a:xfrm>
          <a:prstGeom prst="rect">
            <a:avLst/>
          </a:prstGeom>
          <a:noFill/>
        </p:spPr>
        <p:txBody>
          <a:bodyPr wrap="square" rtlCol="0">
            <a:spAutoFit/>
          </a:bodyPr>
          <a:lstStyle/>
          <a:p>
            <a:r>
              <a:rPr lang="en-US" sz="1200" dirty="0" err="1"/>
              <a:t>Waung</a:t>
            </a:r>
            <a:r>
              <a:rPr lang="en-US" sz="1200" dirty="0"/>
              <a:t>, </a:t>
            </a:r>
            <a:r>
              <a:rPr lang="en-US" sz="1200" dirty="0" err="1"/>
              <a:t>McAuslan</a:t>
            </a:r>
            <a:r>
              <a:rPr lang="en-US" sz="1200" dirty="0"/>
              <a:t>, </a:t>
            </a:r>
            <a:r>
              <a:rPr lang="en-US" sz="1200" dirty="0" err="1"/>
              <a:t>DiMambro</a:t>
            </a:r>
            <a:r>
              <a:rPr lang="en-US" sz="1200" dirty="0"/>
              <a:t>, &amp; </a:t>
            </a:r>
            <a:r>
              <a:rPr lang="en-US" sz="1200" dirty="0" err="1"/>
              <a:t>Miegoc</a:t>
            </a:r>
            <a:r>
              <a:rPr lang="en-US" sz="1200" dirty="0"/>
              <a:t>, 2016; https://</a:t>
            </a:r>
            <a:r>
              <a:rPr lang="en-US" sz="1200" dirty="0" err="1"/>
              <a:t>www.inc.com</a:t>
            </a:r>
            <a:r>
              <a:rPr lang="en-US" sz="1200" dirty="0"/>
              <a:t>/</a:t>
            </a:r>
            <a:r>
              <a:rPr lang="en-US" sz="1200" dirty="0" err="1"/>
              <a:t>jeff-haden</a:t>
            </a:r>
            <a:r>
              <a:rPr lang="en-US" sz="1200" dirty="0"/>
              <a:t>/research-shows-best-resumes-cover-letters-use-these-words-phrases-in-moderation.html</a:t>
            </a:r>
          </a:p>
          <a:p>
            <a:endParaRPr lang="en-US" dirty="0"/>
          </a:p>
        </p:txBody>
      </p:sp>
    </p:spTree>
    <p:extLst>
      <p:ext uri="{BB962C8B-B14F-4D97-AF65-F5344CB8AC3E}">
        <p14:creationId xmlns:p14="http://schemas.microsoft.com/office/powerpoint/2010/main" val="2069513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F1E1-072D-0F4A-BADF-2996A0FB9E6D}"/>
              </a:ext>
            </a:extLst>
          </p:cNvPr>
          <p:cNvSpPr>
            <a:spLocks noGrp="1"/>
          </p:cNvSpPr>
          <p:nvPr>
            <p:ph type="title"/>
          </p:nvPr>
        </p:nvSpPr>
        <p:spPr/>
        <p:txBody>
          <a:bodyPr/>
          <a:lstStyle/>
          <a:p>
            <a:r>
              <a:rPr lang="en-US" dirty="0"/>
              <a:t>Ingratiation </a:t>
            </a:r>
          </a:p>
        </p:txBody>
      </p:sp>
      <p:sp>
        <p:nvSpPr>
          <p:cNvPr id="3" name="Content Placeholder 2">
            <a:extLst>
              <a:ext uri="{FF2B5EF4-FFF2-40B4-BE49-F238E27FC236}">
                <a16:creationId xmlns:a16="http://schemas.microsoft.com/office/drawing/2014/main" id="{39129061-63CE-FB48-B53E-05770970080E}"/>
              </a:ext>
            </a:extLst>
          </p:cNvPr>
          <p:cNvSpPr>
            <a:spLocks noGrp="1"/>
          </p:cNvSpPr>
          <p:nvPr>
            <p:ph idx="1"/>
          </p:nvPr>
        </p:nvSpPr>
        <p:spPr/>
        <p:txBody>
          <a:bodyPr>
            <a:noAutofit/>
          </a:bodyPr>
          <a:lstStyle/>
          <a:p>
            <a:r>
              <a:rPr lang="en-US" sz="2400" dirty="0"/>
              <a:t>You might say, "The university is a renowned institution. Go, (university team nickname)! The campus possesses beautiful natural grounds and extensive facilities for educating students. It is with great pleasure that I'm seeking to explore an employment opportunity within your organization." </a:t>
            </a:r>
          </a:p>
          <a:p>
            <a:r>
              <a:rPr lang="en-US" sz="2400" dirty="0"/>
              <a:t>Or it could be individual, in which case you might say, "I would very much like the opportunity to discuss, in person, how I might add value to </a:t>
            </a:r>
            <a:r>
              <a:rPr lang="en-US" sz="2400" i="1" dirty="0"/>
              <a:t>x</a:t>
            </a:r>
            <a:r>
              <a:rPr lang="en-US" sz="2400" dirty="0"/>
              <a:t>. It is my sincere hope that we will meet for an interview to discuss this position. Thank you for your time and consideration."</a:t>
            </a:r>
          </a:p>
        </p:txBody>
      </p:sp>
      <p:sp>
        <p:nvSpPr>
          <p:cNvPr id="6" name="TextBox 5">
            <a:extLst>
              <a:ext uri="{FF2B5EF4-FFF2-40B4-BE49-F238E27FC236}">
                <a16:creationId xmlns:a16="http://schemas.microsoft.com/office/drawing/2014/main" id="{A9D327B0-5672-6244-8EE0-E70BB5534D29}"/>
              </a:ext>
            </a:extLst>
          </p:cNvPr>
          <p:cNvSpPr txBox="1"/>
          <p:nvPr/>
        </p:nvSpPr>
        <p:spPr>
          <a:xfrm>
            <a:off x="637645" y="6053481"/>
            <a:ext cx="5251711" cy="923330"/>
          </a:xfrm>
          <a:prstGeom prst="rect">
            <a:avLst/>
          </a:prstGeom>
          <a:noFill/>
        </p:spPr>
        <p:txBody>
          <a:bodyPr wrap="square" rtlCol="0">
            <a:spAutoFit/>
          </a:bodyPr>
          <a:lstStyle/>
          <a:p>
            <a:r>
              <a:rPr lang="en-US" sz="1200" dirty="0" err="1"/>
              <a:t>Waung</a:t>
            </a:r>
            <a:r>
              <a:rPr lang="en-US" sz="1200" dirty="0"/>
              <a:t>, </a:t>
            </a:r>
            <a:r>
              <a:rPr lang="en-US" sz="1200" dirty="0" err="1"/>
              <a:t>McAuslan</a:t>
            </a:r>
            <a:r>
              <a:rPr lang="en-US" sz="1200" dirty="0"/>
              <a:t>, </a:t>
            </a:r>
            <a:r>
              <a:rPr lang="en-US" sz="1200" dirty="0" err="1"/>
              <a:t>DiMambro</a:t>
            </a:r>
            <a:r>
              <a:rPr lang="en-US" sz="1200" dirty="0"/>
              <a:t>, &amp; </a:t>
            </a:r>
            <a:r>
              <a:rPr lang="en-US" sz="1200" dirty="0" err="1"/>
              <a:t>Miegoc</a:t>
            </a:r>
            <a:r>
              <a:rPr lang="en-US" sz="1200" dirty="0"/>
              <a:t>, 2016; https://</a:t>
            </a:r>
            <a:r>
              <a:rPr lang="en-US" sz="1200" dirty="0" err="1"/>
              <a:t>www.inc.com</a:t>
            </a:r>
            <a:r>
              <a:rPr lang="en-US" sz="1200" dirty="0"/>
              <a:t>/</a:t>
            </a:r>
            <a:r>
              <a:rPr lang="en-US" sz="1200" dirty="0" err="1"/>
              <a:t>jeff-haden</a:t>
            </a:r>
            <a:r>
              <a:rPr lang="en-US" sz="1200" dirty="0"/>
              <a:t>/research-shows-best-resumes-cover-letters-use-these-words-phrases-in-moderation.html</a:t>
            </a:r>
          </a:p>
          <a:p>
            <a:endParaRPr lang="en-US" dirty="0"/>
          </a:p>
        </p:txBody>
      </p:sp>
    </p:spTree>
    <p:extLst>
      <p:ext uri="{BB962C8B-B14F-4D97-AF65-F5344CB8AC3E}">
        <p14:creationId xmlns:p14="http://schemas.microsoft.com/office/powerpoint/2010/main" val="3408146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5FD1-EEFA-2047-97A0-C28E1D07C14E}"/>
              </a:ext>
            </a:extLst>
          </p:cNvPr>
          <p:cNvSpPr>
            <a:spLocks noGrp="1"/>
          </p:cNvSpPr>
          <p:nvPr>
            <p:ph type="title"/>
          </p:nvPr>
        </p:nvSpPr>
        <p:spPr/>
        <p:txBody>
          <a:bodyPr/>
          <a:lstStyle/>
          <a:p>
            <a:r>
              <a:rPr lang="en-US" dirty="0"/>
              <a:t>Tips for resumes and cover letters</a:t>
            </a:r>
          </a:p>
        </p:txBody>
      </p:sp>
      <p:sp>
        <p:nvSpPr>
          <p:cNvPr id="3" name="Content Placeholder 2">
            <a:extLst>
              <a:ext uri="{FF2B5EF4-FFF2-40B4-BE49-F238E27FC236}">
                <a16:creationId xmlns:a16="http://schemas.microsoft.com/office/drawing/2014/main" id="{EA8378F9-B435-084B-934C-B9F7118DB367}"/>
              </a:ext>
            </a:extLst>
          </p:cNvPr>
          <p:cNvSpPr>
            <a:spLocks noGrp="1"/>
          </p:cNvSpPr>
          <p:nvPr>
            <p:ph idx="1"/>
          </p:nvPr>
        </p:nvSpPr>
        <p:spPr/>
        <p:txBody>
          <a:bodyPr>
            <a:normAutofit fontScale="92500"/>
          </a:bodyPr>
          <a:lstStyle/>
          <a:p>
            <a:r>
              <a:rPr lang="en-US" sz="2400" dirty="0"/>
              <a:t>“If the posting includes a lot of superlatives, feel free to use a few yourself.  But don't go </a:t>
            </a:r>
            <a:r>
              <a:rPr lang="en-US" sz="2400" i="1" dirty="0"/>
              <a:t>too</a:t>
            </a:r>
            <a:r>
              <a:rPr lang="en-US" sz="2400" dirty="0"/>
              <a:t> nuts. If the job posting is light on superlatives, go light -- otherwise your "more intense" self-promotion will be seen as manipulative.</a:t>
            </a:r>
          </a:p>
          <a:p>
            <a:r>
              <a:rPr lang="en-US" sz="2400" dirty="0"/>
              <a:t>And if you're a woman, chances are your natural tendency is to go light on self-promotion, so consider taking it up a notch.</a:t>
            </a:r>
          </a:p>
          <a:p>
            <a:r>
              <a:rPr lang="en-US" sz="2400" dirty="0"/>
              <a:t>And no matter who you are, say you want the job -- and </a:t>
            </a:r>
            <a:r>
              <a:rPr lang="en-US" sz="2400" i="1" dirty="0"/>
              <a:t>why</a:t>
            </a:r>
            <a:r>
              <a:rPr lang="en-US" sz="2400" dirty="0"/>
              <a:t> you want the job. Explain why you'll be a great cultural fit.”</a:t>
            </a:r>
          </a:p>
          <a:p>
            <a:endParaRPr lang="en-US" dirty="0"/>
          </a:p>
        </p:txBody>
      </p:sp>
      <p:sp>
        <p:nvSpPr>
          <p:cNvPr id="5" name="Rectangle 4">
            <a:extLst>
              <a:ext uri="{FF2B5EF4-FFF2-40B4-BE49-F238E27FC236}">
                <a16:creationId xmlns:a16="http://schemas.microsoft.com/office/drawing/2014/main" id="{5E8964A8-5F28-E541-A700-9E53BFDD3C18}"/>
              </a:ext>
            </a:extLst>
          </p:cNvPr>
          <p:cNvSpPr/>
          <p:nvPr/>
        </p:nvSpPr>
        <p:spPr>
          <a:xfrm>
            <a:off x="677707" y="6241260"/>
            <a:ext cx="6096000" cy="461665"/>
          </a:xfrm>
          <a:prstGeom prst="rect">
            <a:avLst/>
          </a:prstGeom>
        </p:spPr>
        <p:txBody>
          <a:bodyPr>
            <a:spAutoFit/>
          </a:bodyPr>
          <a:lstStyle/>
          <a:p>
            <a:r>
              <a:rPr lang="en-US" sz="1200" dirty="0" err="1"/>
              <a:t>Waung</a:t>
            </a:r>
            <a:r>
              <a:rPr lang="en-US" sz="1200" dirty="0"/>
              <a:t>, </a:t>
            </a:r>
            <a:r>
              <a:rPr lang="en-US" sz="1200" dirty="0" err="1"/>
              <a:t>McAuslan</a:t>
            </a:r>
            <a:r>
              <a:rPr lang="en-US" sz="1200" dirty="0"/>
              <a:t>, </a:t>
            </a:r>
            <a:r>
              <a:rPr lang="en-US" sz="1200" dirty="0" err="1"/>
              <a:t>DiMambro</a:t>
            </a:r>
            <a:r>
              <a:rPr lang="en-US" sz="1200" dirty="0"/>
              <a:t>, &amp; </a:t>
            </a:r>
            <a:r>
              <a:rPr lang="en-US" sz="1200" dirty="0" err="1"/>
              <a:t>Miegoc</a:t>
            </a:r>
            <a:r>
              <a:rPr lang="en-US" sz="1200" dirty="0"/>
              <a:t>, 2016; https://</a:t>
            </a:r>
            <a:r>
              <a:rPr lang="en-US" sz="1200" dirty="0" err="1"/>
              <a:t>www.inc.com</a:t>
            </a:r>
            <a:r>
              <a:rPr lang="en-US" sz="1200" dirty="0"/>
              <a:t>/</a:t>
            </a:r>
            <a:r>
              <a:rPr lang="en-US" sz="1200" dirty="0" err="1"/>
              <a:t>jeff-haden</a:t>
            </a:r>
            <a:r>
              <a:rPr lang="en-US" sz="1200" dirty="0"/>
              <a:t>/research-shows-best-resumes-cover-letters-use-these-words-phrases-in-moderation.html</a:t>
            </a:r>
          </a:p>
        </p:txBody>
      </p:sp>
    </p:spTree>
    <p:extLst>
      <p:ext uri="{BB962C8B-B14F-4D97-AF65-F5344CB8AC3E}">
        <p14:creationId xmlns:p14="http://schemas.microsoft.com/office/powerpoint/2010/main" val="2266779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A2BE-D34B-F943-AD7D-BE60FA9D7179}"/>
              </a:ext>
            </a:extLst>
          </p:cNvPr>
          <p:cNvSpPr>
            <a:spLocks noGrp="1"/>
          </p:cNvSpPr>
          <p:nvPr>
            <p:ph type="title"/>
          </p:nvPr>
        </p:nvSpPr>
        <p:spPr>
          <a:xfrm>
            <a:off x="2215164" y="914247"/>
            <a:ext cx="9603275" cy="1049235"/>
          </a:xfrm>
        </p:spPr>
        <p:txBody>
          <a:bodyPr/>
          <a:lstStyle/>
          <a:p>
            <a:r>
              <a:rPr lang="en-US" dirty="0" err="1"/>
              <a:t>COver</a:t>
            </a:r>
            <a:r>
              <a:rPr lang="en-US" dirty="0"/>
              <a:t> Letter</a:t>
            </a:r>
          </a:p>
        </p:txBody>
      </p:sp>
      <p:pic>
        <p:nvPicPr>
          <p:cNvPr id="5" name="Content Placeholder 4" descr="Ingratiation Condition:&#10;&#10;Cover Letter:  It is with great pleasure that I am seeking an employment opportunity with your institution.  It is a well-respected university and I would be proud to be a part of it. (opening statement.)&#10;&#10;I appreciate the time spent reviewing my materials and I look forward to discussing in more detail how my background may be of value to your organization.  In previous positions that I have held, I have approached them as opportunities for career advancement. I will bring that entrepreneurial spirit and dedication to this job.  I may be reached by email address and phone number listed on my resume.  I am able to provide references upon request. (Closing Statement.)">
            <a:extLst>
              <a:ext uri="{FF2B5EF4-FFF2-40B4-BE49-F238E27FC236}">
                <a16:creationId xmlns:a16="http://schemas.microsoft.com/office/drawing/2014/main" id="{754BA5EB-8157-EA42-81F0-4BB54D534F10}"/>
              </a:ext>
            </a:extLst>
          </p:cNvPr>
          <p:cNvPicPr>
            <a:picLocks noGrp="1" noChangeAspect="1"/>
          </p:cNvPicPr>
          <p:nvPr>
            <p:ph idx="1"/>
          </p:nvPr>
        </p:nvPicPr>
        <p:blipFill>
          <a:blip r:embed="rId4"/>
          <a:stretch>
            <a:fillRect/>
          </a:stretch>
        </p:blipFill>
        <p:spPr>
          <a:xfrm>
            <a:off x="373561" y="228417"/>
            <a:ext cx="6801021" cy="5501898"/>
          </a:xfrm>
        </p:spPr>
      </p:pic>
      <p:sp>
        <p:nvSpPr>
          <p:cNvPr id="6" name="TextBox 5">
            <a:extLst>
              <a:ext uri="{FF2B5EF4-FFF2-40B4-BE49-F238E27FC236}">
                <a16:creationId xmlns:a16="http://schemas.microsoft.com/office/drawing/2014/main" id="{8F4EF611-D49C-4247-84C8-D563C33B1E4F}"/>
              </a:ext>
            </a:extLst>
          </p:cNvPr>
          <p:cNvSpPr txBox="1"/>
          <p:nvPr/>
        </p:nvSpPr>
        <p:spPr>
          <a:xfrm>
            <a:off x="373561" y="5730315"/>
            <a:ext cx="5879655" cy="646331"/>
          </a:xfrm>
          <a:prstGeom prst="rect">
            <a:avLst/>
          </a:prstGeom>
          <a:noFill/>
        </p:spPr>
        <p:txBody>
          <a:bodyPr wrap="square" rtlCol="0">
            <a:spAutoFit/>
          </a:bodyPr>
          <a:lstStyle/>
          <a:p>
            <a:r>
              <a:rPr lang="en-US" dirty="0" err="1"/>
              <a:t>Waung</a:t>
            </a:r>
            <a:r>
              <a:rPr lang="en-US" dirty="0"/>
              <a:t>, </a:t>
            </a:r>
            <a:r>
              <a:rPr lang="en-US" dirty="0" err="1"/>
              <a:t>McAuslan</a:t>
            </a:r>
            <a:r>
              <a:rPr lang="en-US" dirty="0"/>
              <a:t>, </a:t>
            </a:r>
            <a:r>
              <a:rPr lang="en-US" dirty="0" err="1"/>
              <a:t>DiMambro</a:t>
            </a:r>
            <a:r>
              <a:rPr lang="en-US" dirty="0"/>
              <a:t>, &amp; </a:t>
            </a:r>
            <a:r>
              <a:rPr lang="en-US" dirty="0" err="1"/>
              <a:t>Miegoc</a:t>
            </a:r>
            <a:r>
              <a:rPr lang="en-US" dirty="0"/>
              <a:t>, 2016</a:t>
            </a:r>
          </a:p>
          <a:p>
            <a:endParaRPr lang="en-US" dirty="0"/>
          </a:p>
        </p:txBody>
      </p:sp>
      <p:sp>
        <p:nvSpPr>
          <p:cNvPr id="7" name="TextBox 6">
            <a:extLst>
              <a:ext uri="{FF2B5EF4-FFF2-40B4-BE49-F238E27FC236}">
                <a16:creationId xmlns:a16="http://schemas.microsoft.com/office/drawing/2014/main" id="{44649BCD-DA84-E24D-9DFC-61A25264FBAC}"/>
              </a:ext>
            </a:extLst>
          </p:cNvPr>
          <p:cNvSpPr txBox="1"/>
          <p:nvPr/>
        </p:nvSpPr>
        <p:spPr>
          <a:xfrm>
            <a:off x="7687160" y="2314707"/>
            <a:ext cx="3766088" cy="2954655"/>
          </a:xfrm>
          <a:prstGeom prst="rect">
            <a:avLst/>
          </a:prstGeom>
          <a:noFill/>
        </p:spPr>
        <p:txBody>
          <a:bodyPr wrap="square" rtlCol="0">
            <a:spAutoFit/>
          </a:bodyPr>
          <a:lstStyle/>
          <a:p>
            <a:r>
              <a:rPr lang="en-US" sz="2400" dirty="0"/>
              <a:t>I am seeking an employment opportunity with your</a:t>
            </a:r>
          </a:p>
          <a:p>
            <a:r>
              <a:rPr lang="en-US" sz="2400" dirty="0"/>
              <a:t>institution. I may be reached at the e-mail address and</a:t>
            </a:r>
          </a:p>
          <a:p>
            <a:r>
              <a:rPr lang="en-US" sz="2400" dirty="0"/>
              <a:t>phone number listed on my resume. I am able to provide</a:t>
            </a:r>
          </a:p>
          <a:p>
            <a:r>
              <a:rPr lang="en-US" sz="2400" dirty="0"/>
              <a:t>references upon request.</a:t>
            </a:r>
          </a:p>
          <a:p>
            <a:endParaRPr lang="en-US" dirty="0"/>
          </a:p>
        </p:txBody>
      </p:sp>
    </p:spTree>
    <p:custDataLst>
      <p:tags r:id="rId1"/>
    </p:custDataLst>
    <p:extLst>
      <p:ext uri="{BB962C8B-B14F-4D97-AF65-F5344CB8AC3E}">
        <p14:creationId xmlns:p14="http://schemas.microsoft.com/office/powerpoint/2010/main" val="26685602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04EE-10F1-D246-A333-4DD8FA599CA6}"/>
              </a:ext>
            </a:extLst>
          </p:cNvPr>
          <p:cNvSpPr>
            <a:spLocks noGrp="1"/>
          </p:cNvSpPr>
          <p:nvPr>
            <p:ph type="title"/>
          </p:nvPr>
        </p:nvSpPr>
        <p:spPr/>
        <p:txBody>
          <a:bodyPr/>
          <a:lstStyle/>
          <a:p>
            <a:r>
              <a:rPr lang="en-US" dirty="0"/>
              <a:t>Self-promotion in resume</a:t>
            </a:r>
          </a:p>
        </p:txBody>
      </p:sp>
      <p:pic>
        <p:nvPicPr>
          <p:cNvPr id="6" name="Content Placeholder 5" descr="Resume:  Summary of Qualifications: Motivated and experienced business manager. Accomplished and results-oriented professional with significant business leadership experience. Recognized for strong organizational and communication skills.  Successful management of multiple accounts and databases. Met all work role expectations.  (Placed at top of resume instead of objective statement.)">
            <a:extLst>
              <a:ext uri="{FF2B5EF4-FFF2-40B4-BE49-F238E27FC236}">
                <a16:creationId xmlns:a16="http://schemas.microsoft.com/office/drawing/2014/main" id="{B0363937-4DB8-AA4D-BBAF-8EF28E7BF0A3}"/>
              </a:ext>
            </a:extLst>
          </p:cNvPr>
          <p:cNvPicPr>
            <a:picLocks noGrp="1" noChangeAspect="1"/>
          </p:cNvPicPr>
          <p:nvPr>
            <p:ph idx="1"/>
          </p:nvPr>
        </p:nvPicPr>
        <p:blipFill>
          <a:blip r:embed="rId4"/>
          <a:stretch>
            <a:fillRect/>
          </a:stretch>
        </p:blipFill>
        <p:spPr>
          <a:xfrm>
            <a:off x="64986" y="2574933"/>
            <a:ext cx="5453958" cy="2433851"/>
          </a:xfrm>
        </p:spPr>
      </p:pic>
      <p:sp>
        <p:nvSpPr>
          <p:cNvPr id="4" name="Rectangle 3">
            <a:extLst>
              <a:ext uri="{FF2B5EF4-FFF2-40B4-BE49-F238E27FC236}">
                <a16:creationId xmlns:a16="http://schemas.microsoft.com/office/drawing/2014/main" id="{B318A907-60C1-9E4D-8A3D-FD6D357BDE11}"/>
              </a:ext>
            </a:extLst>
          </p:cNvPr>
          <p:cNvSpPr/>
          <p:nvPr/>
        </p:nvSpPr>
        <p:spPr>
          <a:xfrm>
            <a:off x="198286" y="5684149"/>
            <a:ext cx="4449231" cy="369332"/>
          </a:xfrm>
          <a:prstGeom prst="rect">
            <a:avLst/>
          </a:prstGeom>
        </p:spPr>
        <p:txBody>
          <a:bodyPr wrap="none">
            <a:spAutoFit/>
          </a:bodyPr>
          <a:lstStyle/>
          <a:p>
            <a:r>
              <a:rPr lang="en-US" dirty="0" err="1"/>
              <a:t>Waung</a:t>
            </a:r>
            <a:r>
              <a:rPr lang="en-US" dirty="0"/>
              <a:t>, </a:t>
            </a:r>
            <a:r>
              <a:rPr lang="en-US" dirty="0" err="1"/>
              <a:t>McAuslan</a:t>
            </a:r>
            <a:r>
              <a:rPr lang="en-US" dirty="0"/>
              <a:t>, </a:t>
            </a:r>
            <a:r>
              <a:rPr lang="en-US" dirty="0" err="1"/>
              <a:t>DiMambro</a:t>
            </a:r>
            <a:r>
              <a:rPr lang="en-US" dirty="0"/>
              <a:t>, &amp; </a:t>
            </a:r>
            <a:r>
              <a:rPr lang="en-US" dirty="0" err="1"/>
              <a:t>Miegoc</a:t>
            </a:r>
            <a:r>
              <a:rPr lang="en-US" dirty="0"/>
              <a:t>, 2016</a:t>
            </a:r>
          </a:p>
        </p:txBody>
      </p:sp>
      <p:pic>
        <p:nvPicPr>
          <p:cNvPr id="8" name="Picture 7" descr="Example 2:  Resume:  Summary of qualifications: Exceptionally motivated and experienced business manager.  Extremely accomplished and results oriented professional with extensive business leadership experience. Recognized for superb organizational and communication skills.  Outstanding management of multiple accounts and databases.  Exceeded all work role expectations.  (placed on top of resume instead of objective statement.)">
            <a:extLst>
              <a:ext uri="{FF2B5EF4-FFF2-40B4-BE49-F238E27FC236}">
                <a16:creationId xmlns:a16="http://schemas.microsoft.com/office/drawing/2014/main" id="{0B3E171D-F821-6045-825F-7361E8BFB8A6}"/>
              </a:ext>
            </a:extLst>
          </p:cNvPr>
          <p:cNvPicPr>
            <a:picLocks noChangeAspect="1"/>
          </p:cNvPicPr>
          <p:nvPr/>
        </p:nvPicPr>
        <p:blipFill>
          <a:blip r:embed="rId5"/>
          <a:stretch>
            <a:fillRect/>
          </a:stretch>
        </p:blipFill>
        <p:spPr>
          <a:xfrm>
            <a:off x="5690675" y="2513861"/>
            <a:ext cx="5952351" cy="3034532"/>
          </a:xfrm>
          <a:prstGeom prst="rect">
            <a:avLst/>
          </a:prstGeom>
        </p:spPr>
      </p:pic>
    </p:spTree>
    <p:custDataLst>
      <p:tags r:id="rId1"/>
    </p:custDataLst>
    <p:extLst>
      <p:ext uri="{BB962C8B-B14F-4D97-AF65-F5344CB8AC3E}">
        <p14:creationId xmlns:p14="http://schemas.microsoft.com/office/powerpoint/2010/main" val="17159329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EF37-04D3-A043-A800-B04C058066EF}"/>
              </a:ext>
            </a:extLst>
          </p:cNvPr>
          <p:cNvSpPr>
            <a:spLocks noGrp="1"/>
          </p:cNvSpPr>
          <p:nvPr>
            <p:ph type="title"/>
          </p:nvPr>
        </p:nvSpPr>
        <p:spPr/>
        <p:txBody>
          <a:bodyPr/>
          <a:lstStyle/>
          <a:p>
            <a:r>
              <a:rPr lang="en-US" dirty="0"/>
              <a:t>IM and the public profiles </a:t>
            </a:r>
          </a:p>
        </p:txBody>
      </p:sp>
      <p:sp>
        <p:nvSpPr>
          <p:cNvPr id="3" name="Content Placeholder 2">
            <a:extLst>
              <a:ext uri="{FF2B5EF4-FFF2-40B4-BE49-F238E27FC236}">
                <a16:creationId xmlns:a16="http://schemas.microsoft.com/office/drawing/2014/main" id="{53E61AE2-6BFA-DF47-A598-592FF11C52B4}"/>
              </a:ext>
            </a:extLst>
          </p:cNvPr>
          <p:cNvSpPr>
            <a:spLocks noGrp="1"/>
          </p:cNvSpPr>
          <p:nvPr>
            <p:ph idx="1"/>
          </p:nvPr>
        </p:nvSpPr>
        <p:spPr/>
        <p:txBody>
          <a:bodyPr/>
          <a:lstStyle/>
          <a:p>
            <a:r>
              <a:rPr lang="en-US" dirty="0"/>
              <a:t>Group Points</a:t>
            </a:r>
          </a:p>
        </p:txBody>
      </p:sp>
    </p:spTree>
    <p:custDataLst>
      <p:tags r:id="rId1"/>
    </p:custDataLst>
    <p:extLst>
      <p:ext uri="{BB962C8B-B14F-4D97-AF65-F5344CB8AC3E}">
        <p14:creationId xmlns:p14="http://schemas.microsoft.com/office/powerpoint/2010/main" val="14740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EF37-04D3-A043-A800-B04C058066EF}"/>
              </a:ext>
            </a:extLst>
          </p:cNvPr>
          <p:cNvSpPr>
            <a:spLocks noGrp="1"/>
          </p:cNvSpPr>
          <p:nvPr>
            <p:ph type="title"/>
          </p:nvPr>
        </p:nvSpPr>
        <p:spPr/>
        <p:txBody>
          <a:bodyPr/>
          <a:lstStyle/>
          <a:p>
            <a:r>
              <a:rPr lang="en-US" dirty="0"/>
              <a:t>IM and the interview</a:t>
            </a:r>
          </a:p>
        </p:txBody>
      </p:sp>
      <p:sp>
        <p:nvSpPr>
          <p:cNvPr id="3" name="Content Placeholder 2">
            <a:extLst>
              <a:ext uri="{FF2B5EF4-FFF2-40B4-BE49-F238E27FC236}">
                <a16:creationId xmlns:a16="http://schemas.microsoft.com/office/drawing/2014/main" id="{53E61AE2-6BFA-DF47-A598-592FF11C52B4}"/>
              </a:ext>
            </a:extLst>
          </p:cNvPr>
          <p:cNvSpPr>
            <a:spLocks noGrp="1"/>
          </p:cNvSpPr>
          <p:nvPr>
            <p:ph idx="1"/>
          </p:nvPr>
        </p:nvSpPr>
        <p:spPr/>
        <p:txBody>
          <a:bodyPr/>
          <a:lstStyle/>
          <a:p>
            <a:r>
              <a:rPr lang="en-US" dirty="0"/>
              <a:t>Group Points</a:t>
            </a:r>
          </a:p>
        </p:txBody>
      </p:sp>
    </p:spTree>
    <p:extLst>
      <p:ext uri="{BB962C8B-B14F-4D97-AF65-F5344CB8AC3E}">
        <p14:creationId xmlns:p14="http://schemas.microsoft.com/office/powerpoint/2010/main" val="1512785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F895B-B861-4B78-BCA4-8174E98B6F1E}"/>
              </a:ext>
            </a:extLst>
          </p:cNvPr>
          <p:cNvSpPr>
            <a:spLocks noGrp="1"/>
          </p:cNvSpPr>
          <p:nvPr>
            <p:ph type="title"/>
          </p:nvPr>
        </p:nvSpPr>
        <p:spPr>
          <a:xfrm>
            <a:off x="1451579" y="-1049235"/>
            <a:ext cx="9603275" cy="1049235"/>
          </a:xfrm>
        </p:spPr>
        <p:txBody>
          <a:bodyPr vert="horz" lIns="91440" tIns="45720" rIns="91440" bIns="45720" rtlCol="0" anchor="b">
            <a:normAutofit/>
          </a:bodyPr>
          <a:lstStyle/>
          <a:p>
            <a:r>
              <a:rPr lang="en-US" dirty="0"/>
              <a:t>Comic</a:t>
            </a:r>
          </a:p>
        </p:txBody>
      </p:sp>
      <p:pic>
        <p:nvPicPr>
          <p:cNvPr id="6" name="Picture 5" descr="Comic with picture of an interviewer sitting behind a desk interviewing a a person in a wheelchair.  The interviewer states: We’re looking for someone who can fly with the eagles, swim with the sharks, and run with the wolves. &#10;The interviewee in a wheelchair responds: I can’t fly, swim, or run, but an eagle can’t close a deal, a shark can’t charm a client, and a wolf can’t inspire a sales team!&#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600" y="652423"/>
            <a:ext cx="9093200" cy="5566621"/>
          </a:xfrm>
          <a:prstGeom prst="rect">
            <a:avLst/>
          </a:prstGeom>
        </p:spPr>
      </p:pic>
    </p:spTree>
    <p:custDataLst>
      <p:tags r:id="rId1"/>
    </p:custDataLst>
    <p:extLst>
      <p:ext uri="{BB962C8B-B14F-4D97-AF65-F5344CB8AC3E}">
        <p14:creationId xmlns:p14="http://schemas.microsoft.com/office/powerpoint/2010/main" val="146219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2089-F47C-C747-882D-38516D2C8CBF}"/>
              </a:ext>
            </a:extLst>
          </p:cNvPr>
          <p:cNvSpPr>
            <a:spLocks noGrp="1"/>
          </p:cNvSpPr>
          <p:nvPr>
            <p:ph type="title"/>
          </p:nvPr>
        </p:nvSpPr>
        <p:spPr/>
        <p:txBody>
          <a:bodyPr/>
          <a:lstStyle/>
          <a:p>
            <a:r>
              <a:rPr lang="en-US" dirty="0"/>
              <a:t>WHY SHOULD WE CARE? </a:t>
            </a:r>
          </a:p>
        </p:txBody>
      </p:sp>
      <p:sp>
        <p:nvSpPr>
          <p:cNvPr id="4" name="TextBox 3">
            <a:extLst>
              <a:ext uri="{FF2B5EF4-FFF2-40B4-BE49-F238E27FC236}">
                <a16:creationId xmlns:a16="http://schemas.microsoft.com/office/drawing/2014/main" id="{01C9B633-B128-0E44-BED2-745B6942C53B}"/>
              </a:ext>
            </a:extLst>
          </p:cNvPr>
          <p:cNvSpPr txBox="1"/>
          <p:nvPr/>
        </p:nvSpPr>
        <p:spPr>
          <a:xfrm>
            <a:off x="1451579" y="2402070"/>
            <a:ext cx="9603275" cy="2308324"/>
          </a:xfrm>
          <a:prstGeom prst="rect">
            <a:avLst/>
          </a:prstGeom>
          <a:noFill/>
        </p:spPr>
        <p:txBody>
          <a:bodyPr wrap="square" rtlCol="0" anchor="ctr">
            <a:spAutoFit/>
          </a:bodyPr>
          <a:lstStyle/>
          <a:p>
            <a:pPr algn="ctr"/>
            <a:r>
              <a:rPr lang="en-US" sz="4800" b="1" dirty="0"/>
              <a:t>BECAUSE THE PROCESS OF OBTAINING WORK IS NOT OBJECTIVE OR FAIR.</a:t>
            </a:r>
          </a:p>
        </p:txBody>
      </p:sp>
    </p:spTree>
    <p:extLst>
      <p:ext uri="{BB962C8B-B14F-4D97-AF65-F5344CB8AC3E}">
        <p14:creationId xmlns:p14="http://schemas.microsoft.com/office/powerpoint/2010/main" val="25735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1EEAF75B-2143-0E41-BEAA-77CDC6214185}"/>
              </a:ext>
            </a:extLst>
          </p:cNvPr>
          <p:cNvSpPr>
            <a:spLocks noGrp="1" noChangeArrowheads="1"/>
          </p:cNvSpPr>
          <p:nvPr>
            <p:ph type="title"/>
          </p:nvPr>
        </p:nvSpPr>
        <p:spPr>
          <a:xfrm>
            <a:off x="1132918" y="937352"/>
            <a:ext cx="7358063" cy="696896"/>
          </a:xfrm>
        </p:spPr>
        <p:txBody>
          <a:bodyPr/>
          <a:lstStyle/>
          <a:p>
            <a:pPr eaLnBrk="1" hangingPunct="1">
              <a:defRPr/>
            </a:pPr>
            <a:r>
              <a:rPr lang="en-US" dirty="0">
                <a:sym typeface="Gill Sans" charset="0"/>
              </a:rPr>
              <a:t>Interview Types</a:t>
            </a:r>
          </a:p>
        </p:txBody>
      </p:sp>
      <p:sp>
        <p:nvSpPr>
          <p:cNvPr id="18434" name="Rectangle 2">
            <a:extLst>
              <a:ext uri="{FF2B5EF4-FFF2-40B4-BE49-F238E27FC236}">
                <a16:creationId xmlns:a16="http://schemas.microsoft.com/office/drawing/2014/main" id="{CC9A5C34-FBED-FD42-B5CA-CDE4CAE5B0B5}"/>
              </a:ext>
            </a:extLst>
          </p:cNvPr>
          <p:cNvSpPr>
            <a:spLocks noGrp="1" noChangeArrowheads="1"/>
          </p:cNvSpPr>
          <p:nvPr>
            <p:ph type="body" idx="1"/>
          </p:nvPr>
        </p:nvSpPr>
        <p:spPr>
          <a:xfrm>
            <a:off x="603115" y="1945531"/>
            <a:ext cx="11147898" cy="4229347"/>
          </a:xfrm>
        </p:spPr>
        <p:txBody>
          <a:bodyPr>
            <a:normAutofit/>
          </a:bodyPr>
          <a:lstStyle/>
          <a:p>
            <a:pPr marL="625056">
              <a:buFont typeface="Gill Sans" charset="0"/>
              <a:buChar char="•"/>
              <a:defRPr/>
            </a:pPr>
            <a:r>
              <a:rPr lang="en-US" sz="2400" dirty="0">
                <a:sym typeface="Gill Sans" charset="0"/>
              </a:rPr>
              <a:t>Unstructured/ low structure interviews</a:t>
            </a:r>
          </a:p>
          <a:p>
            <a:pPr marL="1250112" lvl="2">
              <a:buFont typeface="Gill Sans" charset="0"/>
              <a:buChar char="•"/>
              <a:defRPr/>
            </a:pPr>
            <a:r>
              <a:rPr lang="en-US" sz="1547" dirty="0">
                <a:sym typeface="Gill Sans" charset="0"/>
              </a:rPr>
              <a:t>Do not have a set list of questions or structure. Interviews are typically oriented toward obtaining information about the general mental ability, education, training, job experience, and interests of the applicant.</a:t>
            </a:r>
          </a:p>
          <a:p>
            <a:pPr marL="625056">
              <a:buFont typeface="Gill Sans" charset="0"/>
              <a:buChar char="•"/>
              <a:defRPr/>
            </a:pPr>
            <a:r>
              <a:rPr lang="en-US" sz="2400" dirty="0">
                <a:sym typeface="Gill Sans" charset="0"/>
              </a:rPr>
              <a:t>Structured/ high structure interviews</a:t>
            </a:r>
          </a:p>
          <a:p>
            <a:pPr marL="1250112" lvl="2">
              <a:buFont typeface="Gill Sans" charset="0"/>
              <a:buChar char="•"/>
              <a:defRPr/>
            </a:pPr>
            <a:r>
              <a:rPr lang="en-US" sz="1547" dirty="0">
                <a:sym typeface="Gill Sans" charset="0"/>
              </a:rPr>
              <a:t>Interviewers use pre-determined questions that do not vary across interviews- i.e. each job applicant is asked the same questions.  Applicant answers are rated on a common metric and compared across interviewees.  </a:t>
            </a:r>
          </a:p>
          <a:p>
            <a:pPr marL="1250112" lvl="2">
              <a:buFont typeface="Gill Sans" charset="0"/>
              <a:buChar char="•"/>
              <a:defRPr/>
            </a:pPr>
            <a:r>
              <a:rPr lang="en-US" sz="1547" dirty="0">
                <a:sym typeface="Gill Sans" charset="0"/>
              </a:rPr>
              <a:t>Interviewers focus on obtaining information about applicant job knowledge and skill, organizational fit, interpersonal and social skill, and applied mental skill (executive functioning- planning, problem solving, decision making, etc.)</a:t>
            </a:r>
          </a:p>
          <a:p>
            <a:pPr marL="625056">
              <a:buFont typeface="Gill Sans" charset="0"/>
              <a:buChar char="•"/>
              <a:defRPr/>
            </a:pPr>
            <a:r>
              <a:rPr lang="en-US" sz="2400" dirty="0">
                <a:sym typeface="Gill Sans" charset="0"/>
              </a:rPr>
              <a:t>Structured interviews have higher predictive validity regarding employee job performance than unstructured interviews. </a:t>
            </a:r>
          </a:p>
        </p:txBody>
      </p:sp>
      <p:sp>
        <p:nvSpPr>
          <p:cNvPr id="18435" name="Rectangle 3">
            <a:extLst>
              <a:ext uri="{FF2B5EF4-FFF2-40B4-BE49-F238E27FC236}">
                <a16:creationId xmlns:a16="http://schemas.microsoft.com/office/drawing/2014/main" id="{2C87CDFF-D04B-E746-97FB-72CADAC234EA}"/>
              </a:ext>
            </a:extLst>
          </p:cNvPr>
          <p:cNvSpPr>
            <a:spLocks/>
          </p:cNvSpPr>
          <p:nvPr/>
        </p:nvSpPr>
        <p:spPr bwMode="auto">
          <a:xfrm>
            <a:off x="7455833" y="5532854"/>
            <a:ext cx="4295180"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1pPr>
            <a:lvl2pPr marL="742950" indent="-285750" eaLnBrk="0" hangingPunct="0">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9pPr>
          </a:lstStyle>
          <a:p>
            <a:pPr eaLnBrk="1" hangingPunct="1"/>
            <a:r>
              <a:rPr lang="en-US" altLang="en-US" sz="1266" dirty="0">
                <a:solidFill>
                  <a:schemeClr val="tx1"/>
                </a:solidFill>
                <a:ea typeface="ＭＳ Ｐゴシック" panose="020B0600070205080204" pitchFamily="34" charset="-128"/>
              </a:rPr>
              <a:t>Barrick, Shaffer, &amp; </a:t>
            </a:r>
            <a:r>
              <a:rPr lang="en-US" altLang="en-US" sz="1266" dirty="0" err="1">
                <a:solidFill>
                  <a:schemeClr val="tx1"/>
                </a:solidFill>
                <a:ea typeface="ＭＳ Ｐゴシック" panose="020B0600070205080204" pitchFamily="34" charset="-128"/>
              </a:rPr>
              <a:t>DeGrassi</a:t>
            </a:r>
            <a:r>
              <a:rPr lang="en-US" altLang="en-US" sz="1266" dirty="0">
                <a:solidFill>
                  <a:schemeClr val="tx1"/>
                </a:solidFill>
                <a:ea typeface="ＭＳ Ｐゴシック" panose="020B0600070205080204" pitchFamily="34" charset="-128"/>
              </a:rPr>
              <a:t>, 2009; McDaniel, </a:t>
            </a:r>
            <a:r>
              <a:rPr lang="en-US" altLang="en-US" sz="1266" dirty="0" err="1">
                <a:solidFill>
                  <a:schemeClr val="tx1"/>
                </a:solidFill>
                <a:ea typeface="ＭＳ Ｐゴシック" panose="020B0600070205080204" pitchFamily="34" charset="-128"/>
              </a:rPr>
              <a:t>Whetzel</a:t>
            </a:r>
            <a:r>
              <a:rPr lang="en-US" altLang="en-US" sz="1266" dirty="0">
                <a:solidFill>
                  <a:schemeClr val="tx1"/>
                </a:solidFill>
                <a:ea typeface="ＭＳ Ｐゴシック" panose="020B0600070205080204" pitchFamily="34" charset="-128"/>
              </a:rPr>
              <a:t>, Schmidt, &amp; Maurer, 1994; Taylor &amp; Small, 2002</a:t>
            </a:r>
          </a:p>
        </p:txBody>
      </p:sp>
    </p:spTree>
    <p:extLst>
      <p:ext uri="{BB962C8B-B14F-4D97-AF65-F5344CB8AC3E}">
        <p14:creationId xmlns:p14="http://schemas.microsoft.com/office/powerpoint/2010/main" val="1231444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B6F473C5-5D45-EC40-9B82-870165575930}"/>
              </a:ext>
            </a:extLst>
          </p:cNvPr>
          <p:cNvSpPr>
            <a:spLocks noGrp="1" noChangeArrowheads="1"/>
          </p:cNvSpPr>
          <p:nvPr>
            <p:ph type="title"/>
          </p:nvPr>
        </p:nvSpPr>
        <p:spPr>
          <a:xfrm>
            <a:off x="1191285" y="878987"/>
            <a:ext cx="9120034" cy="599618"/>
          </a:xfrm>
        </p:spPr>
        <p:txBody>
          <a:bodyPr>
            <a:normAutofit fontScale="90000"/>
          </a:bodyPr>
          <a:lstStyle/>
          <a:p>
            <a:pPr eaLnBrk="1" hangingPunct="1">
              <a:defRPr/>
            </a:pPr>
            <a:r>
              <a:rPr lang="en-US" dirty="0">
                <a:sym typeface="Gill Sans" charset="0"/>
              </a:rPr>
              <a:t>Two Categories of Structured Interviews</a:t>
            </a:r>
          </a:p>
        </p:txBody>
      </p:sp>
      <p:sp>
        <p:nvSpPr>
          <p:cNvPr id="19458" name="Rectangle 2">
            <a:extLst>
              <a:ext uri="{FF2B5EF4-FFF2-40B4-BE49-F238E27FC236}">
                <a16:creationId xmlns:a16="http://schemas.microsoft.com/office/drawing/2014/main" id="{64063491-4595-FA44-A357-FF8EC36EEC47}"/>
              </a:ext>
            </a:extLst>
          </p:cNvPr>
          <p:cNvSpPr>
            <a:spLocks noGrp="1" noChangeArrowheads="1"/>
          </p:cNvSpPr>
          <p:nvPr>
            <p:ph type="body" idx="1"/>
          </p:nvPr>
        </p:nvSpPr>
        <p:spPr>
          <a:xfrm>
            <a:off x="0" y="1856083"/>
            <a:ext cx="12192000" cy="4768453"/>
          </a:xfrm>
        </p:spPr>
        <p:txBody>
          <a:bodyPr>
            <a:normAutofit/>
          </a:bodyPr>
          <a:lstStyle/>
          <a:p>
            <a:pPr marL="480384">
              <a:buFont typeface="Gill Sans" charset="0"/>
              <a:buChar char="•"/>
              <a:defRPr/>
            </a:pPr>
            <a:r>
              <a:rPr lang="en-US" sz="2600" dirty="0">
                <a:sym typeface="Gill Sans" charset="0"/>
              </a:rPr>
              <a:t>Situationally- based interviews</a:t>
            </a:r>
          </a:p>
          <a:p>
            <a:pPr marL="1105440" lvl="2">
              <a:buFont typeface="Gill Sans" charset="0"/>
              <a:buChar char="•"/>
              <a:defRPr/>
            </a:pPr>
            <a:r>
              <a:rPr lang="en-US" sz="2600" dirty="0">
                <a:sym typeface="Gill Sans" charset="0"/>
              </a:rPr>
              <a:t>The interviewer asks interviewee what they </a:t>
            </a:r>
            <a:r>
              <a:rPr lang="en-US" sz="2600" i="1" dirty="0">
                <a:sym typeface="Gill Sans" charset="0"/>
              </a:rPr>
              <a:t>would</a:t>
            </a:r>
            <a:r>
              <a:rPr lang="en-US" sz="2600" dirty="0">
                <a:sym typeface="Gill Sans" charset="0"/>
              </a:rPr>
              <a:t> do when faced with a hypothetical situation.</a:t>
            </a:r>
          </a:p>
          <a:p>
            <a:pPr marL="480384">
              <a:buClr>
                <a:srgbClr val="000000"/>
              </a:buClr>
              <a:buFont typeface="Gill Sans" charset="0"/>
              <a:buChar char="•"/>
              <a:defRPr/>
            </a:pPr>
            <a:r>
              <a:rPr lang="en-US" sz="2600" dirty="0">
                <a:sym typeface="Gill Sans" charset="0"/>
              </a:rPr>
              <a:t>Behaviorally-based interviews </a:t>
            </a:r>
          </a:p>
          <a:p>
            <a:pPr marL="1105440" lvl="2">
              <a:buClr>
                <a:srgbClr val="000000"/>
              </a:buClr>
              <a:buFont typeface="Gill Sans" charset="0"/>
              <a:buChar char="•"/>
              <a:defRPr/>
            </a:pPr>
            <a:r>
              <a:rPr lang="en-US" sz="2600" dirty="0">
                <a:sym typeface="Gill Sans" charset="0"/>
              </a:rPr>
              <a:t>The interviewer asks questions about how interviewees have handled specific situations in prior work or life situations, i.e. the interviewer requests actual examples of past behavior, or what they </a:t>
            </a:r>
            <a:r>
              <a:rPr lang="en-US" sz="2600" i="1" dirty="0">
                <a:sym typeface="Gill Sans" charset="0"/>
              </a:rPr>
              <a:t>have</a:t>
            </a:r>
            <a:r>
              <a:rPr lang="en-US" sz="2600" dirty="0">
                <a:sym typeface="Gill Sans" charset="0"/>
              </a:rPr>
              <a:t> done.  </a:t>
            </a:r>
          </a:p>
          <a:p>
            <a:pPr marL="480384">
              <a:buFont typeface="Gill Sans" charset="0"/>
              <a:buChar char="•"/>
              <a:defRPr/>
            </a:pPr>
            <a:r>
              <a:rPr lang="en-US" sz="2600" dirty="0">
                <a:sym typeface="Gill Sans" charset="0"/>
              </a:rPr>
              <a:t>Both appear to show medium/large correlations (.39 - .50) with job performance.</a:t>
            </a:r>
          </a:p>
        </p:txBody>
      </p:sp>
      <p:sp>
        <p:nvSpPr>
          <p:cNvPr id="19459" name="Rectangle 3">
            <a:extLst>
              <a:ext uri="{FF2B5EF4-FFF2-40B4-BE49-F238E27FC236}">
                <a16:creationId xmlns:a16="http://schemas.microsoft.com/office/drawing/2014/main" id="{AD77BA86-D708-AC48-9181-877525BE5772}"/>
              </a:ext>
            </a:extLst>
          </p:cNvPr>
          <p:cNvSpPr>
            <a:spLocks/>
          </p:cNvSpPr>
          <p:nvPr/>
        </p:nvSpPr>
        <p:spPr bwMode="auto">
          <a:xfrm>
            <a:off x="6372820" y="6094512"/>
            <a:ext cx="429518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1pPr>
            <a:lvl2pPr marL="742950" indent="-285750" eaLnBrk="0" hangingPunct="0">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 W3" panose="020B0300000000000000" pitchFamily="34" charset="-128"/>
                <a:sym typeface="Gill Sans" panose="020B0502020104020203" pitchFamily="34" charset="-79"/>
              </a:defRPr>
            </a:lvl9pPr>
          </a:lstStyle>
          <a:p>
            <a:pPr eaLnBrk="1" hangingPunct="1"/>
            <a:r>
              <a:rPr lang="en-US" altLang="en-US" sz="1687">
                <a:solidFill>
                  <a:schemeClr val="tx1"/>
                </a:solidFill>
                <a:ea typeface="ＭＳ Ｐゴシック" panose="020B0600070205080204" pitchFamily="34" charset="-128"/>
              </a:rPr>
              <a:t>McDaniel, et al., 1994; Taylor &amp; Small, 2002</a:t>
            </a:r>
          </a:p>
        </p:txBody>
      </p:sp>
    </p:spTree>
    <p:extLst>
      <p:ext uri="{BB962C8B-B14F-4D97-AF65-F5344CB8AC3E}">
        <p14:creationId xmlns:p14="http://schemas.microsoft.com/office/powerpoint/2010/main" val="2581759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11D1B32A-29E1-1F47-87BF-868EB0529579}"/>
              </a:ext>
            </a:extLst>
          </p:cNvPr>
          <p:cNvSpPr>
            <a:spLocks noGrp="1" noChangeArrowheads="1"/>
          </p:cNvSpPr>
          <p:nvPr>
            <p:ph type="title"/>
          </p:nvPr>
        </p:nvSpPr>
        <p:spPr>
          <a:xfrm>
            <a:off x="1294362" y="629422"/>
            <a:ext cx="9603275" cy="1049235"/>
          </a:xfrm>
        </p:spPr>
        <p:txBody>
          <a:bodyPr>
            <a:normAutofit fontScale="90000"/>
          </a:bodyPr>
          <a:lstStyle/>
          <a:p>
            <a:pPr eaLnBrk="1" hangingPunct="1">
              <a:defRPr/>
            </a:pPr>
            <a:r>
              <a:rPr lang="en-US" sz="4500" dirty="0">
                <a:sym typeface="Gill Sans" charset="0"/>
              </a:rPr>
              <a:t>Things Interviewers Look For: Interview Constructs</a:t>
            </a:r>
          </a:p>
        </p:txBody>
      </p:sp>
      <p:sp>
        <p:nvSpPr>
          <p:cNvPr id="21506" name="Rectangle 2">
            <a:extLst>
              <a:ext uri="{FF2B5EF4-FFF2-40B4-BE49-F238E27FC236}">
                <a16:creationId xmlns:a16="http://schemas.microsoft.com/office/drawing/2014/main" id="{9B31A147-A5B8-A649-A07F-B85376199D76}"/>
              </a:ext>
            </a:extLst>
          </p:cNvPr>
          <p:cNvSpPr>
            <a:spLocks noGrp="1" noChangeArrowheads="1"/>
          </p:cNvSpPr>
          <p:nvPr>
            <p:ph type="body" idx="1"/>
          </p:nvPr>
        </p:nvSpPr>
        <p:spPr>
          <a:xfrm>
            <a:off x="661481" y="1946672"/>
            <a:ext cx="10797702" cy="1029992"/>
          </a:xfrm>
        </p:spPr>
        <p:txBody>
          <a:bodyPr>
            <a:noAutofit/>
          </a:bodyPr>
          <a:lstStyle/>
          <a:p>
            <a:pPr marL="625056"/>
            <a:r>
              <a:rPr lang="en-US" altLang="en-US" sz="2400" dirty="0" err="1"/>
              <a:t>Huffcutt</a:t>
            </a:r>
            <a:r>
              <a:rPr lang="en-US" altLang="en-US" sz="2400" dirty="0"/>
              <a:t> et al. (2001) found the most common constructs assessed during the employment interview to include the following 7 constructs:</a:t>
            </a:r>
            <a:endParaRPr lang="en-US" altLang="en-US" sz="2400" dirty="0">
              <a:solidFill>
                <a:srgbClr val="9B2C01"/>
              </a:solidFill>
            </a:endParaRPr>
          </a:p>
        </p:txBody>
      </p:sp>
      <p:graphicFrame>
        <p:nvGraphicFramePr>
          <p:cNvPr id="2" name="Table 1">
            <a:extLst>
              <a:ext uri="{FF2B5EF4-FFF2-40B4-BE49-F238E27FC236}">
                <a16:creationId xmlns:a16="http://schemas.microsoft.com/office/drawing/2014/main" id="{D7F6DEF3-5B1F-1840-919A-22B0E26B6C04}"/>
              </a:ext>
            </a:extLst>
          </p:cNvPr>
          <p:cNvGraphicFramePr>
            <a:graphicFrameLocks noGrp="1"/>
          </p:cNvGraphicFramePr>
          <p:nvPr>
            <p:extLst>
              <p:ext uri="{D42A27DB-BD31-4B8C-83A1-F6EECF244321}">
                <p14:modId xmlns:p14="http://schemas.microsoft.com/office/powerpoint/2010/main" val="315546241"/>
              </p:ext>
            </p:extLst>
          </p:nvPr>
        </p:nvGraphicFramePr>
        <p:xfrm>
          <a:off x="1294361" y="2925150"/>
          <a:ext cx="9603276" cy="2950356"/>
        </p:xfrm>
        <a:graphic>
          <a:graphicData uri="http://schemas.openxmlformats.org/drawingml/2006/table">
            <a:tbl>
              <a:tblPr firstRow="1" bandRow="1">
                <a:tableStyleId>{5C22544A-7EE6-4342-B048-85BDC9FD1C3A}</a:tableStyleId>
              </a:tblPr>
              <a:tblGrid>
                <a:gridCol w="4801638">
                  <a:extLst>
                    <a:ext uri="{9D8B030D-6E8A-4147-A177-3AD203B41FA5}">
                      <a16:colId xmlns:a16="http://schemas.microsoft.com/office/drawing/2014/main" val="1411848924"/>
                    </a:ext>
                  </a:extLst>
                </a:gridCol>
                <a:gridCol w="4801638">
                  <a:extLst>
                    <a:ext uri="{9D8B030D-6E8A-4147-A177-3AD203B41FA5}">
                      <a16:colId xmlns:a16="http://schemas.microsoft.com/office/drawing/2014/main" val="2897448252"/>
                    </a:ext>
                  </a:extLst>
                </a:gridCol>
              </a:tblGrid>
              <a:tr h="2950356">
                <a:tc>
                  <a:txBody>
                    <a:bodyPr/>
                    <a:lstStyle/>
                    <a:p>
                      <a:pPr marL="1250112" lvl="2"/>
                      <a:endParaRPr lang="en-US" altLang="en-US" sz="2400" dirty="0">
                        <a:solidFill>
                          <a:srgbClr val="9B2C01"/>
                        </a:solidFill>
                      </a:endParaRPr>
                    </a:p>
                    <a:p>
                      <a:pPr marL="1593012" lvl="2" indent="-342900" algn="l">
                        <a:buFont typeface="Arial" panose="020B0604020202020204" pitchFamily="34" charset="0"/>
                        <a:buChar char="•"/>
                      </a:pPr>
                      <a:r>
                        <a:rPr lang="en-US" altLang="en-US" sz="2400" dirty="0">
                          <a:solidFill>
                            <a:schemeClr val="tx1"/>
                          </a:solidFill>
                        </a:rPr>
                        <a:t>Personality Traits</a:t>
                      </a:r>
                    </a:p>
                    <a:p>
                      <a:pPr marL="1593012" lvl="2" indent="-342900" algn="l">
                        <a:buFont typeface="Arial" panose="020B0604020202020204" pitchFamily="34" charset="0"/>
                        <a:buChar char="•"/>
                      </a:pPr>
                      <a:r>
                        <a:rPr lang="en-US" altLang="en-US" sz="2400" dirty="0">
                          <a:solidFill>
                            <a:schemeClr val="tx1"/>
                          </a:solidFill>
                        </a:rPr>
                        <a:t>Applied Social Skills</a:t>
                      </a:r>
                    </a:p>
                    <a:p>
                      <a:pPr marL="1593012" lvl="2" indent="-342900" algn="l">
                        <a:buFont typeface="Arial" panose="020B0604020202020204" pitchFamily="34" charset="0"/>
                        <a:buChar char="•"/>
                      </a:pPr>
                      <a:r>
                        <a:rPr lang="en-US" altLang="en-US" sz="2400" dirty="0">
                          <a:solidFill>
                            <a:schemeClr val="tx1"/>
                          </a:solidFill>
                        </a:rPr>
                        <a:t>Mental Capability</a:t>
                      </a:r>
                    </a:p>
                    <a:p>
                      <a:pPr marL="1593012" lvl="2" indent="-342900" algn="l">
                        <a:buFont typeface="Arial" panose="020B0604020202020204" pitchFamily="34" charset="0"/>
                        <a:buChar char="•"/>
                      </a:pPr>
                      <a:r>
                        <a:rPr lang="en-US" altLang="en-US" sz="2400" dirty="0">
                          <a:solidFill>
                            <a:schemeClr val="tx1"/>
                          </a:solidFill>
                        </a:rPr>
                        <a:t>Knowledge &amp; skills</a:t>
                      </a:r>
                    </a:p>
                    <a:p>
                      <a:endParaRPr lang="en-US" dirty="0"/>
                    </a:p>
                  </a:txBody>
                  <a:tcPr>
                    <a:solidFill>
                      <a:schemeClr val="bg1">
                        <a:lumMod val="85000"/>
                      </a:schemeClr>
                    </a:solidFill>
                  </a:tcPr>
                </a:tc>
                <a:tc>
                  <a:txBody>
                    <a:bodyPr/>
                    <a:lstStyle/>
                    <a:p>
                      <a:pPr marL="1250112" lvl="2"/>
                      <a:endParaRPr lang="en-US" altLang="en-US" sz="2400" dirty="0">
                        <a:solidFill>
                          <a:schemeClr val="tx1"/>
                        </a:solidFill>
                      </a:endParaRPr>
                    </a:p>
                    <a:p>
                      <a:pPr marL="1593012" lvl="2" indent="-342900">
                        <a:buFont typeface="Arial" panose="020B0604020202020204" pitchFamily="34" charset="0"/>
                        <a:buChar char="•"/>
                      </a:pPr>
                      <a:r>
                        <a:rPr lang="en-US" altLang="en-US" sz="2400" dirty="0">
                          <a:solidFill>
                            <a:schemeClr val="tx1"/>
                          </a:solidFill>
                        </a:rPr>
                        <a:t>Interests and Preferences</a:t>
                      </a:r>
                    </a:p>
                    <a:p>
                      <a:pPr marL="1593012" lvl="2" indent="-342900">
                        <a:buFont typeface="Arial" panose="020B0604020202020204" pitchFamily="34" charset="0"/>
                        <a:buChar char="•"/>
                      </a:pPr>
                      <a:r>
                        <a:rPr lang="en-US" altLang="en-US" sz="2400" dirty="0">
                          <a:solidFill>
                            <a:schemeClr val="tx1"/>
                          </a:solidFill>
                        </a:rPr>
                        <a:t>Organizational Fit</a:t>
                      </a:r>
                    </a:p>
                    <a:p>
                      <a:pPr marL="1593012" lvl="2" indent="-342900">
                        <a:buFont typeface="Arial" panose="020B0604020202020204" pitchFamily="34" charset="0"/>
                        <a:buChar char="•"/>
                      </a:pPr>
                      <a:r>
                        <a:rPr lang="en-US" altLang="en-US" sz="2400" dirty="0">
                          <a:solidFill>
                            <a:schemeClr val="tx1"/>
                          </a:solidFill>
                        </a:rPr>
                        <a:t>Physical Attributes</a:t>
                      </a:r>
                    </a:p>
                    <a:p>
                      <a:endParaRPr lang="en-US" dirty="0"/>
                    </a:p>
                  </a:txBody>
                  <a:tcPr>
                    <a:solidFill>
                      <a:schemeClr val="bg1">
                        <a:lumMod val="85000"/>
                      </a:schemeClr>
                    </a:solidFill>
                  </a:tcPr>
                </a:tc>
                <a:extLst>
                  <a:ext uri="{0D108BD9-81ED-4DB2-BD59-A6C34878D82A}">
                    <a16:rowId xmlns:a16="http://schemas.microsoft.com/office/drawing/2014/main" val="1203209728"/>
                  </a:ext>
                </a:extLst>
              </a:tr>
            </a:tbl>
          </a:graphicData>
        </a:graphic>
      </p:graphicFrame>
    </p:spTree>
    <p:extLst>
      <p:ext uri="{BB962C8B-B14F-4D97-AF65-F5344CB8AC3E}">
        <p14:creationId xmlns:p14="http://schemas.microsoft.com/office/powerpoint/2010/main" val="15228495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Appearance</a:t>
            </a:r>
          </a:p>
        </p:txBody>
      </p:sp>
      <p:sp>
        <p:nvSpPr>
          <p:cNvPr id="3" name="Content Placeholder 2"/>
          <p:cNvSpPr>
            <a:spLocks noGrp="1"/>
          </p:cNvSpPr>
          <p:nvPr>
            <p:ph idx="1"/>
          </p:nvPr>
        </p:nvSpPr>
        <p:spPr/>
        <p:txBody>
          <a:bodyPr/>
          <a:lstStyle/>
          <a:p>
            <a:r>
              <a:rPr lang="en-US" sz="2400" dirty="0"/>
              <a:t>Utilize verbal and non-verbal skills</a:t>
            </a:r>
          </a:p>
          <a:p>
            <a:pPr lvl="1"/>
            <a:r>
              <a:rPr lang="en-US" sz="2400" dirty="0"/>
              <a:t>Posture</a:t>
            </a:r>
          </a:p>
          <a:p>
            <a:pPr lvl="1"/>
            <a:r>
              <a:rPr lang="en-US" sz="2400" dirty="0"/>
              <a:t>Gesture</a:t>
            </a:r>
          </a:p>
          <a:p>
            <a:pPr lvl="1"/>
            <a:r>
              <a:rPr lang="en-US" sz="2400" dirty="0"/>
              <a:t>Voice</a:t>
            </a:r>
          </a:p>
          <a:p>
            <a:pPr lvl="1"/>
            <a:r>
              <a:rPr lang="en-US" sz="2400" dirty="0"/>
              <a:t>Eye contact</a:t>
            </a:r>
          </a:p>
          <a:p>
            <a:endParaRPr lang="en-US" dirty="0"/>
          </a:p>
        </p:txBody>
      </p:sp>
    </p:spTree>
    <p:extLst>
      <p:ext uri="{BB962C8B-B14F-4D97-AF65-F5344CB8AC3E}">
        <p14:creationId xmlns:p14="http://schemas.microsoft.com/office/powerpoint/2010/main" val="14940890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8F4D-9538-984B-8BBC-E75BCF021EF7}"/>
              </a:ext>
            </a:extLst>
          </p:cNvPr>
          <p:cNvSpPr>
            <a:spLocks noGrp="1"/>
          </p:cNvSpPr>
          <p:nvPr>
            <p:ph type="title"/>
          </p:nvPr>
        </p:nvSpPr>
        <p:spPr/>
        <p:txBody>
          <a:bodyPr/>
          <a:lstStyle/>
          <a:p>
            <a:r>
              <a:rPr lang="en-US" dirty="0"/>
              <a:t>Significance of the Interview in IM</a:t>
            </a:r>
          </a:p>
        </p:txBody>
      </p:sp>
      <p:sp>
        <p:nvSpPr>
          <p:cNvPr id="3" name="Content Placeholder 2">
            <a:extLst>
              <a:ext uri="{FF2B5EF4-FFF2-40B4-BE49-F238E27FC236}">
                <a16:creationId xmlns:a16="http://schemas.microsoft.com/office/drawing/2014/main" id="{729B6E52-C34D-3741-B2EB-3A59CADC7554}"/>
              </a:ext>
            </a:extLst>
          </p:cNvPr>
          <p:cNvSpPr>
            <a:spLocks noGrp="1"/>
          </p:cNvSpPr>
          <p:nvPr>
            <p:ph idx="1"/>
          </p:nvPr>
        </p:nvSpPr>
        <p:spPr/>
        <p:txBody>
          <a:bodyPr>
            <a:noAutofit/>
          </a:bodyPr>
          <a:lstStyle/>
          <a:p>
            <a:r>
              <a:rPr lang="en-US" sz="2400" dirty="0"/>
              <a:t>Opening the interview</a:t>
            </a:r>
          </a:p>
          <a:p>
            <a:r>
              <a:rPr lang="en-US" sz="2400" dirty="0"/>
              <a:t>Interview information categories</a:t>
            </a:r>
          </a:p>
          <a:p>
            <a:r>
              <a:rPr lang="en-US" sz="2400" dirty="0"/>
              <a:t>Preparing answers to common interview questions</a:t>
            </a:r>
          </a:p>
          <a:p>
            <a:r>
              <a:rPr lang="en-US" sz="2400" dirty="0"/>
              <a:t>Probing for the whole story</a:t>
            </a:r>
          </a:p>
          <a:p>
            <a:r>
              <a:rPr lang="en-US" sz="2400" dirty="0"/>
              <a:t>The best predictor of future behavior</a:t>
            </a:r>
          </a:p>
          <a:p>
            <a:r>
              <a:rPr lang="en-US" sz="2400" dirty="0"/>
              <a:t>Evaluating and information received</a:t>
            </a:r>
          </a:p>
          <a:p>
            <a:r>
              <a:rPr lang="en-US" sz="2400" dirty="0"/>
              <a:t>Telling and selling </a:t>
            </a:r>
          </a:p>
        </p:txBody>
      </p:sp>
    </p:spTree>
    <p:extLst>
      <p:ext uri="{BB962C8B-B14F-4D97-AF65-F5344CB8AC3E}">
        <p14:creationId xmlns:p14="http://schemas.microsoft.com/office/powerpoint/2010/main" val="801325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E0F9-A16D-D746-859A-C24BFC0888A5}"/>
              </a:ext>
            </a:extLst>
          </p:cNvPr>
          <p:cNvSpPr>
            <a:spLocks noGrp="1"/>
          </p:cNvSpPr>
          <p:nvPr>
            <p:ph type="title"/>
          </p:nvPr>
        </p:nvSpPr>
        <p:spPr/>
        <p:txBody>
          <a:bodyPr/>
          <a:lstStyle/>
          <a:p>
            <a:r>
              <a:rPr lang="en-US" dirty="0"/>
              <a:t>Considerations – older consumers (55+) cont.</a:t>
            </a:r>
          </a:p>
        </p:txBody>
      </p:sp>
      <p:sp>
        <p:nvSpPr>
          <p:cNvPr id="3" name="Content Placeholder 2">
            <a:extLst>
              <a:ext uri="{FF2B5EF4-FFF2-40B4-BE49-F238E27FC236}">
                <a16:creationId xmlns:a16="http://schemas.microsoft.com/office/drawing/2014/main" id="{7C74DEE3-A42D-234D-9881-30E23CF4D597}"/>
              </a:ext>
            </a:extLst>
          </p:cNvPr>
          <p:cNvSpPr>
            <a:spLocks noGrp="1"/>
          </p:cNvSpPr>
          <p:nvPr>
            <p:ph idx="1"/>
          </p:nvPr>
        </p:nvSpPr>
        <p:spPr/>
        <p:txBody>
          <a:bodyPr>
            <a:normAutofit fontScale="92500" lnSpcReduction="10000"/>
          </a:bodyPr>
          <a:lstStyle/>
          <a:p>
            <a:r>
              <a:rPr lang="en-US" dirty="0"/>
              <a:t>Interviewer: Great, then let’s begin, shall we? I see from your CV that you have vast experience in tourism. Can you tell me a bit about yourself?</a:t>
            </a:r>
          </a:p>
          <a:p>
            <a:r>
              <a:rPr lang="en-US" dirty="0"/>
              <a:t>Applicant: Hmm….Sure. I started out in Tourism 5/20 years ago, when things were quite different, the internet and social media were less widespread and people relied more on the agencies for planning their travels. I have extensive experience with customers and various computer reservations systems, as emphasized in my resume. My most recent experience was with TCE Travel Agency where I advised customers on wide range of holidays including short haul, long haul, package and bespoke holidays. I am passionate about ensuring that customers have a fabulous experience and what I’m looking for now is a company that values my expertise and where I can have a positive impact on customer relations.</a:t>
            </a:r>
          </a:p>
          <a:p>
            <a:endParaRPr lang="en-US" dirty="0"/>
          </a:p>
        </p:txBody>
      </p:sp>
      <p:sp>
        <p:nvSpPr>
          <p:cNvPr id="4" name="TextBox 3">
            <a:extLst>
              <a:ext uri="{FF2B5EF4-FFF2-40B4-BE49-F238E27FC236}">
                <a16:creationId xmlns:a16="http://schemas.microsoft.com/office/drawing/2014/main" id="{490A8E42-BD18-EA4F-833B-DC4DDA1ECF7A}"/>
              </a:ext>
            </a:extLst>
          </p:cNvPr>
          <p:cNvSpPr txBox="1"/>
          <p:nvPr/>
        </p:nvSpPr>
        <p:spPr>
          <a:xfrm>
            <a:off x="589936" y="5628323"/>
            <a:ext cx="2772697" cy="646331"/>
          </a:xfrm>
          <a:prstGeom prst="rect">
            <a:avLst/>
          </a:prstGeom>
          <a:noFill/>
        </p:spPr>
        <p:txBody>
          <a:bodyPr wrap="square" rtlCol="0">
            <a:spAutoFit/>
          </a:bodyPr>
          <a:lstStyle/>
          <a:p>
            <a:r>
              <a:rPr lang="en-US" dirty="0"/>
              <a:t>(</a:t>
            </a:r>
            <a:r>
              <a:rPr lang="en-US" dirty="0" err="1"/>
              <a:t>Grioba</a:t>
            </a:r>
            <a:r>
              <a:rPr lang="en-US" dirty="0"/>
              <a:t> &amp; </a:t>
            </a:r>
            <a:r>
              <a:rPr lang="en-US" dirty="0" err="1"/>
              <a:t>Krings</a:t>
            </a:r>
            <a:r>
              <a:rPr lang="en-US" dirty="0"/>
              <a:t>, 2017) </a:t>
            </a:r>
          </a:p>
          <a:p>
            <a:endParaRPr lang="en-US" dirty="0"/>
          </a:p>
        </p:txBody>
      </p:sp>
    </p:spTree>
    <p:custDataLst>
      <p:tags r:id="rId1"/>
    </p:custDataLst>
    <p:extLst>
      <p:ext uri="{BB962C8B-B14F-4D97-AF65-F5344CB8AC3E}">
        <p14:creationId xmlns:p14="http://schemas.microsoft.com/office/powerpoint/2010/main" val="429864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E877-F7CC-344D-B951-DA22FB7E4C61}"/>
              </a:ext>
            </a:extLst>
          </p:cNvPr>
          <p:cNvSpPr>
            <a:spLocks noGrp="1"/>
          </p:cNvSpPr>
          <p:nvPr>
            <p:ph type="title"/>
          </p:nvPr>
        </p:nvSpPr>
        <p:spPr/>
        <p:txBody>
          <a:bodyPr/>
          <a:lstStyle/>
          <a:p>
            <a:r>
              <a:rPr lang="en-US" dirty="0"/>
              <a:t>LOW IM Answer</a:t>
            </a:r>
          </a:p>
        </p:txBody>
      </p:sp>
      <p:sp>
        <p:nvSpPr>
          <p:cNvPr id="3" name="Content Placeholder 2">
            <a:extLst>
              <a:ext uri="{FF2B5EF4-FFF2-40B4-BE49-F238E27FC236}">
                <a16:creationId xmlns:a16="http://schemas.microsoft.com/office/drawing/2014/main" id="{23EF7804-6E36-3D4F-92B1-A753C4749118}"/>
              </a:ext>
            </a:extLst>
          </p:cNvPr>
          <p:cNvSpPr>
            <a:spLocks noGrp="1"/>
          </p:cNvSpPr>
          <p:nvPr>
            <p:ph idx="1"/>
          </p:nvPr>
        </p:nvSpPr>
        <p:spPr/>
        <p:txBody>
          <a:bodyPr>
            <a:normAutofit fontScale="92500"/>
          </a:bodyPr>
          <a:lstStyle/>
          <a:p>
            <a:r>
              <a:rPr lang="en-US" dirty="0"/>
              <a:t>Interviewer: Could you also describe me a situation in which a major change occurred in one of your previous jobs and how did you handle it?</a:t>
            </a:r>
          </a:p>
          <a:p>
            <a:r>
              <a:rPr lang="en-US" dirty="0"/>
              <a:t>Applicant: Hmm yeah… for example one situation in which I had to deal with a change was in my previous job I was suddenly in charge of implementing a new global distribution system. Even though I had previous experience with </a:t>
            </a:r>
            <a:r>
              <a:rPr lang="en-US" dirty="0" err="1"/>
              <a:t>GDSes</a:t>
            </a:r>
            <a:r>
              <a:rPr lang="en-US" dirty="0"/>
              <a:t>…I worked with Amadeus and Apollo for over 4 years… this was by far one of the most difficult tasks…being responsible not only for customer service, but also for but also for budgeting and planning. Plus assisting my other colleagues transitioning to the new tool. It was difficult and often times stressful, but it gave me valuable experience so in the end I glad I had this challenge.</a:t>
            </a:r>
          </a:p>
        </p:txBody>
      </p:sp>
      <p:sp>
        <p:nvSpPr>
          <p:cNvPr id="4" name="TextBox 3">
            <a:extLst>
              <a:ext uri="{FF2B5EF4-FFF2-40B4-BE49-F238E27FC236}">
                <a16:creationId xmlns:a16="http://schemas.microsoft.com/office/drawing/2014/main" id="{5D01691C-8A26-D84B-B8EA-F99CAA656F71}"/>
              </a:ext>
            </a:extLst>
          </p:cNvPr>
          <p:cNvSpPr txBox="1"/>
          <p:nvPr/>
        </p:nvSpPr>
        <p:spPr>
          <a:xfrm>
            <a:off x="589936" y="5628323"/>
            <a:ext cx="2772697" cy="646331"/>
          </a:xfrm>
          <a:prstGeom prst="rect">
            <a:avLst/>
          </a:prstGeom>
          <a:noFill/>
        </p:spPr>
        <p:txBody>
          <a:bodyPr wrap="square" rtlCol="0">
            <a:spAutoFit/>
          </a:bodyPr>
          <a:lstStyle/>
          <a:p>
            <a:r>
              <a:rPr lang="en-US" dirty="0"/>
              <a:t>(</a:t>
            </a:r>
            <a:r>
              <a:rPr lang="en-US" dirty="0" err="1"/>
              <a:t>Grioba</a:t>
            </a:r>
            <a:r>
              <a:rPr lang="en-US" dirty="0"/>
              <a:t> &amp; </a:t>
            </a:r>
            <a:r>
              <a:rPr lang="en-US" dirty="0" err="1"/>
              <a:t>Krings</a:t>
            </a:r>
            <a:r>
              <a:rPr lang="en-US" dirty="0"/>
              <a:t>, 2017) </a:t>
            </a:r>
          </a:p>
          <a:p>
            <a:endParaRPr lang="en-US" dirty="0"/>
          </a:p>
        </p:txBody>
      </p:sp>
    </p:spTree>
    <p:extLst>
      <p:ext uri="{BB962C8B-B14F-4D97-AF65-F5344CB8AC3E}">
        <p14:creationId xmlns:p14="http://schemas.microsoft.com/office/powerpoint/2010/main" val="2729017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C0C8-7CC6-9947-AA48-6EE64E81CFBF}"/>
              </a:ext>
            </a:extLst>
          </p:cNvPr>
          <p:cNvSpPr>
            <a:spLocks noGrp="1"/>
          </p:cNvSpPr>
          <p:nvPr>
            <p:ph type="title"/>
          </p:nvPr>
        </p:nvSpPr>
        <p:spPr/>
        <p:txBody>
          <a:bodyPr/>
          <a:lstStyle/>
          <a:p>
            <a:r>
              <a:rPr lang="en-US" dirty="0"/>
              <a:t>HIGH IM ANSWER</a:t>
            </a:r>
          </a:p>
        </p:txBody>
      </p:sp>
      <p:sp>
        <p:nvSpPr>
          <p:cNvPr id="3" name="Content Placeholder 2">
            <a:extLst>
              <a:ext uri="{FF2B5EF4-FFF2-40B4-BE49-F238E27FC236}">
                <a16:creationId xmlns:a16="http://schemas.microsoft.com/office/drawing/2014/main" id="{E6476648-1267-7D49-ADCF-0366BC471997}"/>
              </a:ext>
            </a:extLst>
          </p:cNvPr>
          <p:cNvSpPr>
            <a:spLocks noGrp="1"/>
          </p:cNvSpPr>
          <p:nvPr>
            <p:ph idx="1"/>
          </p:nvPr>
        </p:nvSpPr>
        <p:spPr/>
        <p:txBody>
          <a:bodyPr/>
          <a:lstStyle/>
          <a:p>
            <a:r>
              <a:rPr lang="en-US" dirty="0"/>
              <a:t>Applicant: Hmm yeah… for example one situation in which I had to deal with a change was in my previous job when I was suddenly in charge of implementing a new global distribution system. Even though I had vast experience and solid knowledge…I worked with Amadeus and Apollo for more than 4 years… this was by far one of the most challenging tasks…being responsible not only for customer service, but also for budgeting and planning. Plus, assisting my other colleagues transitioning to the new tool. But as difficult as it seemed at first, it was also very stimulating and, dealing with such a change and responsibility has given me the confidence that I can handle other changes and new situations as they occur.</a:t>
            </a:r>
          </a:p>
        </p:txBody>
      </p:sp>
      <p:sp>
        <p:nvSpPr>
          <p:cNvPr id="4" name="TextBox 3">
            <a:extLst>
              <a:ext uri="{FF2B5EF4-FFF2-40B4-BE49-F238E27FC236}">
                <a16:creationId xmlns:a16="http://schemas.microsoft.com/office/drawing/2014/main" id="{BBCCFDCF-6EB3-1D47-B6F7-046B4F357674}"/>
              </a:ext>
            </a:extLst>
          </p:cNvPr>
          <p:cNvSpPr txBox="1"/>
          <p:nvPr/>
        </p:nvSpPr>
        <p:spPr>
          <a:xfrm>
            <a:off x="589936" y="5628323"/>
            <a:ext cx="2772697" cy="646331"/>
          </a:xfrm>
          <a:prstGeom prst="rect">
            <a:avLst/>
          </a:prstGeom>
          <a:noFill/>
        </p:spPr>
        <p:txBody>
          <a:bodyPr wrap="square" rtlCol="0">
            <a:spAutoFit/>
          </a:bodyPr>
          <a:lstStyle/>
          <a:p>
            <a:r>
              <a:rPr lang="en-US" dirty="0"/>
              <a:t>(</a:t>
            </a:r>
            <a:r>
              <a:rPr lang="en-US" dirty="0" err="1"/>
              <a:t>Grioba</a:t>
            </a:r>
            <a:r>
              <a:rPr lang="en-US" dirty="0"/>
              <a:t> &amp; </a:t>
            </a:r>
            <a:r>
              <a:rPr lang="en-US" dirty="0" err="1"/>
              <a:t>Krings</a:t>
            </a:r>
            <a:r>
              <a:rPr lang="en-US" dirty="0"/>
              <a:t>, 2017) </a:t>
            </a:r>
          </a:p>
          <a:p>
            <a:endParaRPr lang="en-US" dirty="0"/>
          </a:p>
        </p:txBody>
      </p:sp>
    </p:spTree>
    <p:extLst>
      <p:ext uri="{BB962C8B-B14F-4D97-AF65-F5344CB8AC3E}">
        <p14:creationId xmlns:p14="http://schemas.microsoft.com/office/powerpoint/2010/main" val="19708225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7245-03B0-514D-853A-DD41CF6F33CA}"/>
              </a:ext>
            </a:extLst>
          </p:cNvPr>
          <p:cNvSpPr>
            <a:spLocks noGrp="1"/>
          </p:cNvSpPr>
          <p:nvPr>
            <p:ph type="title"/>
          </p:nvPr>
        </p:nvSpPr>
        <p:spPr/>
        <p:txBody>
          <a:bodyPr/>
          <a:lstStyle/>
          <a:p>
            <a:r>
              <a:rPr lang="en-US" dirty="0"/>
              <a:t>Face-to-face vs. online interview</a:t>
            </a:r>
          </a:p>
        </p:txBody>
      </p:sp>
      <p:sp>
        <p:nvSpPr>
          <p:cNvPr id="3" name="Content Placeholder 2">
            <a:extLst>
              <a:ext uri="{FF2B5EF4-FFF2-40B4-BE49-F238E27FC236}">
                <a16:creationId xmlns:a16="http://schemas.microsoft.com/office/drawing/2014/main" id="{2248714E-4482-1546-9AF9-062833AE0D74}"/>
              </a:ext>
            </a:extLst>
          </p:cNvPr>
          <p:cNvSpPr>
            <a:spLocks noGrp="1"/>
          </p:cNvSpPr>
          <p:nvPr>
            <p:ph idx="1"/>
          </p:nvPr>
        </p:nvSpPr>
        <p:spPr>
          <a:xfrm>
            <a:off x="1295401" y="2556932"/>
            <a:ext cx="9601196" cy="3602568"/>
          </a:xfrm>
        </p:spPr>
        <p:txBody>
          <a:bodyPr>
            <a:normAutofit/>
          </a:bodyPr>
          <a:lstStyle/>
          <a:p>
            <a:r>
              <a:rPr lang="en-US" dirty="0"/>
              <a:t>Blacksmith et al. (2016) conducted a relatively small meta-analysis that showed interviewer ratings were lower in technology-mediated interviews than face-to-face interviews</a:t>
            </a:r>
          </a:p>
          <a:p>
            <a:pPr lvl="1"/>
            <a:r>
              <a:rPr lang="en-US" sz="2400" dirty="0"/>
              <a:t>Argued this could be because technology may restrict IM use. </a:t>
            </a:r>
          </a:p>
        </p:txBody>
      </p:sp>
    </p:spTree>
    <p:extLst>
      <p:ext uri="{BB962C8B-B14F-4D97-AF65-F5344CB8AC3E}">
        <p14:creationId xmlns:p14="http://schemas.microsoft.com/office/powerpoint/2010/main" val="33593168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60858-7AFA-BF42-AD01-67FB11A96E74}"/>
              </a:ext>
            </a:extLst>
          </p:cNvPr>
          <p:cNvSpPr>
            <a:spLocks noGrp="1"/>
          </p:cNvSpPr>
          <p:nvPr>
            <p:ph type="title"/>
          </p:nvPr>
        </p:nvSpPr>
        <p:spPr/>
        <p:txBody>
          <a:bodyPr/>
          <a:lstStyle/>
          <a:p>
            <a:pPr algn="ctr"/>
            <a:r>
              <a:rPr lang="en-US" dirty="0"/>
              <a:t>Disclosure</a:t>
            </a:r>
          </a:p>
        </p:txBody>
      </p:sp>
      <p:sp>
        <p:nvSpPr>
          <p:cNvPr id="6" name="Text Placeholder 5">
            <a:extLst>
              <a:ext uri="{FF2B5EF4-FFF2-40B4-BE49-F238E27FC236}">
                <a16:creationId xmlns:a16="http://schemas.microsoft.com/office/drawing/2014/main" id="{03C18273-0305-DE44-A448-4711F1F2FEA4}"/>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171691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2089-F47C-C747-882D-38516D2C8CBF}"/>
              </a:ext>
            </a:extLst>
          </p:cNvPr>
          <p:cNvSpPr>
            <a:spLocks noGrp="1"/>
          </p:cNvSpPr>
          <p:nvPr>
            <p:ph type="title"/>
          </p:nvPr>
        </p:nvSpPr>
        <p:spPr/>
        <p:txBody>
          <a:bodyPr/>
          <a:lstStyle/>
          <a:p>
            <a:r>
              <a:rPr lang="en-US" dirty="0"/>
              <a:t>Reality? </a:t>
            </a:r>
          </a:p>
        </p:txBody>
      </p:sp>
      <p:sp>
        <p:nvSpPr>
          <p:cNvPr id="3" name="Content Placeholder 2">
            <a:extLst>
              <a:ext uri="{FF2B5EF4-FFF2-40B4-BE49-F238E27FC236}">
                <a16:creationId xmlns:a16="http://schemas.microsoft.com/office/drawing/2014/main" id="{625BC6EE-4381-D340-9403-39B7BF3351E0}"/>
              </a:ext>
            </a:extLst>
          </p:cNvPr>
          <p:cNvSpPr>
            <a:spLocks noGrp="1"/>
          </p:cNvSpPr>
          <p:nvPr>
            <p:ph idx="1"/>
          </p:nvPr>
        </p:nvSpPr>
        <p:spPr>
          <a:xfrm>
            <a:off x="1451579" y="2015732"/>
            <a:ext cx="9603275" cy="4037749"/>
          </a:xfrm>
        </p:spPr>
        <p:txBody>
          <a:bodyPr>
            <a:normAutofit lnSpcReduction="10000"/>
          </a:bodyPr>
          <a:lstStyle/>
          <a:p>
            <a:r>
              <a:rPr lang="en-US" sz="3000" dirty="0"/>
              <a:t>Employers often base opinion of suitability for the job on impressions from the resume, the interview, and other interactions rather than academic and work credentials and skills</a:t>
            </a:r>
          </a:p>
          <a:p>
            <a:r>
              <a:rPr lang="en-US" sz="3000" dirty="0"/>
              <a:t>Employers can be prone to negative bias against applicants from marginalized groups, including those who have disabilities</a:t>
            </a:r>
          </a:p>
          <a:p>
            <a:pPr marL="0" indent="0">
              <a:buNone/>
            </a:pPr>
            <a:endParaRPr lang="en-US" dirty="0"/>
          </a:p>
        </p:txBody>
      </p:sp>
    </p:spTree>
    <p:extLst>
      <p:ext uri="{BB962C8B-B14F-4D97-AF65-F5344CB8AC3E}">
        <p14:creationId xmlns:p14="http://schemas.microsoft.com/office/powerpoint/2010/main" val="19048954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54BD-5E90-784F-98CF-63FBC1BCD061}"/>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F9BC590B-936B-8240-9B81-B5E9AE759A8E}"/>
              </a:ext>
            </a:extLst>
          </p:cNvPr>
          <p:cNvSpPr>
            <a:spLocks noGrp="1"/>
          </p:cNvSpPr>
          <p:nvPr>
            <p:ph idx="1"/>
          </p:nvPr>
        </p:nvSpPr>
        <p:spPr/>
        <p:txBody>
          <a:bodyPr>
            <a:normAutofit/>
          </a:bodyPr>
          <a:lstStyle/>
          <a:p>
            <a:r>
              <a:rPr lang="en-US" sz="3200" dirty="0"/>
              <a:t>Should the client disclose or not?</a:t>
            </a:r>
          </a:p>
          <a:p>
            <a:endParaRPr lang="en-US" sz="3200" dirty="0"/>
          </a:p>
          <a:p>
            <a:r>
              <a:rPr lang="en-US" sz="3200" dirty="0"/>
              <a:t>If so, how should they do it?</a:t>
            </a:r>
          </a:p>
        </p:txBody>
      </p:sp>
    </p:spTree>
    <p:extLst>
      <p:ext uri="{BB962C8B-B14F-4D97-AF65-F5344CB8AC3E}">
        <p14:creationId xmlns:p14="http://schemas.microsoft.com/office/powerpoint/2010/main" val="1638097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B870-2965-F846-9982-79A874AC6159}"/>
              </a:ext>
            </a:extLst>
          </p:cNvPr>
          <p:cNvSpPr>
            <a:spLocks noGrp="1"/>
          </p:cNvSpPr>
          <p:nvPr>
            <p:ph type="title"/>
          </p:nvPr>
        </p:nvSpPr>
        <p:spPr/>
        <p:txBody>
          <a:bodyPr/>
          <a:lstStyle/>
          <a:p>
            <a:r>
              <a:rPr lang="en-US" dirty="0"/>
              <a:t>Disclosing a disability</a:t>
            </a:r>
          </a:p>
        </p:txBody>
      </p:sp>
      <p:sp>
        <p:nvSpPr>
          <p:cNvPr id="3" name="Content Placeholder 2">
            <a:extLst>
              <a:ext uri="{FF2B5EF4-FFF2-40B4-BE49-F238E27FC236}">
                <a16:creationId xmlns:a16="http://schemas.microsoft.com/office/drawing/2014/main" id="{2FE109A1-D9B7-6444-82D3-F0EFB7E4E593}"/>
              </a:ext>
            </a:extLst>
          </p:cNvPr>
          <p:cNvSpPr>
            <a:spLocks noGrp="1"/>
          </p:cNvSpPr>
          <p:nvPr>
            <p:ph idx="1"/>
          </p:nvPr>
        </p:nvSpPr>
        <p:spPr>
          <a:xfrm>
            <a:off x="1451579" y="1853754"/>
            <a:ext cx="9603275" cy="4037749"/>
          </a:xfrm>
        </p:spPr>
        <p:txBody>
          <a:bodyPr>
            <a:normAutofit fontScale="85000" lnSpcReduction="20000"/>
          </a:bodyPr>
          <a:lstStyle/>
          <a:p>
            <a:pPr marL="0" indent="0">
              <a:buNone/>
            </a:pPr>
            <a:endParaRPr lang="en-US" sz="2700" dirty="0"/>
          </a:p>
          <a:p>
            <a:r>
              <a:rPr lang="en-US" sz="2700" dirty="0"/>
              <a:t>Visible vs. non-visible disability</a:t>
            </a:r>
          </a:p>
          <a:p>
            <a:r>
              <a:rPr lang="en-US" sz="2700" dirty="0"/>
              <a:t>Should you discuss the cause of your disability?</a:t>
            </a:r>
          </a:p>
          <a:p>
            <a:r>
              <a:rPr lang="en-US" sz="2700" dirty="0"/>
              <a:t>How to present disability in a positive way:</a:t>
            </a:r>
          </a:p>
          <a:p>
            <a:r>
              <a:rPr lang="en-US" sz="2700" dirty="0"/>
              <a:t>Your narrative regarding overcoming disability/obstacles/adversity. Talk less about how disability was acquired and more about how you have overcome it/how it makes you a better person/worker</a:t>
            </a:r>
          </a:p>
          <a:p>
            <a:r>
              <a:rPr lang="en-US" sz="2700" dirty="0"/>
              <a:t>Make sure focus of interview is on your qualifications for the job, and not issues regarding your disability.</a:t>
            </a:r>
          </a:p>
          <a:p>
            <a:endParaRPr lang="en-US" dirty="0"/>
          </a:p>
        </p:txBody>
      </p:sp>
    </p:spTree>
    <p:extLst>
      <p:ext uri="{BB962C8B-B14F-4D97-AF65-F5344CB8AC3E}">
        <p14:creationId xmlns:p14="http://schemas.microsoft.com/office/powerpoint/2010/main" val="11815478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The Interview and </a:t>
            </a:r>
            <a:br>
              <a:rPr lang="en-US" dirty="0"/>
            </a:br>
            <a:r>
              <a:rPr lang="en-US" dirty="0"/>
              <a:t>Your Client with a Disability</a:t>
            </a:r>
          </a:p>
        </p:txBody>
      </p:sp>
      <p:sp>
        <p:nvSpPr>
          <p:cNvPr id="3" name="Content Placeholder 2"/>
          <p:cNvSpPr>
            <a:spLocks noGrp="1"/>
          </p:cNvSpPr>
          <p:nvPr>
            <p:ph idx="1"/>
          </p:nvPr>
        </p:nvSpPr>
        <p:spPr>
          <a:xfrm>
            <a:off x="1295402" y="2090400"/>
            <a:ext cx="9601196" cy="3716869"/>
          </a:xfrm>
        </p:spPr>
        <p:txBody>
          <a:bodyPr>
            <a:normAutofit/>
          </a:bodyPr>
          <a:lstStyle/>
          <a:p>
            <a:r>
              <a:rPr lang="en-US" dirty="0"/>
              <a:t>My client has been diagnosed with chronic back pain. He requires a specialized chair as an accommodation. Does the client bring this up in the interview? If so, how might he do it?</a:t>
            </a:r>
          </a:p>
          <a:p>
            <a:r>
              <a:rPr lang="en-US" dirty="0"/>
              <a:t>My client is currently going through chemotherapy due to breast cancer. She has lost all of her hair, so it is visible to the interviewer. Does the client inform the interviewer of her diagnosis? And her treatment schedule? If so, how might she do it?</a:t>
            </a:r>
          </a:p>
          <a:p>
            <a:r>
              <a:rPr lang="en-US" dirty="0"/>
              <a:t>My client who struggles with bouts of depression and anxiety was fired from his last place of employment due to multiple and long-term absences. The client has burned his bridges with his previous supervisors and co-workers, thus he has no references to provide the interviewer. How does he handle the situation? </a:t>
            </a:r>
          </a:p>
          <a:p>
            <a:endParaRPr lang="en-US" dirty="0"/>
          </a:p>
        </p:txBody>
      </p:sp>
    </p:spTree>
    <p:extLst>
      <p:ext uri="{BB962C8B-B14F-4D97-AF65-F5344CB8AC3E}">
        <p14:creationId xmlns:p14="http://schemas.microsoft.com/office/powerpoint/2010/main" val="24778253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ADA say? </a:t>
            </a:r>
          </a:p>
        </p:txBody>
      </p:sp>
      <p:sp>
        <p:nvSpPr>
          <p:cNvPr id="5" name="Content Placeholder 4"/>
          <p:cNvSpPr>
            <a:spLocks noGrp="1"/>
          </p:cNvSpPr>
          <p:nvPr>
            <p:ph idx="1"/>
          </p:nvPr>
        </p:nvSpPr>
        <p:spPr/>
        <p:txBody>
          <a:bodyPr/>
          <a:lstStyle/>
          <a:p>
            <a:r>
              <a:rPr lang="en-US" sz="2400" dirty="0"/>
              <a:t>An employer </a:t>
            </a:r>
            <a:r>
              <a:rPr lang="en-US" sz="2400" u="sng" dirty="0"/>
              <a:t>may not </a:t>
            </a:r>
            <a:r>
              <a:rPr lang="en-US" sz="2400" dirty="0"/>
              <a:t>ask a job applicant disability-related questions or questions likely to solicit information about a disability.</a:t>
            </a:r>
          </a:p>
          <a:p>
            <a:r>
              <a:rPr lang="en-US" sz="2400" dirty="0"/>
              <a:t>An employer </a:t>
            </a:r>
            <a:r>
              <a:rPr lang="en-US" sz="2400" u="sng" dirty="0"/>
              <a:t>may not</a:t>
            </a:r>
            <a:r>
              <a:rPr lang="en-US" sz="2400" dirty="0"/>
              <a:t> ask an applicant to submit to a medical examination before an offer is made.</a:t>
            </a:r>
          </a:p>
          <a:p>
            <a:r>
              <a:rPr lang="en-US" sz="2400" dirty="0"/>
              <a:t>An employer </a:t>
            </a:r>
            <a:r>
              <a:rPr lang="en-US" sz="2400" u="sng" dirty="0"/>
              <a:t>may</a:t>
            </a:r>
            <a:r>
              <a:rPr lang="en-US" sz="2400" dirty="0"/>
              <a:t>, however, ask the applicant questions during the interview about the applicant’s ability to perform specific job functions</a:t>
            </a:r>
          </a:p>
          <a:p>
            <a:endParaRPr lang="en-US" dirty="0"/>
          </a:p>
        </p:txBody>
      </p:sp>
    </p:spTree>
    <p:extLst>
      <p:ext uri="{BB962C8B-B14F-4D97-AF65-F5344CB8AC3E}">
        <p14:creationId xmlns:p14="http://schemas.microsoft.com/office/powerpoint/2010/main" val="8637375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say? </a:t>
            </a:r>
          </a:p>
        </p:txBody>
      </p:sp>
      <p:sp>
        <p:nvSpPr>
          <p:cNvPr id="3" name="Content Placeholder 2"/>
          <p:cNvSpPr>
            <a:spLocks noGrp="1"/>
          </p:cNvSpPr>
          <p:nvPr>
            <p:ph idx="1"/>
          </p:nvPr>
        </p:nvSpPr>
        <p:spPr/>
        <p:txBody>
          <a:bodyPr>
            <a:normAutofit/>
          </a:bodyPr>
          <a:lstStyle/>
          <a:p>
            <a:r>
              <a:rPr lang="en-US" sz="2400" dirty="0"/>
              <a:t>You are not obligated to disclose your disability during the job interview or on the job.</a:t>
            </a:r>
          </a:p>
          <a:p>
            <a:r>
              <a:rPr lang="en-US" sz="2400" dirty="0"/>
              <a:t>However, if you need an accommodation to perform a job or to apply for one, you will need to disclose your disability at some point.</a:t>
            </a:r>
          </a:p>
          <a:p>
            <a:r>
              <a:rPr lang="en-US" sz="2400" dirty="0"/>
              <a:t>If your employer or interviewer is unaware of your disability, they have no legal obligation to provide you with a reasonable accommodation. </a:t>
            </a:r>
          </a:p>
        </p:txBody>
      </p:sp>
    </p:spTree>
    <p:extLst>
      <p:ext uri="{BB962C8B-B14F-4D97-AF65-F5344CB8AC3E}">
        <p14:creationId xmlns:p14="http://schemas.microsoft.com/office/powerpoint/2010/main" val="2244069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E1AF-E184-7B4C-AA11-4B621DBA514F}"/>
              </a:ext>
            </a:extLst>
          </p:cNvPr>
          <p:cNvSpPr>
            <a:spLocks noGrp="1"/>
          </p:cNvSpPr>
          <p:nvPr>
            <p:ph type="title"/>
          </p:nvPr>
        </p:nvSpPr>
        <p:spPr/>
        <p:txBody>
          <a:bodyPr/>
          <a:lstStyle/>
          <a:p>
            <a:r>
              <a:rPr lang="en-US" dirty="0"/>
              <a:t>Addressing unspoken concerns</a:t>
            </a:r>
          </a:p>
        </p:txBody>
      </p:sp>
      <p:sp>
        <p:nvSpPr>
          <p:cNvPr id="3" name="Content Placeholder 2">
            <a:extLst>
              <a:ext uri="{FF2B5EF4-FFF2-40B4-BE49-F238E27FC236}">
                <a16:creationId xmlns:a16="http://schemas.microsoft.com/office/drawing/2014/main" id="{7E427872-7459-3745-A86E-4DED698CA766}"/>
              </a:ext>
            </a:extLst>
          </p:cNvPr>
          <p:cNvSpPr>
            <a:spLocks noGrp="1"/>
          </p:cNvSpPr>
          <p:nvPr>
            <p:ph idx="1"/>
          </p:nvPr>
        </p:nvSpPr>
        <p:spPr/>
        <p:txBody>
          <a:bodyPr>
            <a:normAutofit/>
          </a:bodyPr>
          <a:lstStyle/>
          <a:p>
            <a:r>
              <a:rPr lang="en-US" sz="2400" dirty="0"/>
              <a:t>Anticipating the employers concerns specific to your disability. If appropriate, beginning that conversation to alleviate those concerns and educate the employer regarding your ability and needs.</a:t>
            </a:r>
          </a:p>
          <a:p>
            <a:r>
              <a:rPr lang="en-US" sz="2400" dirty="0"/>
              <a:t>Address potential concerns in a concise and direct way. Be familiar with job description and job requirements so that you can address requirements directly related to the position.</a:t>
            </a:r>
          </a:p>
          <a:p>
            <a:r>
              <a:rPr lang="en-US" sz="2400" dirty="0"/>
              <a:t>Address assistive technology if necessary.</a:t>
            </a:r>
          </a:p>
        </p:txBody>
      </p:sp>
    </p:spTree>
    <p:extLst>
      <p:ext uri="{BB962C8B-B14F-4D97-AF65-F5344CB8AC3E}">
        <p14:creationId xmlns:p14="http://schemas.microsoft.com/office/powerpoint/2010/main" val="33231454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en-US" altLang="en-US" sz="3375"/>
              <a:t>Impression Management in Action</a:t>
            </a:r>
          </a:p>
        </p:txBody>
      </p:sp>
      <p:sp>
        <p:nvSpPr>
          <p:cNvPr id="32771" name="Content Placeholder 3"/>
          <p:cNvSpPr>
            <a:spLocks noGrp="1"/>
          </p:cNvSpPr>
          <p:nvPr>
            <p:ph idx="1"/>
          </p:nvPr>
        </p:nvSpPr>
        <p:spPr/>
        <p:txBody>
          <a:bodyPr/>
          <a:lstStyle/>
          <a:p>
            <a:r>
              <a:rPr lang="en-US" altLang="en-US" sz="2800" dirty="0"/>
              <a:t>Next, we are going to watch an impression management video</a:t>
            </a:r>
          </a:p>
          <a:p>
            <a:r>
              <a:rPr lang="en-US" altLang="en-US" sz="2800" dirty="0"/>
              <a:t>Think about what we have talked about today and how we might improve the person’s interview</a:t>
            </a:r>
          </a:p>
          <a:p>
            <a:r>
              <a:rPr lang="en-US" altLang="en-US" sz="2800" dirty="0"/>
              <a:t>Also think about how you might respond to the same questions in the interview</a:t>
            </a:r>
          </a:p>
          <a:p>
            <a:endParaRPr lang="en-US" altLang="en-US" dirty="0"/>
          </a:p>
        </p:txBody>
      </p:sp>
    </p:spTree>
    <p:extLst>
      <p:ext uri="{BB962C8B-B14F-4D97-AF65-F5344CB8AC3E}">
        <p14:creationId xmlns:p14="http://schemas.microsoft.com/office/powerpoint/2010/main" val="2760037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
          <p:cNvSpPr>
            <a:spLocks noGrp="1" noChangeArrowheads="1"/>
          </p:cNvSpPr>
          <p:nvPr>
            <p:ph type="title"/>
          </p:nvPr>
        </p:nvSpPr>
        <p:spPr>
          <a:xfrm>
            <a:off x="1303507" y="178593"/>
            <a:ext cx="11360082" cy="1544836"/>
          </a:xfrm>
        </p:spPr>
        <p:txBody>
          <a:bodyPr>
            <a:normAutofit/>
          </a:bodyPr>
          <a:lstStyle/>
          <a:p>
            <a:pPr eaLnBrk="1" hangingPunct="1"/>
            <a:r>
              <a:rPr lang="en-US" altLang="en-US" sz="4500" dirty="0"/>
              <a:t>IM and Disclosing for Individuals With Disabilities</a:t>
            </a:r>
          </a:p>
        </p:txBody>
      </p:sp>
      <p:sp>
        <p:nvSpPr>
          <p:cNvPr id="202755" name="Rectangle 2"/>
          <p:cNvSpPr>
            <a:spLocks noGrp="1" noChangeArrowheads="1"/>
          </p:cNvSpPr>
          <p:nvPr>
            <p:ph type="body" idx="1"/>
          </p:nvPr>
        </p:nvSpPr>
        <p:spPr>
          <a:xfrm>
            <a:off x="0" y="1723429"/>
            <a:ext cx="12192000" cy="4929188"/>
          </a:xfrm>
        </p:spPr>
        <p:txBody>
          <a:bodyPr>
            <a:noAutofit/>
          </a:bodyPr>
          <a:lstStyle/>
          <a:p>
            <a:pPr marL="625056"/>
            <a:r>
              <a:rPr lang="en-US" altLang="en-US" sz="2400" dirty="0"/>
              <a:t>Chan et al. (2008) - 86 business students watched a video clip of a job applicant and then give their general impression of the candidate’s </a:t>
            </a:r>
            <a:r>
              <a:rPr lang="ja-JP" altLang="en-US" sz="2400" dirty="0">
                <a:latin typeface="Arial" panose="020B0604020202020204" pitchFamily="34" charset="0"/>
              </a:rPr>
              <a:t>‘</a:t>
            </a:r>
            <a:r>
              <a:rPr lang="en-US" altLang="ja-JP" sz="2400" dirty="0"/>
              <a:t>hireability</a:t>
            </a:r>
            <a:r>
              <a:rPr lang="ja-JP" altLang="en-US" sz="2400" dirty="0">
                <a:latin typeface="Arial" panose="020B0604020202020204" pitchFamily="34" charset="0"/>
              </a:rPr>
              <a:t>’</a:t>
            </a:r>
            <a:r>
              <a:rPr lang="en-US" altLang="ja-JP" sz="2400" dirty="0"/>
              <a:t> rating.  Participants watched</a:t>
            </a:r>
          </a:p>
          <a:p>
            <a:pPr marL="937584" lvl="1"/>
            <a:r>
              <a:rPr lang="en-US" altLang="en-US" sz="2400" dirty="0"/>
              <a:t>(a) A job applicant without a disability, or </a:t>
            </a:r>
          </a:p>
          <a:p>
            <a:pPr marL="937584" lvl="1"/>
            <a:r>
              <a:rPr lang="en-US" altLang="en-US" sz="2400" dirty="0"/>
              <a:t>(b) A job applicant with a spinal cord injury (SCI) who did not use impression management tactics when discussing their disability, or </a:t>
            </a:r>
          </a:p>
          <a:p>
            <a:pPr marL="937584" lvl="1"/>
            <a:r>
              <a:rPr lang="en-US" altLang="en-US" sz="2400" dirty="0"/>
              <a:t>(c)  A job applicant with SCI who used impression management tactics when discussing their disability.  </a:t>
            </a:r>
          </a:p>
          <a:p>
            <a:pPr marL="625056"/>
            <a:r>
              <a:rPr lang="en-US" altLang="en-US" sz="2400" dirty="0"/>
              <a:t>Results showed that the individual viewed in condition (c) was rated higher on both </a:t>
            </a:r>
            <a:r>
              <a:rPr lang="ja-JP" altLang="en-US" sz="2400" dirty="0">
                <a:latin typeface="Arial" panose="020B0604020202020204" pitchFamily="34" charset="0"/>
                <a:ea typeface="ＭＳ Ｐゴシック" panose="020B0600070205080204" pitchFamily="34" charset="-128"/>
              </a:rPr>
              <a:t>‘</a:t>
            </a:r>
            <a:r>
              <a:rPr lang="en-US" altLang="ja-JP" sz="2400" dirty="0"/>
              <a:t>hireability</a:t>
            </a:r>
            <a:r>
              <a:rPr lang="ja-JP" altLang="en-US" sz="2400" dirty="0">
                <a:latin typeface="Arial" panose="020B0604020202020204" pitchFamily="34" charset="0"/>
                <a:ea typeface="ＭＳ Ｐゴシック" panose="020B0600070205080204" pitchFamily="34" charset="-128"/>
              </a:rPr>
              <a:t>’</a:t>
            </a:r>
            <a:r>
              <a:rPr lang="en-US" altLang="ja-JP" sz="2400" dirty="0"/>
              <a:t> and in general impression than the other two conditions (a) or (b)</a:t>
            </a:r>
          </a:p>
        </p:txBody>
      </p:sp>
    </p:spTree>
    <p:extLst>
      <p:ext uri="{BB962C8B-B14F-4D97-AF65-F5344CB8AC3E}">
        <p14:creationId xmlns:p14="http://schemas.microsoft.com/office/powerpoint/2010/main" val="41767799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
          <p:cNvSpPr>
            <a:spLocks noGrp="1" noChangeArrowheads="1"/>
          </p:cNvSpPr>
          <p:nvPr>
            <p:ph type="title"/>
          </p:nvPr>
        </p:nvSpPr>
        <p:spPr>
          <a:xfrm>
            <a:off x="1303507" y="178593"/>
            <a:ext cx="11360082" cy="1544836"/>
          </a:xfrm>
        </p:spPr>
        <p:txBody>
          <a:bodyPr>
            <a:normAutofit/>
          </a:bodyPr>
          <a:lstStyle/>
          <a:p>
            <a:pPr eaLnBrk="1" hangingPunct="1"/>
            <a:r>
              <a:rPr lang="en-US" altLang="en-US" sz="4500" dirty="0"/>
              <a:t>IM and Disclosing for Individuals With Disabilities – Page 2</a:t>
            </a:r>
          </a:p>
        </p:txBody>
      </p:sp>
      <p:sp>
        <p:nvSpPr>
          <p:cNvPr id="202755" name="Rectangle 2"/>
          <p:cNvSpPr>
            <a:spLocks noGrp="1" noChangeArrowheads="1"/>
          </p:cNvSpPr>
          <p:nvPr>
            <p:ph type="body" idx="1"/>
          </p:nvPr>
        </p:nvSpPr>
        <p:spPr>
          <a:xfrm>
            <a:off x="0" y="1723429"/>
            <a:ext cx="12192000" cy="4929188"/>
          </a:xfrm>
        </p:spPr>
        <p:txBody>
          <a:bodyPr>
            <a:noAutofit/>
          </a:bodyPr>
          <a:lstStyle/>
          <a:p>
            <a:pPr marL="625056"/>
            <a:r>
              <a:rPr lang="en-US" altLang="en-US" sz="2400" dirty="0"/>
              <a:t>Sung et al. (2016) - 99 business students watched a video clip of a job applicant and then give their general impression of the candidate’s </a:t>
            </a:r>
            <a:r>
              <a:rPr lang="ja-JP" altLang="en-US" sz="2400" dirty="0">
                <a:latin typeface="Arial" panose="020B0604020202020204" pitchFamily="34" charset="0"/>
              </a:rPr>
              <a:t>‘</a:t>
            </a:r>
            <a:r>
              <a:rPr lang="en-US" altLang="ja-JP" sz="2400" dirty="0"/>
              <a:t>hireability</a:t>
            </a:r>
            <a:r>
              <a:rPr lang="ja-JP" altLang="en-US" sz="2400" dirty="0">
                <a:latin typeface="Arial" panose="020B0604020202020204" pitchFamily="34" charset="0"/>
              </a:rPr>
              <a:t>’</a:t>
            </a:r>
            <a:r>
              <a:rPr lang="en-US" altLang="ja-JP" sz="2400" dirty="0"/>
              <a:t> rating.  Participants watched</a:t>
            </a:r>
          </a:p>
          <a:p>
            <a:pPr marL="937584" lvl="1"/>
            <a:r>
              <a:rPr lang="en-US" altLang="en-US" sz="2400" dirty="0"/>
              <a:t>(a) A job applicant without a disability, or </a:t>
            </a:r>
          </a:p>
          <a:p>
            <a:pPr marL="937584" lvl="1"/>
            <a:r>
              <a:rPr lang="en-US" altLang="en-US" sz="2400" dirty="0"/>
              <a:t>(b) A job applicant with epilepsy who did not use impression management tactics when discussing their disability, or </a:t>
            </a:r>
          </a:p>
          <a:p>
            <a:pPr marL="937584" lvl="1"/>
            <a:r>
              <a:rPr lang="en-US" altLang="en-US" sz="2400" dirty="0"/>
              <a:t>(c)  A job applicant with epilepsy who used impression management tactics when discussing their disability.  </a:t>
            </a:r>
          </a:p>
          <a:p>
            <a:pPr marL="625056"/>
            <a:r>
              <a:rPr lang="en-US" altLang="en-US" sz="2400" dirty="0"/>
              <a:t>Results showed that the individual viewed in condition (c) was rated higher on both </a:t>
            </a:r>
            <a:r>
              <a:rPr lang="ja-JP" altLang="en-US" sz="2400" dirty="0">
                <a:latin typeface="Arial" panose="020B0604020202020204" pitchFamily="34" charset="0"/>
                <a:ea typeface="ＭＳ Ｐゴシック" panose="020B0600070205080204" pitchFamily="34" charset="-128"/>
              </a:rPr>
              <a:t>‘</a:t>
            </a:r>
            <a:r>
              <a:rPr lang="en-US" altLang="ja-JP" sz="2400" dirty="0"/>
              <a:t>hireability</a:t>
            </a:r>
            <a:r>
              <a:rPr lang="ja-JP" altLang="en-US" sz="2400" dirty="0">
                <a:latin typeface="Arial" panose="020B0604020202020204" pitchFamily="34" charset="0"/>
                <a:ea typeface="ＭＳ Ｐゴシック" panose="020B0600070205080204" pitchFamily="34" charset="-128"/>
              </a:rPr>
              <a:t>’</a:t>
            </a:r>
            <a:r>
              <a:rPr lang="en-US" altLang="ja-JP" sz="2400" dirty="0"/>
              <a:t> and in general impression than the other two conditions (a) or (b)</a:t>
            </a:r>
          </a:p>
        </p:txBody>
      </p:sp>
    </p:spTree>
    <p:custDataLst>
      <p:tags r:id="rId1"/>
    </p:custDataLst>
    <p:extLst>
      <p:ext uri="{BB962C8B-B14F-4D97-AF65-F5344CB8AC3E}">
        <p14:creationId xmlns:p14="http://schemas.microsoft.com/office/powerpoint/2010/main" val="20343639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AEA3-18F0-AE4C-87CD-E187D9EC9CD6}"/>
              </a:ext>
            </a:extLst>
          </p:cNvPr>
          <p:cNvSpPr>
            <a:spLocks noGrp="1"/>
          </p:cNvSpPr>
          <p:nvPr>
            <p:ph type="title"/>
          </p:nvPr>
        </p:nvSpPr>
        <p:spPr/>
        <p:txBody>
          <a:bodyPr/>
          <a:lstStyle/>
          <a:p>
            <a:r>
              <a:rPr lang="en-US" dirty="0"/>
              <a:t>Limits in Use of IM</a:t>
            </a:r>
          </a:p>
        </p:txBody>
      </p:sp>
      <p:sp>
        <p:nvSpPr>
          <p:cNvPr id="3" name="Content Placeholder 2">
            <a:extLst>
              <a:ext uri="{FF2B5EF4-FFF2-40B4-BE49-F238E27FC236}">
                <a16:creationId xmlns:a16="http://schemas.microsoft.com/office/drawing/2014/main" id="{96D2992C-BEAC-0340-BB00-8221AD944E24}"/>
              </a:ext>
            </a:extLst>
          </p:cNvPr>
          <p:cNvSpPr>
            <a:spLocks noGrp="1"/>
          </p:cNvSpPr>
          <p:nvPr>
            <p:ph idx="1"/>
          </p:nvPr>
        </p:nvSpPr>
        <p:spPr/>
        <p:txBody>
          <a:bodyPr>
            <a:normAutofit fontScale="92500" lnSpcReduction="10000"/>
          </a:bodyPr>
          <a:lstStyle/>
          <a:p>
            <a:r>
              <a:rPr lang="en-US" sz="2800" dirty="0"/>
              <a:t>IM assumes a pretty high level of interpersonal skills</a:t>
            </a:r>
          </a:p>
          <a:p>
            <a:r>
              <a:rPr lang="en-US" sz="2800" dirty="0"/>
              <a:t>IM can backfire when misused</a:t>
            </a:r>
          </a:p>
          <a:p>
            <a:r>
              <a:rPr lang="en-US" sz="2800" dirty="0"/>
              <a:t>There is a need for more evidence of IM related outcomes and disability populations</a:t>
            </a:r>
          </a:p>
          <a:p>
            <a:r>
              <a:rPr lang="en-US" sz="2800" dirty="0"/>
              <a:t>Sharing things that could be viewed as risks (gaps in employment) </a:t>
            </a:r>
          </a:p>
          <a:p>
            <a:r>
              <a:rPr lang="en-US" sz="2800" dirty="0"/>
              <a:t>What else? </a:t>
            </a:r>
          </a:p>
          <a:p>
            <a:endParaRPr lang="en-US" dirty="0"/>
          </a:p>
        </p:txBody>
      </p:sp>
    </p:spTree>
    <p:extLst>
      <p:ext uri="{BB962C8B-B14F-4D97-AF65-F5344CB8AC3E}">
        <p14:creationId xmlns:p14="http://schemas.microsoft.com/office/powerpoint/2010/main" val="57724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B1B9-4C45-8143-9040-1323F33CBB11}"/>
              </a:ext>
            </a:extLst>
          </p:cNvPr>
          <p:cNvSpPr>
            <a:spLocks noGrp="1"/>
          </p:cNvSpPr>
          <p:nvPr>
            <p:ph type="title"/>
          </p:nvPr>
        </p:nvSpPr>
        <p:spPr/>
        <p:txBody>
          <a:bodyPr/>
          <a:lstStyle/>
          <a:p>
            <a:r>
              <a:rPr lang="en-US" dirty="0"/>
              <a:t>VR Counselor role?</a:t>
            </a:r>
          </a:p>
        </p:txBody>
      </p:sp>
      <p:sp>
        <p:nvSpPr>
          <p:cNvPr id="3" name="Content Placeholder 2">
            <a:extLst>
              <a:ext uri="{FF2B5EF4-FFF2-40B4-BE49-F238E27FC236}">
                <a16:creationId xmlns:a16="http://schemas.microsoft.com/office/drawing/2014/main" id="{331EE58E-C27D-B74A-B050-CE17D04A1B84}"/>
              </a:ext>
            </a:extLst>
          </p:cNvPr>
          <p:cNvSpPr>
            <a:spLocks noGrp="1"/>
          </p:cNvSpPr>
          <p:nvPr>
            <p:ph idx="1"/>
          </p:nvPr>
        </p:nvSpPr>
        <p:spPr/>
        <p:txBody>
          <a:bodyPr/>
          <a:lstStyle/>
          <a:p>
            <a:r>
              <a:rPr lang="en-US" sz="3600" dirty="0"/>
              <a:t>RCs cannot control the pre-existing biases of employers but impression management may prove to be an effective tool for clients to find success</a:t>
            </a:r>
          </a:p>
          <a:p>
            <a:endParaRPr lang="en-US" dirty="0"/>
          </a:p>
        </p:txBody>
      </p:sp>
    </p:spTree>
    <p:extLst>
      <p:ext uri="{BB962C8B-B14F-4D97-AF65-F5344CB8AC3E}">
        <p14:creationId xmlns:p14="http://schemas.microsoft.com/office/powerpoint/2010/main" val="21898670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A6153-40E2-8143-8E4D-BE54C2D533BF}"/>
              </a:ext>
            </a:extLst>
          </p:cNvPr>
          <p:cNvSpPr>
            <a:spLocks noGrp="1"/>
          </p:cNvSpPr>
          <p:nvPr>
            <p:ph type="title"/>
          </p:nvPr>
        </p:nvSpPr>
        <p:spPr/>
        <p:txBody>
          <a:bodyPr/>
          <a:lstStyle/>
          <a:p>
            <a:r>
              <a:rPr lang="en-US" dirty="0"/>
              <a:t>Summary - where can </a:t>
            </a:r>
            <a:r>
              <a:rPr lang="en-US" dirty="0" err="1"/>
              <a:t>im</a:t>
            </a:r>
            <a:r>
              <a:rPr lang="en-US" dirty="0"/>
              <a:t> be used in the job process?</a:t>
            </a:r>
          </a:p>
        </p:txBody>
      </p:sp>
      <p:sp>
        <p:nvSpPr>
          <p:cNvPr id="3" name="Content Placeholder 2">
            <a:extLst>
              <a:ext uri="{FF2B5EF4-FFF2-40B4-BE49-F238E27FC236}">
                <a16:creationId xmlns:a16="http://schemas.microsoft.com/office/drawing/2014/main" id="{DA397D4B-DF13-414C-8378-24596D6D8586}"/>
              </a:ext>
            </a:extLst>
          </p:cNvPr>
          <p:cNvSpPr>
            <a:spLocks noGrp="1"/>
          </p:cNvSpPr>
          <p:nvPr>
            <p:ph idx="1"/>
          </p:nvPr>
        </p:nvSpPr>
        <p:spPr/>
        <p:txBody>
          <a:bodyPr>
            <a:normAutofit lnSpcReduction="10000"/>
          </a:bodyPr>
          <a:lstStyle/>
          <a:p>
            <a:r>
              <a:rPr lang="en-US" sz="2800" dirty="0"/>
              <a:t>Basics of job networking and information gathering/informational interviews</a:t>
            </a:r>
          </a:p>
          <a:p>
            <a:r>
              <a:rPr lang="en-US" sz="2800" dirty="0"/>
              <a:t>IM in job networking and information gathering</a:t>
            </a:r>
          </a:p>
          <a:p>
            <a:r>
              <a:rPr lang="en-US" sz="2800" dirty="0"/>
              <a:t>IM in application and networks</a:t>
            </a:r>
          </a:p>
          <a:p>
            <a:r>
              <a:rPr lang="en-US" sz="2800" dirty="0"/>
              <a:t>IM in interviews</a:t>
            </a:r>
          </a:p>
          <a:p>
            <a:r>
              <a:rPr lang="en-US" sz="2800" dirty="0"/>
              <a:t>IM in the workplace</a:t>
            </a:r>
          </a:p>
          <a:p>
            <a:endParaRPr lang="en-US" dirty="0"/>
          </a:p>
        </p:txBody>
      </p:sp>
    </p:spTree>
    <p:custDataLst>
      <p:tags r:id="rId1"/>
    </p:custDataLst>
    <p:extLst>
      <p:ext uri="{BB962C8B-B14F-4D97-AF65-F5344CB8AC3E}">
        <p14:creationId xmlns:p14="http://schemas.microsoft.com/office/powerpoint/2010/main" val="77008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60858-7AFA-BF42-AD01-67FB11A96E74}"/>
              </a:ext>
            </a:extLst>
          </p:cNvPr>
          <p:cNvSpPr>
            <a:spLocks noGrp="1"/>
          </p:cNvSpPr>
          <p:nvPr>
            <p:ph type="title"/>
          </p:nvPr>
        </p:nvSpPr>
        <p:spPr/>
        <p:txBody>
          <a:bodyPr/>
          <a:lstStyle/>
          <a:p>
            <a:pPr algn="ctr"/>
            <a:r>
              <a:rPr lang="en-US" dirty="0"/>
              <a:t>How do employers view people with disabilities</a:t>
            </a:r>
          </a:p>
        </p:txBody>
      </p:sp>
      <p:sp>
        <p:nvSpPr>
          <p:cNvPr id="6" name="Text Placeholder 5">
            <a:extLst>
              <a:ext uri="{FF2B5EF4-FFF2-40B4-BE49-F238E27FC236}">
                <a16:creationId xmlns:a16="http://schemas.microsoft.com/office/drawing/2014/main" id="{03C18273-0305-DE44-A448-4711F1F2FEA4}"/>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370992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Impression Management Workshop&amp;quot;&quot;/&gt;&lt;property id=&quot;20307&quot; value=&quot;256&quot;/&gt;&lt;/object&gt;&lt;object type=&quot;3&quot; unique_id=&quot;10004&quot;&gt;&lt;property id=&quot;20148&quot; value=&quot;5&quot;/&gt;&lt;property id=&quot;20300&quot; value=&quot;Slide 2 - &amp;quot;Introduction &amp;amp; Ice Breaker&amp;quot;&quot;/&gt;&lt;property id=&quot;20307&quot; value=&quot;257&quot;/&gt;&lt;/object&gt;&lt;object type=&quot;3&quot; unique_id=&quot;10005&quot;&gt;&lt;property id=&quot;20148&quot; value=&quot;5&quot;/&gt;&lt;property id=&quot;20300&quot; value=&quot;Slide 3 - &amp;quot;IM can help with these questions!&amp;quot;&quot;/&gt;&lt;property id=&quot;20307&quot; value=&quot;426&quot;/&gt;&lt;/object&gt;&lt;object type=&quot;3&quot; unique_id=&quot;10006&quot;&gt;&lt;property id=&quot;20148&quot; value=&quot;5&quot;/&gt;&lt;property id=&quot;20300&quot; value=&quot;Slide 4 - &amp;quot;Be yourself&amp;quot;&quot;/&gt;&lt;property id=&quot;20307&quot; value=&quot;270&quot;/&gt;&lt;/object&gt;&lt;object type=&quot;3&quot; unique_id=&quot;10007&quot;&gt;&lt;property id=&quot;20148&quot; value=&quot;5&quot;/&gt;&lt;property id=&quot;20300&quot; value=&quot;Slide 5 - &amp;quot;What is Impression Management? &amp;quot;&quot;/&gt;&lt;property id=&quot;20307&quot; value=&quot;258&quot;/&gt;&lt;/object&gt;&lt;object type=&quot;3&quot; unique_id=&quot;10008&quot;&gt;&lt;property id=&quot;20148&quot; value=&quot;5&quot;/&gt;&lt;property id=&quot;20300&quot; value=&quot;Slide 6 - &amp;quot;WHY SHOULD WE CARE? &amp;quot;&quot;/&gt;&lt;property id=&quot;20307&quot; value=&quot;440&quot;/&gt;&lt;/object&gt;&lt;object type=&quot;3&quot; unique_id=&quot;10009&quot;&gt;&lt;property id=&quot;20148&quot; value=&quot;5&quot;/&gt;&lt;property id=&quot;20300&quot; value=&quot;Slide 7 - &amp;quot;Reality? &amp;quot;&quot;/&gt;&lt;property id=&quot;20307&quot; value=&quot;271&quot;/&gt;&lt;/object&gt;&lt;object type=&quot;3&quot; unique_id=&quot;10010&quot;&gt;&lt;property id=&quot;20148&quot; value=&quot;5&quot;/&gt;&lt;property id=&quot;20300&quot; value=&quot;Slide 8 - &amp;quot;VR Counselor role?&amp;quot;&quot;/&gt;&lt;property id=&quot;20307&quot; value=&quot;441&quot;/&gt;&lt;/object&gt;&lt;object type=&quot;3&quot; unique_id=&quot;10011&quot;&gt;&lt;property id=&quot;20148&quot; value=&quot;5&quot;/&gt;&lt;property id=&quot;20300&quot; value=&quot;Slide 9 - &amp;quot;How do employers view people with disabilities&amp;quot;&quot;/&gt;&lt;property id=&quot;20307&quot; value=&quot;466&quot;/&gt;&lt;/object&gt;&lt;object type=&quot;3&quot; unique_id=&quot;10012&quot;&gt;&lt;property id=&quot;20148&quot; value=&quot;5&quot;/&gt;&lt;property id=&quot;20300&quot; value=&quot;Slide 10 - &amp;quot;Disability salience&amp;quot;&quot;/&gt;&lt;property id=&quot;20307&quot; value=&quot;416&quot;/&gt;&lt;/object&gt;&lt;object type=&quot;3&quot; unique_id=&quot;10013&quot;&gt;&lt;property id=&quot;20148&quot; value=&quot;5&quot;/&gt;&lt;property id=&quot;20300&quot; value=&quot;Slide 11 - &amp;quot;Disability salience Results&amp;quot;&quot;/&gt;&lt;property id=&quot;20307&quot; value=&quot;443&quot;/&gt;&lt;/object&gt;&lt;object type=&quot;3&quot; unique_id=&quot;10014&quot;&gt;&lt;property id=&quot;20148&quot; value=&quot;5&quot;/&gt;&lt;property id=&quot;20300&quot; value=&quot;Slide 12 - &amp;quot;How Then is disability perceived?&amp;quot;&quot;/&gt;&lt;property id=&quot;20307&quot; value=&quot;444&quot;/&gt;&lt;/object&gt;&lt;object type=&quot;3&quot; unique_id=&quot;10015&quot;&gt;&lt;property id=&quot;20148&quot; value=&quot;5&quot;/&gt;&lt;property id=&quot;20300&quot; value=&quot;Slide 13 - &amp;quot;Stereotype research &amp;quot;&quot;/&gt;&lt;property id=&quot;20307&quot; value=&quot;423&quot;/&gt;&lt;/object&gt;&lt;object type=&quot;3&quot; unique_id=&quot;10016&quot;&gt;&lt;property id=&quot;20148&quot; value=&quot;5&quot;/&gt;&lt;property id=&quot;20300&quot; value=&quot;Slide 14 - &amp;quot;Warmth &amp;amp; competence &amp;quot;&quot;/&gt;&lt;property id=&quot;20307&quot; value=&quot;417&quot;/&gt;&lt;/object&gt;&lt;object type=&quot;3&quot; unique_id=&quot;10017&quot;&gt;&lt;property id=&quot;20148&quot; value=&quot;5&quot;/&gt;&lt;property id=&quot;20300&quot; value=&quot;Slide 15 - &amp;quot;Stereotypes&amp;quot;&quot;/&gt;&lt;property id=&quot;20307&quot; value=&quot;408&quot;/&gt;&lt;/object&gt;&lt;object type=&quot;3&quot; unique_id=&quot;10018&quot;&gt;&lt;property id=&quot;20148&quot; value=&quot;5&quot;/&gt;&lt;property id=&quot;20300&quot; value=&quot;Slide 16 - &amp;quot;Warmth and competence stereotypes  (Fiske, 2018) &amp;quot;&quot;/&gt;&lt;property id=&quot;20307&quot; value=&quot;424&quot;/&gt;&lt;/object&gt;&lt;object type=&quot;3&quot; unique_id=&quot;10019&quot;&gt;&lt;property id=&quot;20148&quot; value=&quot;5&quot;/&gt;&lt;property id=&quot;20300&quot; value=&quot;Slide 17 - &amp;quot;Impression Management Strategies&amp;quot;&quot;/&gt;&lt;property id=&quot;20307&quot; value=&quot;467&quot;/&gt;&lt;/object&gt;&lt;object type=&quot;3&quot; unique_id=&quot;10020&quot;&gt;&lt;property id=&quot;20148&quot; value=&quot;5&quot;/&gt;&lt;property id=&quot;20300&quot; value=&quot;Slide 18 - &amp;quot;What is the goal for im? &amp;quot;&quot;/&gt;&lt;property id=&quot;20307&quot; value=&quot;425&quot;/&gt;&lt;/object&gt;&lt;object type=&quot;3&quot; unique_id=&quot;10021&quot;&gt;&lt;property id=&quot;20148&quot; value=&quot;5&quot;/&gt;&lt;property id=&quot;20300&quot; value=&quot;Slide 19 - &amp;quot;What are IM Techniques?&amp;quot;&quot;/&gt;&lt;property id=&quot;20307&quot; value=&quot;421&quot;/&gt;&lt;/object&gt;&lt;object type=&quot;3&quot; unique_id=&quot;10022&quot;&gt;&lt;property id=&quot;20148&quot; value=&quot;5&quot;/&gt;&lt;property id=&quot;20300&quot; value=&quot;Slide 20 - &amp;quot;IM Strategies&amp;quot;&quot;/&gt;&lt;property id=&quot;20307&quot; value=&quot;397&quot;/&gt;&lt;/object&gt;&lt;object type=&quot;3&quot; unique_id=&quot;10023&quot;&gt;&lt;property id=&quot;20148&quot; value=&quot;5&quot;/&gt;&lt;property id=&quot;20300&quot; value=&quot;Slide 21 - &amp;quot;IM Techniques: Self-promotion&amp;quot;&quot;/&gt;&lt;property id=&quot;20307&quot; value=&quot;398&quot;/&gt;&lt;/object&gt;&lt;object type=&quot;3&quot; unique_id=&quot;10024&quot;&gt;&lt;property id=&quot;20148&quot; value=&quot;5&quot;/&gt;&lt;property id=&quot;20300&quot; value=&quot;Slide 22 - &amp;quot;Self-Promotion activity&amp;quot;&quot;/&gt;&lt;property id=&quot;20307&quot; value=&quot;450&quot;/&gt;&lt;/object&gt;&lt;object type=&quot;3&quot; unique_id=&quot;10025&quot;&gt;&lt;property id=&quot;20148&quot; value=&quot;5&quot;/&gt;&lt;property id=&quot;20300&quot; value=&quot;Slide 23 - &amp;quot;IM Techniques: Ingratiation&amp;quot;&quot;/&gt;&lt;property id=&quot;20307&quot; value=&quot;400&quot;/&gt;&lt;/object&gt;&lt;object type=&quot;3&quot; unique_id=&quot;10026&quot;&gt;&lt;property id=&quot;20148&quot; value=&quot;5&quot;/&gt;&lt;property id=&quot;20300&quot; value=&quot;Slide 24 - &amp;quot;Ingratiation Activity&amp;quot;&quot;/&gt;&lt;property id=&quot;20307&quot; value=&quot;451&quot;/&gt;&lt;/object&gt;&lt;object type=&quot;3&quot; unique_id=&quot;10027&quot;&gt;&lt;property id=&quot;20148&quot; value=&quot;5&quot;/&gt;&lt;property id=&quot;20300&quot; value=&quot;Slide 25 - &amp;quot;IM Techniques: Opinion Conformity&amp;quot;&quot;/&gt;&lt;property id=&quot;20307&quot; value=&quot;403&quot;/&gt;&lt;/object&gt;&lt;object type=&quot;3&quot; unique_id=&quot;10028&quot;&gt;&lt;property id=&quot;20148&quot; value=&quot;5&quot;/&gt;&lt;property id=&quot;20300&quot; value=&quot;Slide 26 - &amp;quot;Opinion Conformity Activity:&amp;quot;&quot;/&gt;&lt;property id=&quot;20307&quot; value=&quot;452&quot;/&gt;&lt;/object&gt;&lt;object type=&quot;3&quot; unique_id=&quot;10029&quot;&gt;&lt;property id=&quot;20148&quot; value=&quot;5&quot;/&gt;&lt;property id=&quot;20300&quot; value=&quot;Slide 27 - &amp;quot;Im techniques: prosocial behavior&amp;quot;&quot;/&gt;&lt;property id=&quot;20307&quot; value=&quot;430&quot;/&gt;&lt;/object&gt;&lt;object type=&quot;3&quot; unique_id=&quot;10030&quot;&gt;&lt;property id=&quot;20148&quot; value=&quot;5&quot;/&gt;&lt;property id=&quot;20300&quot; value=&quot;Slide 28 - &amp;quot;Prosocial Behavior Activity:&amp;quot;&quot;/&gt;&lt;property id=&quot;20307&quot; value=&quot;453&quot;/&gt;&lt;/object&gt;&lt;object type=&quot;3&quot; unique_id=&quot;10031&quot;&gt;&lt;property id=&quot;20148&quot; value=&quot;5&quot;/&gt;&lt;property id=&quot;20300&quot; value=&quot;Slide 29 - &amp;quot;IM Techniques: Basking in Reflected Glory&amp;quot;&quot;/&gt;&lt;property id=&quot;20307&quot; value=&quot;402&quot;/&gt;&lt;/object&gt;&lt;object type=&quot;3&quot; unique_id=&quot;10032&quot;&gt;&lt;property id=&quot;20148&quot; value=&quot;5&quot;/&gt;&lt;property id=&quot;20300&quot; value=&quot;Slide 30 - &amp;quot;Basking in Reflective Glory Activity: Quality Inspection&amp;quot;&quot;/&gt;&lt;property id=&quot;20307&quot; value=&quot;454&quot;/&gt;&lt;/object&gt;&lt;object type=&quot;3&quot; unique_id=&quot;10033&quot;&gt;&lt;property id=&quot;20148&quot; value=&quot;5&quot;/&gt;&lt;property id=&quot;20300&quot; value=&quot;Slide 31 - &amp;quot;IM Techniques: Justification &amp;quot;&quot;/&gt;&lt;property id=&quot;20307&quot; value=&quot;427&quot;/&gt;&lt;/object&gt;&lt;object type=&quot;3&quot; unique_id=&quot;10034&quot;&gt;&lt;property id=&quot;20148&quot; value=&quot;5&quot;/&gt;&lt;property id=&quot;20300&quot; value=&quot;Slide 32 - &amp;quot;Justification Activity: Restoring Confidence&amp;quot;&quot;/&gt;&lt;property id=&quot;20307&quot; value=&quot;455&quot;/&gt;&lt;/object&gt;&lt;object type=&quot;3&quot; unique_id=&quot;10035&quot;&gt;&lt;property id=&quot;20148&quot; value=&quot;5&quot;/&gt;&lt;property id=&quot;20300&quot; value=&quot;Slide 33 - &amp;quot;IM Techniques: Apologies &amp;quot;&quot;/&gt;&lt;property id=&quot;20307&quot; value=&quot;456&quot;/&gt;&lt;/object&gt;&lt;object type=&quot;3&quot; unique_id=&quot;10036&quot;&gt;&lt;property id=&quot;20148&quot; value=&quot;5&quot;/&gt;&lt;property id=&quot;20300&quot; value=&quot;Slide 34 - &amp;quot;Apologies Activity: Quality Inspection&amp;quot;&quot;/&gt;&lt;property id=&quot;20307&quot; value=&quot;457&quot;/&gt;&lt;/object&gt;&lt;object type=&quot;3&quot; unique_id=&quot;10037&quot;&gt;&lt;property id=&quot;20148&quot; value=&quot;5&quot;/&gt;&lt;property id=&quot;20300&quot; value=&quot;Slide 35 - &amp;quot;Research&amp;quot;&quot;/&gt;&lt;property id=&quot;20307&quot; value=&quot;468&quot;/&gt;&lt;/object&gt;&lt;object type=&quot;3&quot; unique_id=&quot;10038&quot;&gt;&lt;property id=&quot;20148&quot; value=&quot;5&quot;/&gt;&lt;property id=&quot;20300&quot; value=&quot;Slide 36 - &amp;quot;IM Tactics&amp;quot;&quot;/&gt;&lt;property id=&quot;20307&quot; value=&quot;265&quot;/&gt;&lt;/object&gt;&lt;object type=&quot;3&quot; unique_id=&quot;10039&quot;&gt;&lt;property id=&quot;20148&quot; value=&quot;5&quot;/&gt;&lt;property id=&quot;20300&quot; value=&quot;Slide 37 - &amp;quot;Insights From Research&amp;quot;&quot;/&gt;&lt;property id=&quot;20307&quot; value=&quot;404&quot;/&gt;&lt;/object&gt;&lt;object type=&quot;3&quot; unique_id=&quot;10040&quot;&gt;&lt;property id=&quot;20148&quot; value=&quot;5&quot;/&gt;&lt;property id=&quot;20300&quot; value=&quot;Slide 38 - &amp;quot;Does the Research Support IM for Reducing Discrimination?&amp;quot;&quot;/&gt;&lt;property id=&quot;20307&quot; value=&quot;406&quot;/&gt;&lt;/object&gt;&lt;object type=&quot;3&quot; unique_id=&quot;10041&quot;&gt;&lt;property id=&quot;20148&quot; value=&quot;5&quot;/&gt;&lt;property id=&quot;20300&quot; value=&quot;Slide 39 - &amp;quot;Considerations – older consumers (55+)&amp;quot;&quot;/&gt;&lt;property id=&quot;20307&quot; value=&quot;272&quot;/&gt;&lt;/object&gt;&lt;object type=&quot;3&quot; unique_id=&quot;10042&quot;&gt;&lt;property id=&quot;20148&quot; value=&quot;5&quot;/&gt;&lt;property id=&quot;20300&quot; value=&quot;Slide 40 - &amp;quot;impact of subordinates’ disability status on leader-member exchange&amp;quot;&quot;/&gt;&lt;property id=&quot;20307&quot; value=&quot;288&quot;/&gt;&lt;/object&gt;&lt;object type=&quot;3&quot; unique_id=&quot;10043&quot;&gt;&lt;property id=&quot;20148&quot; value=&quot;5&quot;/&gt;&lt;property id=&quot;20300&quot; value=&quot;Slide 41 - &amp;quot;Description of Study&amp;quot;&quot;/&gt;&lt;property id=&quot;20307&quot; value=&quot;393&quot;/&gt;&lt;/object&gt;&lt;object type=&quot;3&quot; unique_id=&quot;10044&quot;&gt;&lt;property id=&quot;20148&quot; value=&quot;5&quot;/&gt;&lt;property id=&quot;20300&quot; value=&quot;Slide 42 - &amp;quot;People with disabilities may have more to gain from IM than people without disabilities.&amp;quot;&quot;/&gt;&lt;property id=&quot;20307&quot; value=&quot;394&quot;/&gt;&lt;/object&gt;&lt;object type=&quot;3&quot; unique_id=&quot;10045&quot;&gt;&lt;property id=&quot;20148&quot; value=&quot;5&quot;/&gt;&lt;property id=&quot;20300&quot; value=&quot;Slide 43 - &amp;quot;WHEN is Impression Management most needed for people with disabilities? &amp;quot;&quot;/&gt;&lt;property id=&quot;20307&quot; value=&quot;442&quot;/&gt;&lt;/object&gt;&lt;object type=&quot;3&quot; unique_id=&quot;10046&quot;&gt;&lt;property id=&quot;20148&quot; value=&quot;5&quot;/&gt;&lt;property id=&quot;20300&quot; value=&quot;Slide 44 - &amp;quot;Controllability&amp;quot;&quot;/&gt;&lt;property id=&quot;20307&quot; value=&quot;447&quot;/&gt;&lt;/object&gt;&lt;object type=&quot;3&quot; unique_id=&quot;10047&quot;&gt;&lt;property id=&quot;20148&quot; value=&quot;5&quot;/&gt;&lt;property id=&quot;20300&quot; value=&quot;Slide 45 - &amp;quot;Controllability: Decategorization&amp;quot;&quot;/&gt;&lt;property id=&quot;20307&quot; value=&quot;448&quot;/&gt;&lt;/object&gt;&lt;object type=&quot;3&quot; unique_id=&quot;10048&quot;&gt;&lt;property id=&quot;20148&quot; value=&quot;5&quot;/&gt;&lt;property id=&quot;20300&quot; value=&quot;Slide 46 - &amp;quot;Controllability: Integration&amp;quot;&quot;/&gt;&lt;property id=&quot;20307&quot; value=&quot;405&quot;/&gt;&lt;/object&gt;&lt;object type=&quot;3&quot; unique_id=&quot;10049&quot;&gt;&lt;property id=&quot;20148&quot; value=&quot;5&quot;/&gt;&lt;property id=&quot;20300&quot; value=&quot;Slide 47 - &amp;quot;What phase of employment is Impression Management most needed? &amp;quot;&quot;/&gt;&lt;property id=&quot;20307&quot; value=&quot;446&quot;/&gt;&lt;/object&gt;&lt;object type=&quot;3&quot; unique_id=&quot;10050&quot;&gt;&lt;property id=&quot;20148&quot; value=&quot;5&quot;/&gt;&lt;property id=&quot;20300&quot; value=&quot;Slide 48 - &amp;quot;IM and the application&amp;quot;&quot;/&gt;&lt;property id=&quot;20307&quot; value=&quot;458&quot;/&gt;&lt;/object&gt;&lt;object type=&quot;3&quot; unique_id=&quot;10051&quot;&gt;&lt;property id=&quot;20148&quot; value=&quot;5&quot;/&gt;&lt;property id=&quot;20300&quot; value=&quot;Slide 49 - &amp;quot;IM and the Resume&amp;quot;&quot;/&gt;&lt;property id=&quot;20307&quot; value=&quot;459&quot;/&gt;&lt;/object&gt;&lt;object type=&quot;3&quot; unique_id=&quot;10052&quot;&gt;&lt;property id=&quot;20148&quot; value=&quot;5&quot;/&gt;&lt;property id=&quot;20300&quot; value=&quot;Slide 50 - &amp;quot;IM and the cover letter&amp;quot;&quot;/&gt;&lt;property id=&quot;20307&quot; value=&quot;460&quot;/&gt;&lt;/object&gt;&lt;object type=&quot;3&quot; unique_id=&quot;10053&quot;&gt;&lt;property id=&quot;20148&quot; value=&quot;5&quot;/&gt;&lt;property id=&quot;20300&quot; value=&quot;Slide 51 - &amp;quot;Significance of Resume and Cover Letter in IM&amp;quot;&quot;/&gt;&lt;property id=&quot;20307&quot; value=&quot;262&quot;/&gt;&lt;/object&gt;&lt;object type=&quot;3&quot; unique_id=&quot;10054&quot;&gt;&lt;property id=&quot;20148&quot; value=&quot;5&quot;/&gt;&lt;property id=&quot;20300&quot; value=&quot;Slide 52 - &amp;quot;Resume &amp;amp; Cover letter&amp;quot;&quot;/&gt;&lt;property id=&quot;20307&quot; value=&quot;432&quot;/&gt;&lt;/object&gt;&lt;object type=&quot;3&quot; unique_id=&quot;10055&quot;&gt;&lt;property id=&quot;20148&quot; value=&quot;5&quot;/&gt;&lt;property id=&quot;20300&quot; value=&quot;Slide 53 - &amp;quot;Ingratiation &amp;quot;&quot;/&gt;&lt;property id=&quot;20307&quot; value=&quot;437&quot;/&gt;&lt;/object&gt;&lt;object type=&quot;3&quot; unique_id=&quot;10056&quot;&gt;&lt;property id=&quot;20148&quot; value=&quot;5&quot;/&gt;&lt;property id=&quot;20300&quot; value=&quot;Slide 54 - &amp;quot;Tips for resumes and cover letters&amp;quot;&quot;/&gt;&lt;property id=&quot;20307&quot; value=&quot;433&quot;/&gt;&lt;/object&gt;&lt;object type=&quot;3&quot; unique_id=&quot;10057&quot;&gt;&lt;property id=&quot;20148&quot; value=&quot;5&quot;/&gt;&lt;property id=&quot;20300&quot; value=&quot;Slide 55 - &amp;quot;COver Letter&amp;quot;&quot;/&gt;&lt;property id=&quot;20307&quot; value=&quot;434&quot;/&gt;&lt;/object&gt;&lt;object type=&quot;3&quot; unique_id=&quot;10058&quot;&gt;&lt;property id=&quot;20148&quot; value=&quot;5&quot;/&gt;&lt;property id=&quot;20300&quot; value=&quot;Slide 56 - &amp;quot;Self-promotion in resume&amp;quot;&quot;/&gt;&lt;property id=&quot;20307&quot; value=&quot;439&quot;/&gt;&lt;/object&gt;&lt;object type=&quot;3&quot; unique_id=&quot;10059&quot;&gt;&lt;property id=&quot;20148&quot; value=&quot;5&quot;/&gt;&lt;property id=&quot;20300&quot; value=&quot;Slide 57 - &amp;quot;IM and the public profiles &amp;quot;&quot;/&gt;&lt;property id=&quot;20307&quot; value=&quot;461&quot;/&gt;&lt;/object&gt;&lt;object type=&quot;3&quot; unique_id=&quot;10060&quot;&gt;&lt;property id=&quot;20148&quot; value=&quot;5&quot;/&gt;&lt;property id=&quot;20300&quot; value=&quot;Slide 58 - &amp;quot;IM and the interview&amp;quot;&quot;/&gt;&lt;property id=&quot;20307&quot; value=&quot;462&quot;/&gt;&lt;/object&gt;&lt;object type=&quot;3&quot; unique_id=&quot;10061&quot;&gt;&lt;property id=&quot;20148&quot; value=&quot;5&quot;/&gt;&lt;property id=&quot;20300&quot; value=&quot;Slide 59 - &amp;quot;Comic&amp;quot;&quot;/&gt;&lt;property id=&quot;20307&quot; value=&quot;286&quot;/&gt;&lt;/object&gt;&lt;object type=&quot;3&quot; unique_id=&quot;10062&quot;&gt;&lt;property id=&quot;20148&quot; value=&quot;5&quot;/&gt;&lt;property id=&quot;20300&quot; value=&quot;Slide 60 - &amp;quot;Interview Types&amp;quot;&quot;/&gt;&lt;property id=&quot;20307&quot; value=&quot;464&quot;/&gt;&lt;/object&gt;&lt;object type=&quot;3&quot; unique_id=&quot;10063&quot;&gt;&lt;property id=&quot;20148&quot; value=&quot;5&quot;/&gt;&lt;property id=&quot;20300&quot; value=&quot;Slide 61 - &amp;quot;Two Categories of Structured Interviews&amp;quot;&quot;/&gt;&lt;property id=&quot;20307&quot; value=&quot;278&quot;/&gt;&lt;/object&gt;&lt;object type=&quot;3&quot; unique_id=&quot;10064&quot;&gt;&lt;property id=&quot;20148&quot; value=&quot;5&quot;/&gt;&lt;property id=&quot;20300&quot; value=&quot;Slide 62 - &amp;quot;Things Interviewers Look For: Interview Constructs&amp;quot;&quot;/&gt;&lt;property id=&quot;20307&quot; value=&quot;465&quot;/&gt;&lt;/object&gt;&lt;object type=&quot;3&quot; unique_id=&quot;10065&quot;&gt;&lt;property id=&quot;20148&quot; value=&quot;5&quot;/&gt;&lt;property id=&quot;20300&quot; value=&quot;Slide 63 - &amp;quot;Interview Appearance&amp;quot;&quot;/&gt;&lt;property id=&quot;20307&quot; value=&quot;276&quot;/&gt;&lt;/object&gt;&lt;object type=&quot;3&quot; unique_id=&quot;10066&quot;&gt;&lt;property id=&quot;20148&quot; value=&quot;5&quot;/&gt;&lt;property id=&quot;20300&quot; value=&quot;Slide 64 - &amp;quot;Significance of the Interview in IM&amp;quot;&quot;/&gt;&lt;property id=&quot;20307&quot; value=&quot;261&quot;/&gt;&lt;/object&gt;&lt;object type=&quot;3&quot; unique_id=&quot;10067&quot;&gt;&lt;property id=&quot;20148&quot; value=&quot;5&quot;/&gt;&lt;property id=&quot;20300&quot; value=&quot;Slide 65 - &amp;quot;Considerations – older consumers (55+) cont.&amp;quot;&quot;/&gt;&lt;property id=&quot;20307&quot; value=&quot;418&quot;/&gt;&lt;/object&gt;&lt;object type=&quot;3&quot; unique_id=&quot;10068&quot;&gt;&lt;property id=&quot;20148&quot; value=&quot;5&quot;/&gt;&lt;property id=&quot;20300&quot; value=&quot;Slide 66 - &amp;quot;LOW IM Answer&amp;quot;&quot;/&gt;&lt;property id=&quot;20307&quot; value=&quot;419&quot;/&gt;&lt;/object&gt;&lt;object type=&quot;3&quot; unique_id=&quot;10069&quot;&gt;&lt;property id=&quot;20148&quot; value=&quot;5&quot;/&gt;&lt;property id=&quot;20300&quot; value=&quot;Slide 67 - &amp;quot;HIGH IM ANSWER&amp;quot;&quot;/&gt;&lt;property id=&quot;20307&quot; value=&quot;420&quot;/&gt;&lt;/object&gt;&lt;object type=&quot;3&quot; unique_id=&quot;10070&quot;&gt;&lt;property id=&quot;20148&quot; value=&quot;5&quot;/&gt;&lt;property id=&quot;20300&quot; value=&quot;Slide 68 - &amp;quot;Face-to-face vs. online interview&amp;quot;&quot;/&gt;&lt;property id=&quot;20307&quot; value=&quot;445&quot;/&gt;&lt;/object&gt;&lt;object type=&quot;3&quot; unique_id=&quot;10071&quot;&gt;&lt;property id=&quot;20148&quot; value=&quot;5&quot;/&gt;&lt;property id=&quot;20300&quot; value=&quot;Slide 69 - &amp;quot;Disclosure&amp;quot;&quot;/&gt;&lt;property id=&quot;20307&quot; value=&quot;469&quot;/&gt;&lt;/object&gt;&lt;object type=&quot;3&quot; unique_id=&quot;10072&quot;&gt;&lt;property id=&quot;20148&quot; value=&quot;5&quot;/&gt;&lt;property id=&quot;20300&quot; value=&quot;Slide 70 - &amp;quot;What to do?&amp;quot;&quot;/&gt;&lt;property id=&quot;20307&quot; value=&quot;463&quot;/&gt;&lt;/object&gt;&lt;object type=&quot;3&quot; unique_id=&quot;10073&quot;&gt;&lt;property id=&quot;20148&quot; value=&quot;5&quot;/&gt;&lt;property id=&quot;20300&quot; value=&quot;Slide 71 - &amp;quot;Disclosing a disability&amp;quot;&quot;/&gt;&lt;property id=&quot;20307&quot; value=&quot;428&quot;/&gt;&lt;/object&gt;&lt;object type=&quot;3&quot; unique_id=&quot;10074&quot;&gt;&lt;property id=&quot;20148&quot; value=&quot;5&quot;/&gt;&lt;property id=&quot;20300&quot; value=&quot;Slide 72 - &amp;quot;Activity: The Interview and  Your Client with a Disability&amp;quot;&quot;/&gt;&lt;property id=&quot;20307&quot; value=&quot;279&quot;/&gt;&lt;/object&gt;&lt;object type=&quot;3&quot; unique_id=&quot;10075&quot;&gt;&lt;property id=&quot;20148&quot; value=&quot;5&quot;/&gt;&lt;property id=&quot;20300&quot; value=&quot;Slide 73 - &amp;quot;What does ADA say? &amp;quot;&quot;/&gt;&lt;property id=&quot;20307&quot; value=&quot;283&quot;/&gt;&lt;/object&gt;&lt;object type=&quot;3&quot; unique_id=&quot;10076&quot;&gt;&lt;property id=&quot;20148&quot; value=&quot;5&quot;/&gt;&lt;property id=&quot;20300&quot; value=&quot;Slide 74 - &amp;quot;What do you say? &amp;quot;&quot;/&gt;&lt;property id=&quot;20307&quot; value=&quot;284&quot;/&gt;&lt;/object&gt;&lt;object type=&quot;3&quot; unique_id=&quot;10077&quot;&gt;&lt;property id=&quot;20148&quot; value=&quot;5&quot;/&gt;&lt;property id=&quot;20300&quot; value=&quot;Slide 75 - &amp;quot;Addressing unspoken concerns&amp;quot;&quot;/&gt;&lt;property id=&quot;20307&quot; value=&quot;429&quot;/&gt;&lt;/object&gt;&lt;object type=&quot;3&quot; unique_id=&quot;10078&quot;&gt;&lt;property id=&quot;20148&quot; value=&quot;5&quot;/&gt;&lt;property id=&quot;20300&quot; value=&quot;Slide 76 - &amp;quot;Impression Management in Action&amp;quot;&quot;/&gt;&lt;property id=&quot;20307&quot; value=&quot;281&quot;/&gt;&lt;/object&gt;&lt;object type=&quot;3&quot; unique_id=&quot;10079&quot;&gt;&lt;property id=&quot;20148&quot; value=&quot;5&quot;/&gt;&lt;property id=&quot;20300&quot; value=&quot;Slide 77 - &amp;quot;IM and Disclosing for Individuals With Disabilities&amp;quot;&quot;/&gt;&lt;property id=&quot;20307&quot; value=&quot;264&quot;/&gt;&lt;/object&gt;&lt;object type=&quot;3&quot; unique_id=&quot;10080&quot;&gt;&lt;property id=&quot;20148&quot; value=&quot;5&quot;/&gt;&lt;property id=&quot;20300&quot; value=&quot;Slide 78 - &amp;quot;IM and Disclosing for Individuals With Disabilities – Page 2&amp;quot;&quot;/&gt;&lt;property id=&quot;20307&quot; value=&quot;470&quot;/&gt;&lt;/object&gt;&lt;object type=&quot;3&quot; unique_id=&quot;10081&quot;&gt;&lt;property id=&quot;20148&quot; value=&quot;5&quot;/&gt;&lt;property id=&quot;20300&quot; value=&quot;Slide 79 - &amp;quot;Limits in Use of IM&amp;quot;&quot;/&gt;&lt;property id=&quot;20307&quot; value=&quot;413&quot;/&gt;&lt;/object&gt;&lt;object type=&quot;3&quot; unique_id=&quot;10082&quot;&gt;&lt;property id=&quot;20148&quot; value=&quot;5&quot;/&gt;&lt;property id=&quot;20300&quot; value=&quot;Slide 80 - &amp;quot;Summary - where can im be used in the job process?&amp;quot;&quot;/&gt;&lt;property id=&quot;20307&quot; value=&quot;431&quot;/&gt;&lt;/object&gt;&lt;/object&gt;&lt;object type=&quot;8&quot; unique_id=&quot;1016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72F9258C1D7544B128AC245E13D7E7" ma:contentTypeVersion="12" ma:contentTypeDescription="Create a new document." ma:contentTypeScope="" ma:versionID="0d020af1967ae4a9f2fc8b3095c10ea9">
  <xsd:schema xmlns:xsd="http://www.w3.org/2001/XMLSchema" xmlns:xs="http://www.w3.org/2001/XMLSchema" xmlns:p="http://schemas.microsoft.com/office/2006/metadata/properties" xmlns:ns2="8ab71edf-1889-4fef-a822-688cf9a69833" xmlns:ns3="d08e0b9d-1512-4765-a4e4-f03326c4d4cd" targetNamespace="http://schemas.microsoft.com/office/2006/metadata/properties" ma:root="true" ma:fieldsID="477525fa3c5698f0ed8974e944d270d2" ns2:_="" ns3:_="">
    <xsd:import namespace="8ab71edf-1889-4fef-a822-688cf9a69833"/>
    <xsd:import namespace="d08e0b9d-1512-4765-a4e4-f03326c4d4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71edf-1889-4fef-a822-688cf9a698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8e0b9d-1512-4765-a4e4-f03326c4d4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B0C1A8-C073-4412-ADBD-4B379CD4F95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A62EC49-AD90-4CFA-8158-39C3A1C452AD}">
  <ds:schemaRefs>
    <ds:schemaRef ds:uri="http://schemas.microsoft.com/sharepoint/v3/contenttype/forms"/>
  </ds:schemaRefs>
</ds:datastoreItem>
</file>

<file path=customXml/itemProps3.xml><?xml version="1.0" encoding="utf-8"?>
<ds:datastoreItem xmlns:ds="http://schemas.openxmlformats.org/officeDocument/2006/customXml" ds:itemID="{AB0A8ECC-AE0F-4058-BC80-2DDC181FA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71edf-1889-4fef-a822-688cf9a69833"/>
    <ds:schemaRef ds:uri="d08e0b9d-1512-4765-a4e4-f03326c4d4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{B168C53A-8192-844E-98DE-C4100B29ACB6}tf10001119</Template>
  <TotalTime>6564</TotalTime>
  <Words>5998</Words>
  <Application>Microsoft Office PowerPoint</Application>
  <PresentationFormat>Widescreen</PresentationFormat>
  <Paragraphs>454</Paragraphs>
  <Slides>80</Slides>
  <Notes>38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80</vt:i4>
      </vt:variant>
    </vt:vector>
  </HeadingPairs>
  <TitlesOfParts>
    <vt:vector size="87" baseType="lpstr">
      <vt:lpstr>Arial</vt:lpstr>
      <vt:lpstr>Calibri</vt:lpstr>
      <vt:lpstr>Gill Sans</vt:lpstr>
      <vt:lpstr>Gill Sans MT</vt:lpstr>
      <vt:lpstr>Helvetica</vt:lpstr>
      <vt:lpstr>Wingdings 2</vt:lpstr>
      <vt:lpstr>Gallery</vt:lpstr>
      <vt:lpstr>Impression Management Workshop</vt:lpstr>
      <vt:lpstr>Introduction &amp; Ice Breaker</vt:lpstr>
      <vt:lpstr>IM can help with these questions!</vt:lpstr>
      <vt:lpstr>Be yourself</vt:lpstr>
      <vt:lpstr>What is Impression Management? </vt:lpstr>
      <vt:lpstr>WHY SHOULD WE CARE? </vt:lpstr>
      <vt:lpstr>Reality? </vt:lpstr>
      <vt:lpstr>VR Counselor role?</vt:lpstr>
      <vt:lpstr>How do employers view people with disabilities</vt:lpstr>
      <vt:lpstr>Disability salience</vt:lpstr>
      <vt:lpstr>Disability salience Results</vt:lpstr>
      <vt:lpstr>How Then is disability perceived?</vt:lpstr>
      <vt:lpstr>Stereotype research </vt:lpstr>
      <vt:lpstr>Warmth &amp; competence </vt:lpstr>
      <vt:lpstr>Stereotypes</vt:lpstr>
      <vt:lpstr>Warmth and competence stereotypes  (Fiske, 2018) </vt:lpstr>
      <vt:lpstr>Impression Management Strategies</vt:lpstr>
      <vt:lpstr>What is the goal for im? </vt:lpstr>
      <vt:lpstr>What are IM Techniques?</vt:lpstr>
      <vt:lpstr>IM Strategies</vt:lpstr>
      <vt:lpstr>IM Techniques: Self-promotion</vt:lpstr>
      <vt:lpstr>Self-Promotion activity</vt:lpstr>
      <vt:lpstr>IM Techniques: Ingratiation</vt:lpstr>
      <vt:lpstr>Ingratiation Activity</vt:lpstr>
      <vt:lpstr>IM Techniques: Opinion Conformity</vt:lpstr>
      <vt:lpstr>Opinion Conformity Activity:</vt:lpstr>
      <vt:lpstr>Im techniques: prosocial behavior</vt:lpstr>
      <vt:lpstr>Prosocial Behavior Activity:</vt:lpstr>
      <vt:lpstr>IM Techniques: Basking in Reflected Glory</vt:lpstr>
      <vt:lpstr>Basking in Reflective Glory Activity: Quality Inspection</vt:lpstr>
      <vt:lpstr>IM Techniques: Justification </vt:lpstr>
      <vt:lpstr>Justification Activity: Restoring Confidence</vt:lpstr>
      <vt:lpstr>IM Techniques: Apologies </vt:lpstr>
      <vt:lpstr>Apologies Activity: Quality Inspection</vt:lpstr>
      <vt:lpstr>Research</vt:lpstr>
      <vt:lpstr>IM Tactics</vt:lpstr>
      <vt:lpstr>Insights From Research</vt:lpstr>
      <vt:lpstr>Does the Research Support IM for Reducing Discrimination?</vt:lpstr>
      <vt:lpstr>Considerations – older consumers (55+)</vt:lpstr>
      <vt:lpstr>impact of subordinates’ disability status on leader-member exchange</vt:lpstr>
      <vt:lpstr>Description of Study</vt:lpstr>
      <vt:lpstr>People with disabilities may have more to gain from IM than people without disabilities.</vt:lpstr>
      <vt:lpstr>WHEN is Impression Management most needed for people with disabilities? </vt:lpstr>
      <vt:lpstr>Controllability</vt:lpstr>
      <vt:lpstr>Controllability: Decategorization</vt:lpstr>
      <vt:lpstr>Controllability: Integration</vt:lpstr>
      <vt:lpstr>What phase of employment is Impression Management most needed? </vt:lpstr>
      <vt:lpstr>IM and the application</vt:lpstr>
      <vt:lpstr>IM and the Resume</vt:lpstr>
      <vt:lpstr>IM and the cover letter</vt:lpstr>
      <vt:lpstr>Significance of Resume and Cover Letter in IM</vt:lpstr>
      <vt:lpstr>Resume &amp; Cover letter</vt:lpstr>
      <vt:lpstr>Ingratiation </vt:lpstr>
      <vt:lpstr>Tips for resumes and cover letters</vt:lpstr>
      <vt:lpstr>COver Letter</vt:lpstr>
      <vt:lpstr>Self-promotion in resume</vt:lpstr>
      <vt:lpstr>IM and the public profiles </vt:lpstr>
      <vt:lpstr>IM and the interview</vt:lpstr>
      <vt:lpstr>Comic</vt:lpstr>
      <vt:lpstr>Interview Types</vt:lpstr>
      <vt:lpstr>Two Categories of Structured Interviews</vt:lpstr>
      <vt:lpstr>Things Interviewers Look For: Interview Constructs</vt:lpstr>
      <vt:lpstr>Interview Appearance</vt:lpstr>
      <vt:lpstr>Significance of the Interview in IM</vt:lpstr>
      <vt:lpstr>Considerations – older consumers (55+) cont.</vt:lpstr>
      <vt:lpstr>LOW IM Answer</vt:lpstr>
      <vt:lpstr>HIGH IM ANSWER</vt:lpstr>
      <vt:lpstr>Face-to-face vs. online interview</vt:lpstr>
      <vt:lpstr>Disclosure</vt:lpstr>
      <vt:lpstr>What to do?</vt:lpstr>
      <vt:lpstr>Disclosing a disability</vt:lpstr>
      <vt:lpstr>Activity: The Interview and  Your Client with a Disability</vt:lpstr>
      <vt:lpstr>What does ADA say? </vt:lpstr>
      <vt:lpstr>What do you say? </vt:lpstr>
      <vt:lpstr>Addressing unspoken concerns</vt:lpstr>
      <vt:lpstr>Impression Management in Action</vt:lpstr>
      <vt:lpstr>IM and Disclosing for Individuals With Disabilities</vt:lpstr>
      <vt:lpstr>IM and Disclosing for Individuals With Disabilities – Page 2</vt:lpstr>
      <vt:lpstr>Limits in Use of IM</vt:lpstr>
      <vt:lpstr>Summary - where can im be used in the job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Impression Management Workshop</dc:title>
  <dc:creator>Microsoft Office User</dc:creator>
  <cp:lastModifiedBy>Theresa Kulow</cp:lastModifiedBy>
  <cp:revision>79</cp:revision>
  <cp:lastPrinted>2019-03-19T18:38:18Z</cp:lastPrinted>
  <dcterms:created xsi:type="dcterms:W3CDTF">2019-03-19T15:18:15Z</dcterms:created>
  <dcterms:modified xsi:type="dcterms:W3CDTF">2021-06-15T00:27:19Z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0x010100AE72F9258C1D7544B128AC245E13D7E7</vt:lpwstr>
  </property>
  <property fmtid="{D5CDD505-2E9C-101B-9397-08002B2CF9AE}" pid="3" name="ArticulateGUID">
    <vt:lpwstr>ACF7A9E0-7430-4F19-BBB1-87CA7DD950BD</vt:lpwstr>
  </property>
  <property fmtid="{D5CDD505-2E9C-101B-9397-08002B2CF9AE}" pid="4" name="ArticulatePath">
    <vt:lpwstr>IM Workshop_BNP Update</vt:lpwstr>
  </property>
</Properties>
</file>