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3.xml" ContentType="application/vnd.openxmlformats-officedocument.presentationml.tags+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tags/tag15.xml" ContentType="application/vnd.openxmlformats-officedocument.presentationml.tags+xml"/>
  <Override PartName="/ppt/notesSlides/notesSlide43.xml" ContentType="application/vnd.openxmlformats-officedocument.presentationml.notesSlide+xml"/>
  <Override PartName="/ppt/tags/tag1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7.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9.xml" ContentType="application/vnd.openxmlformats-officedocument.presentationml.tags+xml"/>
  <Override PartName="/ppt/notesSlides/notesSlide69.xml" ContentType="application/vnd.openxmlformats-officedocument.presentationml.notesSlide+xml"/>
  <Override PartName="/ppt/tags/tag20.xml" ContentType="application/vnd.openxmlformats-officedocument.presentationml.tags+xml"/>
  <Override PartName="/ppt/notesSlides/notesSlide70.xml" ContentType="application/vnd.openxmlformats-officedocument.presentationml.notesSlide+xml"/>
  <Override PartName="/ppt/tags/tag21.xml" ContentType="application/vnd.openxmlformats-officedocument.presentationml.tags+xml"/>
  <Override PartName="/ppt/notesSlides/notesSlide71.xml" ContentType="application/vnd.openxmlformats-officedocument.presentationml.notesSlide+xml"/>
  <Override PartName="/ppt/tags/tag22.xml" ContentType="application/vnd.openxmlformats-officedocument.presentationml.tags+xml"/>
  <Override PartName="/ppt/notesSlides/notesSlide72.xml" ContentType="application/vnd.openxmlformats-officedocument.presentationml.notesSlide+xml"/>
  <Override PartName="/ppt/tags/tag23.xml" ContentType="application/vnd.openxmlformats-officedocument.presentationml.tags+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625" r:id="rId5"/>
  </p:sldMasterIdLst>
  <p:notesMasterIdLst>
    <p:notesMasterId r:id="rId79"/>
  </p:notesMasterIdLst>
  <p:handoutMasterIdLst>
    <p:handoutMasterId r:id="rId80"/>
  </p:handoutMasterIdLst>
  <p:sldIdLst>
    <p:sldId id="1168" r:id="rId6"/>
    <p:sldId id="1170" r:id="rId7"/>
    <p:sldId id="1169" r:id="rId8"/>
    <p:sldId id="1171" r:id="rId9"/>
    <p:sldId id="1172" r:id="rId10"/>
    <p:sldId id="896" r:id="rId11"/>
    <p:sldId id="1186" r:id="rId12"/>
    <p:sldId id="894" r:id="rId13"/>
    <p:sldId id="1090" r:id="rId14"/>
    <p:sldId id="1091" r:id="rId15"/>
    <p:sldId id="1093" r:id="rId16"/>
    <p:sldId id="1167" r:id="rId17"/>
    <p:sldId id="897" r:id="rId18"/>
    <p:sldId id="899" r:id="rId19"/>
    <p:sldId id="1177" r:id="rId20"/>
    <p:sldId id="967" r:id="rId21"/>
    <p:sldId id="1155" r:id="rId22"/>
    <p:sldId id="1043" r:id="rId23"/>
    <p:sldId id="1023" r:id="rId24"/>
    <p:sldId id="1178" r:id="rId25"/>
    <p:sldId id="1197" r:id="rId26"/>
    <p:sldId id="916" r:id="rId27"/>
    <p:sldId id="1183" r:id="rId28"/>
    <p:sldId id="1069" r:id="rId29"/>
    <p:sldId id="1113" r:id="rId30"/>
    <p:sldId id="1156" r:id="rId31"/>
    <p:sldId id="991" r:id="rId32"/>
    <p:sldId id="1039" r:id="rId33"/>
    <p:sldId id="994" r:id="rId34"/>
    <p:sldId id="1073" r:id="rId35"/>
    <p:sldId id="1074" r:id="rId36"/>
    <p:sldId id="998" r:id="rId37"/>
    <p:sldId id="999" r:id="rId38"/>
    <p:sldId id="1076" r:id="rId39"/>
    <p:sldId id="1077" r:id="rId40"/>
    <p:sldId id="1042" r:id="rId41"/>
    <p:sldId id="1190" r:id="rId42"/>
    <p:sldId id="1046" r:id="rId43"/>
    <p:sldId id="1080" r:id="rId44"/>
    <p:sldId id="1081" r:id="rId45"/>
    <p:sldId id="937" r:id="rId46"/>
    <p:sldId id="1200" r:id="rId47"/>
    <p:sldId id="1201" r:id="rId48"/>
    <p:sldId id="1199" r:id="rId49"/>
    <p:sldId id="1045" r:id="rId50"/>
    <p:sldId id="1044" r:id="rId51"/>
    <p:sldId id="1004" r:id="rId52"/>
    <p:sldId id="973" r:id="rId53"/>
    <p:sldId id="975" r:id="rId54"/>
    <p:sldId id="1194" r:id="rId55"/>
    <p:sldId id="1195" r:id="rId56"/>
    <p:sldId id="1188" r:id="rId57"/>
    <p:sldId id="988" r:id="rId58"/>
    <p:sldId id="352" r:id="rId59"/>
    <p:sldId id="1157" r:id="rId60"/>
    <p:sldId id="1012" r:id="rId61"/>
    <p:sldId id="1015" r:id="rId62"/>
    <p:sldId id="1016" r:id="rId63"/>
    <p:sldId id="1083" r:id="rId64"/>
    <p:sldId id="1085" r:id="rId65"/>
    <p:sldId id="944" r:id="rId66"/>
    <p:sldId id="1019" r:id="rId67"/>
    <p:sldId id="1160" r:id="rId68"/>
    <p:sldId id="1058" r:id="rId69"/>
    <p:sldId id="1061" r:id="rId70"/>
    <p:sldId id="1062" r:id="rId71"/>
    <p:sldId id="1063" r:id="rId72"/>
    <p:sldId id="1065" r:id="rId73"/>
    <p:sldId id="1162" r:id="rId74"/>
    <p:sldId id="1191" r:id="rId75"/>
    <p:sldId id="914" r:id="rId76"/>
    <p:sldId id="1196" r:id="rId77"/>
    <p:sldId id="1184" r:id="rId78"/>
  </p:sldIdLst>
  <p:sldSz cx="9144000" cy="6858000" type="screen4x3"/>
  <p:notesSz cx="7315200" cy="9601200"/>
  <p:custDataLst>
    <p:tags r:id="rId81"/>
  </p:custDataLst>
  <p:defaultTextStyle>
    <a:defPPr>
      <a:defRPr lang="en-US"/>
    </a:defPPr>
    <a:lvl1pPr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2571">
          <p15:clr>
            <a:srgbClr val="A4A3A4"/>
          </p15:clr>
        </p15:guide>
        <p15:guide id="3" pos="415">
          <p15:clr>
            <a:srgbClr val="A4A3A4"/>
          </p15:clr>
        </p15:guide>
        <p15:guide id="4" pos="1784">
          <p15:clr>
            <a:srgbClr val="A4A3A4"/>
          </p15:clr>
        </p15:guide>
      </p15:sldGuideLst>
    </p:ext>
    <p:ext uri="{2D200454-40CA-4A62-9FC3-DE9A4176ACB9}">
      <p15:notesGuideLst xmlns:p15="http://schemas.microsoft.com/office/powerpoint/2012/main">
        <p15:guide id="1" orient="horz" pos="25444" userDrawn="1">
          <p15:clr>
            <a:srgbClr val="A4A3A4"/>
          </p15:clr>
        </p15:guide>
        <p15:guide id="2" pos="23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Benjamin" initials="MB" lastIdx="104" clrIdx="0"/>
  <p:cmAuthor id="2" name="Brown, Desmond (CFPB)" initials="BD(" lastIdx="14" clrIdx="1"/>
  <p:cmAuthor id="3" name="Yuliya Rzad" initials="YR" lastIdx="14" clrIdx="2"/>
  <p:cmAuthor id="4" name="Anfune, Lissan (Detailee)(CFPB)" initials="AL" lastIdx="1" clrIdx="3"/>
  <p:cmAuthor id="5" name="Dickenson, Denise" initials="DD" lastIdx="3" clrIdx="4"/>
  <p:cmAuthor id="6" name="Brandlee, Kelsie (CFPB)" initials="KB" lastIdx="3" clrIdx="5"/>
  <p:cmAuthor id="7" name="Dolci, Richard (Contractor)(CFPB)" initials="DR(" lastIdx="2" clrIdx="6"/>
  <p:cmAuthor id="8" name="Bennett, Richard (CFPB)" initials="RB" lastIdx="11" clrIdx="7"/>
  <p:cmAuthor id="9" name="Coates, Laura" initials="LC" lastIdx="1" clrIdx="8"/>
  <p:cmAuthor id="10" name="Patel, Karuna (CFPB)" initials="KP" lastIdx="1" clrIdx="9"/>
  <p:cmAuthor id="11" name="Blatnik, Edward (CFPB)" initials="EJWB" lastIdx="1" clrIdx="10"/>
  <p:cmAuthor id="12" name="Marta Pineda" initials="MP" lastIdx="2" clrIdx="11"/>
  <p:cmAuthor id="13" name="Alex Ghenis" initials="AG" lastIdx="92" clrIdx="12"/>
  <p:cmAuthor id="14" name="Calderon, Olivia" initials="CO" lastIdx="6" clrIdx="13"/>
  <p:cmAuthor id="15" name="Krueger, Vanessa (CFPB)" initials="KV(" lastIdx="5" clrIdx="1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34A"/>
    <a:srgbClr val="3B3C3E"/>
    <a:srgbClr val="75787B"/>
    <a:srgbClr val="3B8636"/>
    <a:srgbClr val="101820"/>
    <a:srgbClr val="000000"/>
    <a:srgbClr val="E3E3E4"/>
    <a:srgbClr val="DBEDD4"/>
    <a:srgbClr val="F1F1F1"/>
    <a:srgbClr val="DEF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7FD46-B45C-4561-B4C4-CC4B98651E5E}" v="3" dt="2019-04-10T18:32:55.309"/>
    <p1510:client id="{50D40B1B-C28E-07FA-4564-0F4A74462AE1}" v="26" dt="2019-04-10T13:30:24.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770" autoAdjust="0"/>
    <p:restoredTop sz="86385" autoAdjust="0"/>
  </p:normalViewPr>
  <p:slideViewPr>
    <p:cSldViewPr snapToGrid="0">
      <p:cViewPr varScale="1">
        <p:scale>
          <a:sx n="95" d="100"/>
          <a:sy n="95" d="100"/>
        </p:scale>
        <p:origin x="2322" y="78"/>
      </p:cViewPr>
      <p:guideLst>
        <p:guide orient="horz" pos="2160"/>
        <p:guide orient="horz" pos="2571"/>
        <p:guide pos="415"/>
        <p:guide pos="1784"/>
      </p:guideLst>
    </p:cSldViewPr>
  </p:slideViewPr>
  <p:outlineViewPr>
    <p:cViewPr>
      <p:scale>
        <a:sx n="33" d="100"/>
        <a:sy n="33" d="100"/>
      </p:scale>
      <p:origin x="0" y="-76236"/>
    </p:cViewPr>
  </p:outlineViewPr>
  <p:notesTextViewPr>
    <p:cViewPr>
      <p:scale>
        <a:sx n="1" d="1"/>
        <a:sy n="1" d="1"/>
      </p:scale>
      <p:origin x="0" y="0"/>
    </p:cViewPr>
  </p:notesTextViewPr>
  <p:notesViewPr>
    <p:cSldViewPr snapToGrid="0">
      <p:cViewPr>
        <p:scale>
          <a:sx n="1" d="2"/>
          <a:sy n="1" d="2"/>
        </p:scale>
        <p:origin x="0" y="0"/>
      </p:cViewPr>
      <p:guideLst>
        <p:guide orient="horz" pos="25444"/>
        <p:guide pos="23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rtner, Elizabeth" userId="S::gaertnere@uwstout.edu::d79b1ede-63bc-4d71-84d9-506b73258f44" providerId="AD" clId="Web-{50D40B1B-C28E-07FA-4564-0F4A74462AE1}"/>
    <pc:docChg chg="addSld modSld sldOrd">
      <pc:chgData name="Gaertner, Elizabeth" userId="S::gaertnere@uwstout.edu::d79b1ede-63bc-4d71-84d9-506b73258f44" providerId="AD" clId="Web-{50D40B1B-C28E-07FA-4564-0F4A74462AE1}" dt="2019-04-10T15:18:07.150" v="222" actId="20577"/>
      <pc:docMkLst>
        <pc:docMk/>
      </pc:docMkLst>
      <pc:sldChg chg="ord">
        <pc:chgData name="Gaertner, Elizabeth" userId="S::gaertnere@uwstout.edu::d79b1ede-63bc-4d71-84d9-506b73258f44" providerId="AD" clId="Web-{50D40B1B-C28E-07FA-4564-0F4A74462AE1}" dt="2019-04-10T15:00:01.452" v="74"/>
        <pc:sldMkLst>
          <pc:docMk/>
          <pc:sldMk cId="2384740022" sldId="1045"/>
        </pc:sldMkLst>
      </pc:sldChg>
      <pc:sldChg chg="modNotes">
        <pc:chgData name="Gaertner, Elizabeth" userId="S::gaertnere@uwstout.edu::d79b1ede-63bc-4d71-84d9-506b73258f44" providerId="AD" clId="Web-{50D40B1B-C28E-07FA-4564-0F4A74462AE1}" dt="2019-04-10T15:08:35.175" v="205"/>
        <pc:sldMkLst>
          <pc:docMk/>
          <pc:sldMk cId="807353164" sldId="1083"/>
        </pc:sldMkLst>
      </pc:sldChg>
      <pc:sldChg chg="modSp">
        <pc:chgData name="Gaertner, Elizabeth" userId="S::gaertnere@uwstout.edu::d79b1ede-63bc-4d71-84d9-506b73258f44" providerId="AD" clId="Web-{50D40B1B-C28E-07FA-4564-0F4A74462AE1}" dt="2019-04-10T14:26:00.639" v="66" actId="20577"/>
        <pc:sldMkLst>
          <pc:docMk/>
          <pc:sldMk cId="317272583" sldId="1186"/>
        </pc:sldMkLst>
        <pc:spChg chg="mod">
          <ac:chgData name="Gaertner, Elizabeth" userId="S::gaertnere@uwstout.edu::d79b1ede-63bc-4d71-84d9-506b73258f44" providerId="AD" clId="Web-{50D40B1B-C28E-07FA-4564-0F4A74462AE1}" dt="2019-04-10T14:26:00.639" v="66" actId="20577"/>
          <ac:spMkLst>
            <pc:docMk/>
            <pc:sldMk cId="317272583" sldId="1186"/>
            <ac:spMk id="2" creationId="{D7569263-DE64-4C1A-845E-E0551567121A}"/>
          </ac:spMkLst>
        </pc:spChg>
        <pc:graphicFrameChg chg="mod modGraphic">
          <ac:chgData name="Gaertner, Elizabeth" userId="S::gaertnere@uwstout.edu::d79b1ede-63bc-4d71-84d9-506b73258f44" providerId="AD" clId="Web-{50D40B1B-C28E-07FA-4564-0F4A74462AE1}" dt="2019-04-10T13:30:24.722" v="27"/>
          <ac:graphicFrameMkLst>
            <pc:docMk/>
            <pc:sldMk cId="317272583" sldId="1186"/>
            <ac:graphicFrameMk id="4" creationId="{12F02B70-8C84-4237-9A36-110D793E1EDB}"/>
          </ac:graphicFrameMkLst>
        </pc:graphicFrameChg>
      </pc:sldChg>
      <pc:sldChg chg="modSp">
        <pc:chgData name="Gaertner, Elizabeth" userId="S::gaertnere@uwstout.edu::d79b1ede-63bc-4d71-84d9-506b73258f44" providerId="AD" clId="Web-{50D40B1B-C28E-07FA-4564-0F4A74462AE1}" dt="2019-04-10T15:18:05.415" v="220" actId="20577"/>
        <pc:sldMkLst>
          <pc:docMk/>
          <pc:sldMk cId="290795941" sldId="1191"/>
        </pc:sldMkLst>
        <pc:spChg chg="mod">
          <ac:chgData name="Gaertner, Elizabeth" userId="S::gaertnere@uwstout.edu::d79b1ede-63bc-4d71-84d9-506b73258f44" providerId="AD" clId="Web-{50D40B1B-C28E-07FA-4564-0F4A74462AE1}" dt="2019-04-10T15:18:05.415" v="220" actId="20577"/>
          <ac:spMkLst>
            <pc:docMk/>
            <pc:sldMk cId="290795941" sldId="1191"/>
            <ac:spMk id="2" creationId="{C21AB510-4BEC-4201-BF9F-CE0AC5BA04D5}"/>
          </ac:spMkLst>
        </pc:spChg>
      </pc:sldChg>
      <pc:sldChg chg="modSp add ord replId">
        <pc:chgData name="Gaertner, Elizabeth" userId="S::gaertnere@uwstout.edu::d79b1ede-63bc-4d71-84d9-506b73258f44" providerId="AD" clId="Web-{50D40B1B-C28E-07FA-4564-0F4A74462AE1}" dt="2019-04-10T14:59:57.702" v="73"/>
        <pc:sldMkLst>
          <pc:docMk/>
          <pc:sldMk cId="1453901600" sldId="1199"/>
        </pc:sldMkLst>
        <pc:graphicFrameChg chg="modGraphic">
          <ac:chgData name="Gaertner, Elizabeth" userId="S::gaertnere@uwstout.edu::d79b1ede-63bc-4d71-84d9-506b73258f44" providerId="AD" clId="Web-{50D40B1B-C28E-07FA-4564-0F4A74462AE1}" dt="2019-04-10T14:54:52.956" v="72"/>
          <ac:graphicFrameMkLst>
            <pc:docMk/>
            <pc:sldMk cId="1453901600" sldId="1199"/>
            <ac:graphicFrameMk id="5" creationId="{333294BC-B22A-46A3-9E43-AE2AD11E82B4}"/>
          </ac:graphicFrameMkLst>
        </pc:graphicFrameChg>
      </pc:sldChg>
    </pc:docChg>
  </pc:docChgLst>
  <pc:docChgLst>
    <pc:chgData name="Donovan, Terry" userId="S::donovant@uwstout.edu::12346a2a-c51c-40bf-a8bb-8cb999ab1199" providerId="AD" clId="Web-{04D393AC-7222-86D0-98E4-3BB16A0DF940}"/>
    <pc:docChg chg="addSld modSld">
      <pc:chgData name="Donovan, Terry" userId="S::donovant@uwstout.edu::12346a2a-c51c-40bf-a8bb-8cb999ab1199" providerId="AD" clId="Web-{04D393AC-7222-86D0-98E4-3BB16A0DF940}" dt="2019-04-08T18:43:46.367" v="1600" actId="20577"/>
      <pc:docMkLst>
        <pc:docMk/>
      </pc:docMkLst>
      <pc:sldChg chg="modSp">
        <pc:chgData name="Donovan, Terry" userId="S::donovant@uwstout.edu::12346a2a-c51c-40bf-a8bb-8cb999ab1199" providerId="AD" clId="Web-{04D393AC-7222-86D0-98E4-3BB16A0DF940}" dt="2019-04-08T18:43:46.367" v="1599" actId="20577"/>
        <pc:sldMkLst>
          <pc:docMk/>
          <pc:sldMk cId="3570325040" sldId="1172"/>
        </pc:sldMkLst>
        <pc:spChg chg="mod">
          <ac:chgData name="Donovan, Terry" userId="S::donovant@uwstout.edu::12346a2a-c51c-40bf-a8bb-8cb999ab1199" providerId="AD" clId="Web-{04D393AC-7222-86D0-98E4-3BB16A0DF940}" dt="2019-04-08T18:43:46.367" v="1599" actId="20577"/>
          <ac:spMkLst>
            <pc:docMk/>
            <pc:sldMk cId="3570325040" sldId="1172"/>
            <ac:spMk id="3" creationId="{00000000-0000-0000-0000-000000000000}"/>
          </ac:spMkLst>
        </pc:spChg>
      </pc:sldChg>
      <pc:sldChg chg="modSp">
        <pc:chgData name="Donovan, Terry" userId="S::donovant@uwstout.edu::12346a2a-c51c-40bf-a8bb-8cb999ab1199" providerId="AD" clId="Web-{04D393AC-7222-86D0-98E4-3BB16A0DF940}" dt="2019-04-08T17:09:09.627" v="535" actId="20577"/>
        <pc:sldMkLst>
          <pc:docMk/>
          <pc:sldMk cId="367512518" sldId="1189"/>
        </pc:sldMkLst>
        <pc:spChg chg="mod">
          <ac:chgData name="Donovan, Terry" userId="S::donovant@uwstout.edu::12346a2a-c51c-40bf-a8bb-8cb999ab1199" providerId="AD" clId="Web-{04D393AC-7222-86D0-98E4-3BB16A0DF940}" dt="2019-04-08T17:09:09.627" v="535" actId="20577"/>
          <ac:spMkLst>
            <pc:docMk/>
            <pc:sldMk cId="367512518" sldId="1189"/>
            <ac:spMk id="2" creationId="{BE72FBA5-DD80-49CF-93A9-AF42CB727ABA}"/>
          </ac:spMkLst>
        </pc:spChg>
        <pc:graphicFrameChg chg="mod modGraphic">
          <ac:chgData name="Donovan, Terry" userId="S::donovant@uwstout.edu::12346a2a-c51c-40bf-a8bb-8cb999ab1199" providerId="AD" clId="Web-{04D393AC-7222-86D0-98E4-3BB16A0DF940}" dt="2019-04-08T17:08:24.518" v="468"/>
          <ac:graphicFrameMkLst>
            <pc:docMk/>
            <pc:sldMk cId="367512518" sldId="1189"/>
            <ac:graphicFrameMk id="4" creationId="{454835B4-7404-4FF3-BF65-33851289E398}"/>
          </ac:graphicFrameMkLst>
        </pc:graphicFrameChg>
      </pc:sldChg>
      <pc:sldChg chg="modSp">
        <pc:chgData name="Donovan, Terry" userId="S::donovant@uwstout.edu::12346a2a-c51c-40bf-a8bb-8cb999ab1199" providerId="AD" clId="Web-{04D393AC-7222-86D0-98E4-3BB16A0DF940}" dt="2019-04-08T17:14:01.253" v="830" actId="20577"/>
        <pc:sldMkLst>
          <pc:docMk/>
          <pc:sldMk cId="290795941" sldId="1191"/>
        </pc:sldMkLst>
        <pc:spChg chg="mod">
          <ac:chgData name="Donovan, Terry" userId="S::donovant@uwstout.edu::12346a2a-c51c-40bf-a8bb-8cb999ab1199" providerId="AD" clId="Web-{04D393AC-7222-86D0-98E4-3BB16A0DF940}" dt="2019-04-08T17:11:44.987" v="557" actId="20577"/>
          <ac:spMkLst>
            <pc:docMk/>
            <pc:sldMk cId="290795941" sldId="1191"/>
            <ac:spMk id="2" creationId="{C21AB510-4BEC-4201-BF9F-CE0AC5BA04D5}"/>
          </ac:spMkLst>
        </pc:spChg>
        <pc:spChg chg="mod">
          <ac:chgData name="Donovan, Terry" userId="S::donovant@uwstout.edu::12346a2a-c51c-40bf-a8bb-8cb999ab1199" providerId="AD" clId="Web-{04D393AC-7222-86D0-98E4-3BB16A0DF940}" dt="2019-04-08T17:14:01.253" v="830" actId="20577"/>
          <ac:spMkLst>
            <pc:docMk/>
            <pc:sldMk cId="290795941" sldId="1191"/>
            <ac:spMk id="3" creationId="{C6B59D8D-28F8-4F97-8A6C-1B1A697CAB5A}"/>
          </ac:spMkLst>
        </pc:spChg>
      </pc:sldChg>
      <pc:sldChg chg="modSp new">
        <pc:chgData name="Donovan, Terry" userId="S::donovant@uwstout.edu::12346a2a-c51c-40bf-a8bb-8cb999ab1199" providerId="AD" clId="Web-{04D393AC-7222-86D0-98E4-3BB16A0DF940}" dt="2019-04-08T18:28:07.603" v="986" actId="20577"/>
        <pc:sldMkLst>
          <pc:docMk/>
          <pc:sldMk cId="1155644553" sldId="1196"/>
        </pc:sldMkLst>
        <pc:spChg chg="mod">
          <ac:chgData name="Donovan, Terry" userId="S::donovant@uwstout.edu::12346a2a-c51c-40bf-a8bb-8cb999ab1199" providerId="AD" clId="Web-{04D393AC-7222-86D0-98E4-3BB16A0DF940}" dt="2019-04-08T18:27:16.710" v="841" actId="20577"/>
          <ac:spMkLst>
            <pc:docMk/>
            <pc:sldMk cId="1155644553" sldId="1196"/>
            <ac:spMk id="2" creationId="{E4B11B68-5161-4B3F-8CBE-D68A3DFE4AFC}"/>
          </ac:spMkLst>
        </pc:spChg>
        <pc:spChg chg="mod">
          <ac:chgData name="Donovan, Terry" userId="S::donovant@uwstout.edu::12346a2a-c51c-40bf-a8bb-8cb999ab1199" providerId="AD" clId="Web-{04D393AC-7222-86D0-98E4-3BB16A0DF940}" dt="2019-04-08T18:28:07.603" v="986" actId="20577"/>
          <ac:spMkLst>
            <pc:docMk/>
            <pc:sldMk cId="1155644553" sldId="1196"/>
            <ac:spMk id="3" creationId="{524183B3-1C5A-48EF-B4D7-6D9486869496}"/>
          </ac:spMkLst>
        </pc:spChg>
      </pc:sldChg>
    </pc:docChg>
  </pc:docChgLst>
  <pc:docChgLst>
    <pc:chgData name="Gaertner, Elizabeth" userId="S::gaertnere@uwstout.edu::d79b1ede-63bc-4d71-84d9-506b73258f44" providerId="AD" clId="Web-{57C4652C-5502-7D2A-14B4-AD419BD762AC}"/>
    <pc:docChg chg="addSld delSld modSld sldOrd">
      <pc:chgData name="Gaertner, Elizabeth" userId="S::gaertnere@uwstout.edu::d79b1ede-63bc-4d71-84d9-506b73258f44" providerId="AD" clId="Web-{57C4652C-5502-7D2A-14B4-AD419BD762AC}" dt="2019-03-22T16:26:54.414" v="129"/>
      <pc:docMkLst>
        <pc:docMk/>
      </pc:docMkLst>
      <pc:sldChg chg="modSp">
        <pc:chgData name="Gaertner, Elizabeth" userId="S::gaertnere@uwstout.edu::d79b1ede-63bc-4d71-84d9-506b73258f44" providerId="AD" clId="Web-{57C4652C-5502-7D2A-14B4-AD419BD762AC}" dt="2019-03-22T16:25:05.100" v="126" actId="20577"/>
        <pc:sldMkLst>
          <pc:docMk/>
          <pc:sldMk cId="328606115" sldId="899"/>
        </pc:sldMkLst>
        <pc:spChg chg="mod">
          <ac:chgData name="Gaertner, Elizabeth" userId="S::gaertnere@uwstout.edu::d79b1ede-63bc-4d71-84d9-506b73258f44" providerId="AD" clId="Web-{57C4652C-5502-7D2A-14B4-AD419BD762AC}" dt="2019-03-22T16:25:05.100" v="126" actId="20577"/>
          <ac:spMkLst>
            <pc:docMk/>
            <pc:sldMk cId="328606115" sldId="899"/>
            <ac:spMk id="5" creationId="{00000000-0000-0000-0000-000000000000}"/>
          </ac:spMkLst>
        </pc:spChg>
      </pc:sldChg>
      <pc:sldChg chg="ord">
        <pc:chgData name="Gaertner, Elizabeth" userId="S::gaertnere@uwstout.edu::d79b1ede-63bc-4d71-84d9-506b73258f44" providerId="AD" clId="Web-{57C4652C-5502-7D2A-14B4-AD419BD762AC}" dt="2019-03-22T16:18:18.348" v="25"/>
        <pc:sldMkLst>
          <pc:docMk/>
          <pc:sldMk cId="2482006104" sldId="914"/>
        </pc:sldMkLst>
      </pc:sldChg>
      <pc:sldChg chg="modSp">
        <pc:chgData name="Gaertner, Elizabeth" userId="S::gaertnere@uwstout.edu::d79b1ede-63bc-4d71-84d9-506b73258f44" providerId="AD" clId="Web-{57C4652C-5502-7D2A-14B4-AD419BD762AC}" dt="2019-03-22T15:39:52.616" v="0" actId="20577"/>
        <pc:sldMkLst>
          <pc:docMk/>
          <pc:sldMk cId="1245001381" sldId="1184"/>
        </pc:sldMkLst>
        <pc:spChg chg="mod">
          <ac:chgData name="Gaertner, Elizabeth" userId="S::gaertnere@uwstout.edu::d79b1ede-63bc-4d71-84d9-506b73258f44" providerId="AD" clId="Web-{57C4652C-5502-7D2A-14B4-AD419BD762AC}" dt="2019-03-22T15:39:52.616" v="0" actId="20577"/>
          <ac:spMkLst>
            <pc:docMk/>
            <pc:sldMk cId="1245001381" sldId="1184"/>
            <ac:spMk id="3" creationId="{00000000-0000-0000-0000-000000000000}"/>
          </ac:spMkLst>
        </pc:spChg>
      </pc:sldChg>
    </pc:docChg>
  </pc:docChgLst>
  <pc:docChgLst>
    <pc:chgData name="Gaertner, Elizabeth" userId="S::gaertnere@uwstout.edu::d79b1ede-63bc-4d71-84d9-506b73258f44" providerId="AD" clId="Web-{007D135A-7D03-BE88-9E2F-05724115C7EE}"/>
    <pc:docChg chg="addSld delSld modSld sldOrd">
      <pc:chgData name="Gaertner, Elizabeth" userId="S::gaertnere@uwstout.edu::d79b1ede-63bc-4d71-84d9-506b73258f44" providerId="AD" clId="Web-{007D135A-7D03-BE88-9E2F-05724115C7EE}" dt="2019-04-05T16:34:57.179" v="1621" actId="20577"/>
      <pc:docMkLst>
        <pc:docMk/>
      </pc:docMkLst>
      <pc:sldChg chg="modSp">
        <pc:chgData name="Gaertner, Elizabeth" userId="S::gaertnere@uwstout.edu::d79b1ede-63bc-4d71-84d9-506b73258f44" providerId="AD" clId="Web-{007D135A-7D03-BE88-9E2F-05724115C7EE}" dt="2019-04-05T16:00:21.364" v="587" actId="20577"/>
        <pc:sldMkLst>
          <pc:docMk/>
          <pc:sldMk cId="3423616357" sldId="896"/>
        </pc:sldMkLst>
        <pc:spChg chg="mod">
          <ac:chgData name="Gaertner, Elizabeth" userId="S::gaertnere@uwstout.edu::d79b1ede-63bc-4d71-84d9-506b73258f44" providerId="AD" clId="Web-{007D135A-7D03-BE88-9E2F-05724115C7EE}" dt="2019-04-05T16:00:21.364" v="587" actId="20577"/>
          <ac:spMkLst>
            <pc:docMk/>
            <pc:sldMk cId="3423616357" sldId="896"/>
            <ac:spMk id="2" creationId="{00000000-0000-0000-0000-000000000000}"/>
          </ac:spMkLst>
        </pc:spChg>
      </pc:sldChg>
      <pc:sldChg chg="modSp">
        <pc:chgData name="Gaertner, Elizabeth" userId="S::gaertnere@uwstout.edu::d79b1ede-63bc-4d71-84d9-506b73258f44" providerId="AD" clId="Web-{007D135A-7D03-BE88-9E2F-05724115C7EE}" dt="2019-04-05T16:32:14.721" v="1502" actId="1076"/>
        <pc:sldMkLst>
          <pc:docMk/>
          <pc:sldMk cId="328606115" sldId="899"/>
        </pc:sldMkLst>
        <pc:spChg chg="mod">
          <ac:chgData name="Gaertner, Elizabeth" userId="S::gaertnere@uwstout.edu::d79b1ede-63bc-4d71-84d9-506b73258f44" providerId="AD" clId="Web-{007D135A-7D03-BE88-9E2F-05724115C7EE}" dt="2019-04-05T16:32:09.689" v="1498" actId="20577"/>
          <ac:spMkLst>
            <pc:docMk/>
            <pc:sldMk cId="328606115" sldId="899"/>
            <ac:spMk id="2" creationId="{00000000-0000-0000-0000-000000000000}"/>
          </ac:spMkLst>
        </pc:spChg>
        <pc:picChg chg="mod">
          <ac:chgData name="Gaertner, Elizabeth" userId="S::gaertnere@uwstout.edu::d79b1ede-63bc-4d71-84d9-506b73258f44" providerId="AD" clId="Web-{007D135A-7D03-BE88-9E2F-05724115C7EE}" dt="2019-04-05T16:32:14.721" v="1502" actId="1076"/>
          <ac:picMkLst>
            <pc:docMk/>
            <pc:sldMk cId="328606115" sldId="899"/>
            <ac:picMk id="4" creationId="{00000000-0000-0000-0000-000000000000}"/>
          </ac:picMkLst>
        </pc:picChg>
      </pc:sldChg>
      <pc:sldChg chg="modSp">
        <pc:chgData name="Gaertner, Elizabeth" userId="S::gaertnere@uwstout.edu::d79b1ede-63bc-4d71-84d9-506b73258f44" providerId="AD" clId="Web-{007D135A-7D03-BE88-9E2F-05724115C7EE}" dt="2019-04-05T16:28:36.604" v="1461" actId="20577"/>
        <pc:sldMkLst>
          <pc:docMk/>
          <pc:sldMk cId="2482006104" sldId="914"/>
        </pc:sldMkLst>
        <pc:spChg chg="mod">
          <ac:chgData name="Gaertner, Elizabeth" userId="S::gaertnere@uwstout.edu::d79b1ede-63bc-4d71-84d9-506b73258f44" providerId="AD" clId="Web-{007D135A-7D03-BE88-9E2F-05724115C7EE}" dt="2019-04-05T16:28:36.604" v="1461" actId="20577"/>
          <ac:spMkLst>
            <pc:docMk/>
            <pc:sldMk cId="2482006104" sldId="914"/>
            <ac:spMk id="2" creationId="{00000000-0000-0000-0000-000000000000}"/>
          </ac:spMkLst>
        </pc:spChg>
        <pc:spChg chg="mod">
          <ac:chgData name="Gaertner, Elizabeth" userId="S::gaertnere@uwstout.edu::d79b1ede-63bc-4d71-84d9-506b73258f44" providerId="AD" clId="Web-{007D135A-7D03-BE88-9E2F-05724115C7EE}" dt="2019-04-05T16:27:56.025" v="1418" actId="20577"/>
          <ac:spMkLst>
            <pc:docMk/>
            <pc:sldMk cId="2482006104" sldId="914"/>
            <ac:spMk id="3" creationId="{00000000-0000-0000-0000-000000000000}"/>
          </ac:spMkLst>
        </pc:spChg>
      </pc:sldChg>
      <pc:sldChg chg="modSp">
        <pc:chgData name="Gaertner, Elizabeth" userId="S::gaertnere@uwstout.edu::d79b1ede-63bc-4d71-84d9-506b73258f44" providerId="AD" clId="Web-{007D135A-7D03-BE88-9E2F-05724115C7EE}" dt="2019-04-05T16:01:58.180" v="710" actId="20577"/>
        <pc:sldMkLst>
          <pc:docMk/>
          <pc:sldMk cId="2130493476" sldId="916"/>
        </pc:sldMkLst>
        <pc:spChg chg="mod">
          <ac:chgData name="Gaertner, Elizabeth" userId="S::gaertnere@uwstout.edu::d79b1ede-63bc-4d71-84d9-506b73258f44" providerId="AD" clId="Web-{007D135A-7D03-BE88-9E2F-05724115C7EE}" dt="2019-04-05T16:01:58.180" v="710" actId="20577"/>
          <ac:spMkLst>
            <pc:docMk/>
            <pc:sldMk cId="2130493476" sldId="916"/>
            <ac:spMk id="164866" creationId="{00000000-0000-0000-0000-000000000000}"/>
          </ac:spMkLst>
        </pc:spChg>
      </pc:sldChg>
      <pc:sldChg chg="modSp">
        <pc:chgData name="Gaertner, Elizabeth" userId="S::gaertnere@uwstout.edu::d79b1ede-63bc-4d71-84d9-506b73258f44" providerId="AD" clId="Web-{007D135A-7D03-BE88-9E2F-05724115C7EE}" dt="2019-04-05T16:10:41.758" v="1040" actId="20577"/>
        <pc:sldMkLst>
          <pc:docMk/>
          <pc:sldMk cId="4284394593" sldId="944"/>
        </pc:sldMkLst>
        <pc:spChg chg="mod">
          <ac:chgData name="Gaertner, Elizabeth" userId="S::gaertnere@uwstout.edu::d79b1ede-63bc-4d71-84d9-506b73258f44" providerId="AD" clId="Web-{007D135A-7D03-BE88-9E2F-05724115C7EE}" dt="2019-04-05T16:10:41.758" v="1040" actId="20577"/>
          <ac:spMkLst>
            <pc:docMk/>
            <pc:sldMk cId="4284394593" sldId="944"/>
            <ac:spMk id="2" creationId="{00000000-0000-0000-0000-000000000000}"/>
          </ac:spMkLst>
        </pc:spChg>
        <pc:spChg chg="mod">
          <ac:chgData name="Gaertner, Elizabeth" userId="S::gaertnere@uwstout.edu::d79b1ede-63bc-4d71-84d9-506b73258f44" providerId="AD" clId="Web-{007D135A-7D03-BE88-9E2F-05724115C7EE}" dt="2019-04-05T16:10:28.149" v="1028" actId="20577"/>
          <ac:spMkLst>
            <pc:docMk/>
            <pc:sldMk cId="4284394593" sldId="944"/>
            <ac:spMk id="3" creationId="{00000000-0000-0000-0000-000000000000}"/>
          </ac:spMkLst>
        </pc:spChg>
      </pc:sldChg>
      <pc:sldChg chg="modSp">
        <pc:chgData name="Gaertner, Elizabeth" userId="S::gaertnere@uwstout.edu::d79b1ede-63bc-4d71-84d9-506b73258f44" providerId="AD" clId="Web-{007D135A-7D03-BE88-9E2F-05724115C7EE}" dt="2019-04-05T15:25:19.486" v="30" actId="20577"/>
        <pc:sldMkLst>
          <pc:docMk/>
          <pc:sldMk cId="1604854608" sldId="988"/>
        </pc:sldMkLst>
        <pc:spChg chg="mod">
          <ac:chgData name="Gaertner, Elizabeth" userId="S::gaertnere@uwstout.edu::d79b1ede-63bc-4d71-84d9-506b73258f44" providerId="AD" clId="Web-{007D135A-7D03-BE88-9E2F-05724115C7EE}" dt="2019-04-05T15:25:19.486" v="30" actId="20577"/>
          <ac:spMkLst>
            <pc:docMk/>
            <pc:sldMk cId="1604854608" sldId="988"/>
            <ac:spMk id="3" creationId="{00000000-0000-0000-0000-000000000000}"/>
          </ac:spMkLst>
        </pc:spChg>
      </pc:sldChg>
      <pc:sldChg chg="modSp">
        <pc:chgData name="Gaertner, Elizabeth" userId="S::gaertnere@uwstout.edu::d79b1ede-63bc-4d71-84d9-506b73258f44" providerId="AD" clId="Web-{007D135A-7D03-BE88-9E2F-05724115C7EE}" dt="2019-04-05T16:33:53.630" v="1547" actId="20577"/>
        <pc:sldMkLst>
          <pc:docMk/>
          <pc:sldMk cId="1802366424" sldId="991"/>
        </pc:sldMkLst>
        <pc:spChg chg="mod">
          <ac:chgData name="Gaertner, Elizabeth" userId="S::gaertnere@uwstout.edu::d79b1ede-63bc-4d71-84d9-506b73258f44" providerId="AD" clId="Web-{007D135A-7D03-BE88-9E2F-05724115C7EE}" dt="2019-04-05T16:33:53.630" v="1547" actId="20577"/>
          <ac:spMkLst>
            <pc:docMk/>
            <pc:sldMk cId="1802366424" sldId="991"/>
            <ac:spMk id="2" creationId="{00000000-0000-0000-0000-000000000000}"/>
          </ac:spMkLst>
        </pc:spChg>
      </pc:sldChg>
      <pc:sldChg chg="modSp">
        <pc:chgData name="Gaertner, Elizabeth" userId="S::gaertnere@uwstout.edu::d79b1ede-63bc-4d71-84d9-506b73258f44" providerId="AD" clId="Web-{007D135A-7D03-BE88-9E2F-05724115C7EE}" dt="2019-04-05T15:48:53.936" v="353" actId="20577"/>
        <pc:sldMkLst>
          <pc:docMk/>
          <pc:sldMk cId="118677726" sldId="1004"/>
        </pc:sldMkLst>
        <pc:spChg chg="mod">
          <ac:chgData name="Gaertner, Elizabeth" userId="S::gaertnere@uwstout.edu::d79b1ede-63bc-4d71-84d9-506b73258f44" providerId="AD" clId="Web-{007D135A-7D03-BE88-9E2F-05724115C7EE}" dt="2019-04-05T15:48:53.936" v="353" actId="20577"/>
          <ac:spMkLst>
            <pc:docMk/>
            <pc:sldMk cId="118677726" sldId="1004"/>
            <ac:spMk id="2" creationId="{00000000-0000-0000-0000-000000000000}"/>
          </ac:spMkLst>
        </pc:spChg>
      </pc:sldChg>
      <pc:sldChg chg="modSp modNotes">
        <pc:chgData name="Gaertner, Elizabeth" userId="S::gaertnere@uwstout.edu::d79b1ede-63bc-4d71-84d9-506b73258f44" providerId="AD" clId="Web-{007D135A-7D03-BE88-9E2F-05724115C7EE}" dt="2019-04-05T15:53:35.726" v="466" actId="20577"/>
        <pc:sldMkLst>
          <pc:docMk/>
          <pc:sldMk cId="23807932" sldId="1012"/>
        </pc:sldMkLst>
        <pc:spChg chg="mod">
          <ac:chgData name="Gaertner, Elizabeth" userId="S::gaertnere@uwstout.edu::d79b1ede-63bc-4d71-84d9-506b73258f44" providerId="AD" clId="Web-{007D135A-7D03-BE88-9E2F-05724115C7EE}" dt="2019-04-05T15:53:35.726" v="466" actId="20577"/>
          <ac:spMkLst>
            <pc:docMk/>
            <pc:sldMk cId="23807932" sldId="1012"/>
            <ac:spMk id="2" creationId="{00000000-0000-0000-0000-000000000000}"/>
          </ac:spMkLst>
        </pc:spChg>
      </pc:sldChg>
      <pc:sldChg chg="modSp ord">
        <pc:chgData name="Gaertner, Elizabeth" userId="S::gaertnere@uwstout.edu::d79b1ede-63bc-4d71-84d9-506b73258f44" providerId="AD" clId="Web-{007D135A-7D03-BE88-9E2F-05724115C7EE}" dt="2019-04-05T15:54:39.744" v="497" actId="20577"/>
        <pc:sldMkLst>
          <pc:docMk/>
          <pc:sldMk cId="897942122" sldId="1016"/>
        </pc:sldMkLst>
        <pc:spChg chg="mod">
          <ac:chgData name="Gaertner, Elizabeth" userId="S::gaertnere@uwstout.edu::d79b1ede-63bc-4d71-84d9-506b73258f44" providerId="AD" clId="Web-{007D135A-7D03-BE88-9E2F-05724115C7EE}" dt="2019-04-05T15:54:39.744" v="497" actId="20577"/>
          <ac:spMkLst>
            <pc:docMk/>
            <pc:sldMk cId="897942122" sldId="1016"/>
            <ac:spMk id="2" creationId="{00000000-0000-0000-0000-000000000000}"/>
          </ac:spMkLst>
        </pc:spChg>
      </pc:sldChg>
      <pc:sldChg chg="modSp">
        <pc:chgData name="Gaertner, Elizabeth" userId="S::gaertnere@uwstout.edu::d79b1ede-63bc-4d71-84d9-506b73258f44" providerId="AD" clId="Web-{007D135A-7D03-BE88-9E2F-05724115C7EE}" dt="2019-04-05T16:01:26.288" v="653" actId="20577"/>
        <pc:sldMkLst>
          <pc:docMk/>
          <pc:sldMk cId="660767806" sldId="1023"/>
        </pc:sldMkLst>
        <pc:spChg chg="mod">
          <ac:chgData name="Gaertner, Elizabeth" userId="S::gaertnere@uwstout.edu::d79b1ede-63bc-4d71-84d9-506b73258f44" providerId="AD" clId="Web-{007D135A-7D03-BE88-9E2F-05724115C7EE}" dt="2019-04-05T16:01:26.288" v="653" actId="20577"/>
          <ac:spMkLst>
            <pc:docMk/>
            <pc:sldMk cId="660767806" sldId="1023"/>
            <ac:spMk id="9" creationId="{00000000-0000-0000-0000-000000000000}"/>
          </ac:spMkLst>
        </pc:spChg>
      </pc:sldChg>
      <pc:sldChg chg="modSp">
        <pc:chgData name="Gaertner, Elizabeth" userId="S::gaertnere@uwstout.edu::d79b1ede-63bc-4d71-84d9-506b73258f44" providerId="AD" clId="Web-{007D135A-7D03-BE88-9E2F-05724115C7EE}" dt="2019-04-05T16:34:24.350" v="1590" actId="20577"/>
        <pc:sldMkLst>
          <pc:docMk/>
          <pc:sldMk cId="1852278503" sldId="1039"/>
        </pc:sldMkLst>
        <pc:spChg chg="mod">
          <ac:chgData name="Gaertner, Elizabeth" userId="S::gaertnere@uwstout.edu::d79b1ede-63bc-4d71-84d9-506b73258f44" providerId="AD" clId="Web-{007D135A-7D03-BE88-9E2F-05724115C7EE}" dt="2019-04-05T16:34:24.350" v="1590" actId="20577"/>
          <ac:spMkLst>
            <pc:docMk/>
            <pc:sldMk cId="1852278503" sldId="1039"/>
            <ac:spMk id="2" creationId="{00000000-0000-0000-0000-000000000000}"/>
          </ac:spMkLst>
        </pc:spChg>
      </pc:sldChg>
      <pc:sldChg chg="modSp">
        <pc:chgData name="Gaertner, Elizabeth" userId="S::gaertnere@uwstout.edu::d79b1ede-63bc-4d71-84d9-506b73258f44" providerId="AD" clId="Web-{007D135A-7D03-BE88-9E2F-05724115C7EE}" dt="2019-04-05T16:34:52.101" v="1619" actId="20577"/>
        <pc:sldMkLst>
          <pc:docMk/>
          <pc:sldMk cId="4264891178" sldId="1042"/>
        </pc:sldMkLst>
        <pc:spChg chg="mod">
          <ac:chgData name="Gaertner, Elizabeth" userId="S::gaertnere@uwstout.edu::d79b1ede-63bc-4d71-84d9-506b73258f44" providerId="AD" clId="Web-{007D135A-7D03-BE88-9E2F-05724115C7EE}" dt="2019-04-05T16:34:52.101" v="1619" actId="20577"/>
          <ac:spMkLst>
            <pc:docMk/>
            <pc:sldMk cId="4264891178" sldId="1042"/>
            <ac:spMk id="219137" creationId="{00000000-0000-0000-0000-000000000000}"/>
          </ac:spMkLst>
        </pc:spChg>
      </pc:sldChg>
      <pc:sldChg chg="ord">
        <pc:chgData name="Gaertner, Elizabeth" userId="S::gaertnere@uwstout.edu::d79b1ede-63bc-4d71-84d9-506b73258f44" providerId="AD" clId="Web-{007D135A-7D03-BE88-9E2F-05724115C7EE}" dt="2019-04-05T15:36:11.240" v="231"/>
        <pc:sldMkLst>
          <pc:docMk/>
          <pc:sldMk cId="2384740022" sldId="1045"/>
        </pc:sldMkLst>
      </pc:sldChg>
      <pc:sldChg chg="modSp ord">
        <pc:chgData name="Gaertner, Elizabeth" userId="S::gaertnere@uwstout.edu::d79b1ede-63bc-4d71-84d9-506b73258f44" providerId="AD" clId="Web-{007D135A-7D03-BE88-9E2F-05724115C7EE}" dt="2019-04-05T15:48:04.138" v="304" actId="20577"/>
        <pc:sldMkLst>
          <pc:docMk/>
          <pc:sldMk cId="648347967" sldId="1046"/>
        </pc:sldMkLst>
        <pc:spChg chg="mod">
          <ac:chgData name="Gaertner, Elizabeth" userId="S::gaertnere@uwstout.edu::d79b1ede-63bc-4d71-84d9-506b73258f44" providerId="AD" clId="Web-{007D135A-7D03-BE88-9E2F-05724115C7EE}" dt="2019-04-05T15:48:04.138" v="304" actId="20577"/>
          <ac:spMkLst>
            <pc:docMk/>
            <pc:sldMk cId="648347967" sldId="1046"/>
            <ac:spMk id="2" creationId="{00000000-0000-0000-0000-000000000000}"/>
          </ac:spMkLst>
        </pc:spChg>
      </pc:sldChg>
      <pc:sldChg chg="modSp">
        <pc:chgData name="Gaertner, Elizabeth" userId="S::gaertnere@uwstout.edu::d79b1ede-63bc-4d71-84d9-506b73258f44" providerId="AD" clId="Web-{007D135A-7D03-BE88-9E2F-05724115C7EE}" dt="2019-04-05T16:21:28.013" v="1263" actId="20577"/>
        <pc:sldMkLst>
          <pc:docMk/>
          <pc:sldMk cId="3110368568" sldId="1061"/>
        </pc:sldMkLst>
        <pc:spChg chg="mod">
          <ac:chgData name="Gaertner, Elizabeth" userId="S::gaertnere@uwstout.edu::d79b1ede-63bc-4d71-84d9-506b73258f44" providerId="AD" clId="Web-{007D135A-7D03-BE88-9E2F-05724115C7EE}" dt="2019-04-05T16:21:28.013" v="1263" actId="20577"/>
          <ac:spMkLst>
            <pc:docMk/>
            <pc:sldMk cId="3110368568" sldId="1061"/>
            <ac:spMk id="2" creationId="{00000000-0000-0000-0000-000000000000}"/>
          </ac:spMkLst>
        </pc:spChg>
      </pc:sldChg>
      <pc:sldChg chg="modSp ord">
        <pc:chgData name="Gaertner, Elizabeth" userId="S::gaertnere@uwstout.edu::d79b1ede-63bc-4d71-84d9-506b73258f44" providerId="AD" clId="Web-{007D135A-7D03-BE88-9E2F-05724115C7EE}" dt="2019-04-05T16:19:20.181" v="1167"/>
        <pc:sldMkLst>
          <pc:docMk/>
          <pc:sldMk cId="235485177" sldId="1063"/>
        </pc:sldMkLst>
        <pc:spChg chg="mod">
          <ac:chgData name="Gaertner, Elizabeth" userId="S::gaertnere@uwstout.edu::d79b1ede-63bc-4d71-84d9-506b73258f44" providerId="AD" clId="Web-{007D135A-7D03-BE88-9E2F-05724115C7EE}" dt="2019-04-05T16:18:43.883" v="1163" actId="20577"/>
          <ac:spMkLst>
            <pc:docMk/>
            <pc:sldMk cId="235485177" sldId="1063"/>
            <ac:spMk id="2" creationId="{00000000-0000-0000-0000-000000000000}"/>
          </ac:spMkLst>
        </pc:spChg>
      </pc:sldChg>
      <pc:sldChg chg="modSp">
        <pc:chgData name="Gaertner, Elizabeth" userId="S::gaertnere@uwstout.edu::d79b1ede-63bc-4d71-84d9-506b73258f44" providerId="AD" clId="Web-{007D135A-7D03-BE88-9E2F-05724115C7EE}" dt="2019-04-05T16:29:39.263" v="1464" actId="20577"/>
        <pc:sldMkLst>
          <pc:docMk/>
          <pc:sldMk cId="1890857938" sldId="1069"/>
        </pc:sldMkLst>
        <pc:spChg chg="mod">
          <ac:chgData name="Gaertner, Elizabeth" userId="S::gaertnere@uwstout.edu::d79b1ede-63bc-4d71-84d9-506b73258f44" providerId="AD" clId="Web-{007D135A-7D03-BE88-9E2F-05724115C7EE}" dt="2019-04-05T16:29:39.263" v="1464" actId="20577"/>
          <ac:spMkLst>
            <pc:docMk/>
            <pc:sldMk cId="1890857938" sldId="1069"/>
            <ac:spMk id="2" creationId="{00000000-0000-0000-0000-000000000000}"/>
          </ac:spMkLst>
        </pc:spChg>
      </pc:sldChg>
      <pc:sldChg chg="modSp ord">
        <pc:chgData name="Gaertner, Elizabeth" userId="S::gaertnere@uwstout.edu::d79b1ede-63bc-4d71-84d9-506b73258f44" providerId="AD" clId="Web-{007D135A-7D03-BE88-9E2F-05724115C7EE}" dt="2019-04-05T15:49:26.687" v="404" actId="20577"/>
        <pc:sldMkLst>
          <pc:docMk/>
          <pc:sldMk cId="1313505108" sldId="1080"/>
        </pc:sldMkLst>
        <pc:spChg chg="mod">
          <ac:chgData name="Gaertner, Elizabeth" userId="S::gaertnere@uwstout.edu::d79b1ede-63bc-4d71-84d9-506b73258f44" providerId="AD" clId="Web-{007D135A-7D03-BE88-9E2F-05724115C7EE}" dt="2019-04-05T15:49:26.687" v="404" actId="20577"/>
          <ac:spMkLst>
            <pc:docMk/>
            <pc:sldMk cId="1313505108" sldId="1080"/>
            <ac:spMk id="2" creationId="{00000000-0000-0000-0000-000000000000}"/>
          </ac:spMkLst>
        </pc:spChg>
      </pc:sldChg>
      <pc:sldChg chg="addSp delSp modSp ord">
        <pc:chgData name="Gaertner, Elizabeth" userId="S::gaertnere@uwstout.edu::d79b1ede-63bc-4d71-84d9-506b73258f44" providerId="AD" clId="Web-{007D135A-7D03-BE88-9E2F-05724115C7EE}" dt="2019-04-05T15:44:59.616" v="248"/>
        <pc:sldMkLst>
          <pc:docMk/>
          <pc:sldMk cId="3357374621" sldId="1081"/>
        </pc:sldMkLst>
        <pc:picChg chg="add del mod">
          <ac:chgData name="Gaertner, Elizabeth" userId="S::gaertnere@uwstout.edu::d79b1ede-63bc-4d71-84d9-506b73258f44" providerId="AD" clId="Web-{007D135A-7D03-BE88-9E2F-05724115C7EE}" dt="2019-04-05T15:44:59.616" v="248"/>
          <ac:picMkLst>
            <pc:docMk/>
            <pc:sldMk cId="3357374621" sldId="1081"/>
            <ac:picMk id="3" creationId="{14D7F86F-B3D6-4595-B75C-B7009FA1CC8B}"/>
          </ac:picMkLst>
        </pc:picChg>
      </pc:sldChg>
      <pc:sldChg chg="modSp">
        <pc:chgData name="Gaertner, Elizabeth" userId="S::gaertnere@uwstout.edu::d79b1ede-63bc-4d71-84d9-506b73258f44" providerId="AD" clId="Web-{007D135A-7D03-BE88-9E2F-05724115C7EE}" dt="2019-04-05T15:58:08.516" v="541" actId="20577"/>
        <pc:sldMkLst>
          <pc:docMk/>
          <pc:sldMk cId="3887544316" sldId="1085"/>
        </pc:sldMkLst>
        <pc:spChg chg="mod">
          <ac:chgData name="Gaertner, Elizabeth" userId="S::gaertnere@uwstout.edu::d79b1ede-63bc-4d71-84d9-506b73258f44" providerId="AD" clId="Web-{007D135A-7D03-BE88-9E2F-05724115C7EE}" dt="2019-04-05T15:58:08.516" v="541" actId="20577"/>
          <ac:spMkLst>
            <pc:docMk/>
            <pc:sldMk cId="3887544316" sldId="1085"/>
            <ac:spMk id="2" creationId="{00000000-0000-0000-0000-000000000000}"/>
          </ac:spMkLst>
        </pc:spChg>
      </pc:sldChg>
      <pc:sldChg chg="modSp">
        <pc:chgData name="Gaertner, Elizabeth" userId="S::gaertnere@uwstout.edu::d79b1ede-63bc-4d71-84d9-506b73258f44" providerId="AD" clId="Web-{007D135A-7D03-BE88-9E2F-05724115C7EE}" dt="2019-04-05T16:32:52.441" v="1525" actId="20577"/>
        <pc:sldMkLst>
          <pc:docMk/>
          <pc:sldMk cId="57082354" sldId="1113"/>
        </pc:sldMkLst>
        <pc:spChg chg="mod">
          <ac:chgData name="Gaertner, Elizabeth" userId="S::gaertnere@uwstout.edu::d79b1ede-63bc-4d71-84d9-506b73258f44" providerId="AD" clId="Web-{007D135A-7D03-BE88-9E2F-05724115C7EE}" dt="2019-04-05T16:32:52.441" v="1525" actId="20577"/>
          <ac:spMkLst>
            <pc:docMk/>
            <pc:sldMk cId="57082354" sldId="1113"/>
            <ac:spMk id="2" creationId="{00000000-0000-0000-0000-000000000000}"/>
          </ac:spMkLst>
        </pc:spChg>
      </pc:sldChg>
      <pc:sldChg chg="modSp">
        <pc:chgData name="Gaertner, Elizabeth" userId="S::gaertnere@uwstout.edu::d79b1ede-63bc-4d71-84d9-506b73258f44" providerId="AD" clId="Web-{007D135A-7D03-BE88-9E2F-05724115C7EE}" dt="2019-04-05T16:01:01.193" v="616" actId="20577"/>
        <pc:sldMkLst>
          <pc:docMk/>
          <pc:sldMk cId="2594544297" sldId="1155"/>
        </pc:sldMkLst>
        <pc:spChg chg="mod">
          <ac:chgData name="Gaertner, Elizabeth" userId="S::gaertnere@uwstout.edu::d79b1ede-63bc-4d71-84d9-506b73258f44" providerId="AD" clId="Web-{007D135A-7D03-BE88-9E2F-05724115C7EE}" dt="2019-04-05T16:01:01.193" v="616" actId="20577"/>
          <ac:spMkLst>
            <pc:docMk/>
            <pc:sldMk cId="2594544297" sldId="1155"/>
            <ac:spMk id="2" creationId="{00000000-0000-0000-0000-000000000000}"/>
          </ac:spMkLst>
        </pc:spChg>
      </pc:sldChg>
      <pc:sldChg chg="modSp">
        <pc:chgData name="Gaertner, Elizabeth" userId="S::gaertnere@uwstout.edu::d79b1ede-63bc-4d71-84d9-506b73258f44" providerId="AD" clId="Web-{007D135A-7D03-BE88-9E2F-05724115C7EE}" dt="2019-04-05T16:33:39.255" v="1542" actId="20577"/>
        <pc:sldMkLst>
          <pc:docMk/>
          <pc:sldMk cId="3955894536" sldId="1156"/>
        </pc:sldMkLst>
        <pc:spChg chg="mod">
          <ac:chgData name="Gaertner, Elizabeth" userId="S::gaertnere@uwstout.edu::d79b1ede-63bc-4d71-84d9-506b73258f44" providerId="AD" clId="Web-{007D135A-7D03-BE88-9E2F-05724115C7EE}" dt="2019-04-05T16:33:39.255" v="1542" actId="20577"/>
          <ac:spMkLst>
            <pc:docMk/>
            <pc:sldMk cId="3955894536" sldId="1156"/>
            <ac:spMk id="2" creationId="{00000000-0000-0000-0000-000000000000}"/>
          </ac:spMkLst>
        </pc:spChg>
      </pc:sldChg>
      <pc:sldChg chg="modSp">
        <pc:chgData name="Gaertner, Elizabeth" userId="S::gaertnere@uwstout.edu::d79b1ede-63bc-4d71-84d9-506b73258f44" providerId="AD" clId="Web-{007D135A-7D03-BE88-9E2F-05724115C7EE}" dt="2019-04-05T15:50:36.455" v="411" actId="20577"/>
        <pc:sldMkLst>
          <pc:docMk/>
          <pc:sldMk cId="3204195253" sldId="1157"/>
        </pc:sldMkLst>
        <pc:spChg chg="mod">
          <ac:chgData name="Gaertner, Elizabeth" userId="S::gaertnere@uwstout.edu::d79b1ede-63bc-4d71-84d9-506b73258f44" providerId="AD" clId="Web-{007D135A-7D03-BE88-9E2F-05724115C7EE}" dt="2019-04-05T15:50:36.455" v="411" actId="20577"/>
          <ac:spMkLst>
            <pc:docMk/>
            <pc:sldMk cId="3204195253" sldId="1157"/>
            <ac:spMk id="2" creationId="{00000000-0000-0000-0000-000000000000}"/>
          </ac:spMkLst>
        </pc:spChg>
      </pc:sldChg>
      <pc:sldChg chg="modSp">
        <pc:chgData name="Gaertner, Elizabeth" userId="S::gaertnere@uwstout.edu::d79b1ede-63bc-4d71-84d9-506b73258f44" providerId="AD" clId="Web-{007D135A-7D03-BE88-9E2F-05724115C7EE}" dt="2019-04-05T16:11:32.104" v="1063" actId="20577"/>
        <pc:sldMkLst>
          <pc:docMk/>
          <pc:sldMk cId="256857351" sldId="1160"/>
        </pc:sldMkLst>
        <pc:spChg chg="mod">
          <ac:chgData name="Gaertner, Elizabeth" userId="S::gaertnere@uwstout.edu::d79b1ede-63bc-4d71-84d9-506b73258f44" providerId="AD" clId="Web-{007D135A-7D03-BE88-9E2F-05724115C7EE}" dt="2019-04-05T16:11:14.431" v="1058" actId="20577"/>
          <ac:spMkLst>
            <pc:docMk/>
            <pc:sldMk cId="256857351" sldId="1160"/>
            <ac:spMk id="348161" creationId="{00000000-0000-0000-0000-000000000000}"/>
          </ac:spMkLst>
        </pc:spChg>
        <pc:spChg chg="mod">
          <ac:chgData name="Gaertner, Elizabeth" userId="S::gaertnere@uwstout.edu::d79b1ede-63bc-4d71-84d9-506b73258f44" providerId="AD" clId="Web-{007D135A-7D03-BE88-9E2F-05724115C7EE}" dt="2019-04-05T16:11:32.104" v="1063" actId="20577"/>
          <ac:spMkLst>
            <pc:docMk/>
            <pc:sldMk cId="256857351" sldId="1160"/>
            <ac:spMk id="348162" creationId="{00000000-0000-0000-0000-000000000000}"/>
          </ac:spMkLst>
        </pc:spChg>
      </pc:sldChg>
      <pc:sldChg chg="modSp">
        <pc:chgData name="Gaertner, Elizabeth" userId="S::gaertnere@uwstout.edu::d79b1ede-63bc-4d71-84d9-506b73258f44" providerId="AD" clId="Web-{007D135A-7D03-BE88-9E2F-05724115C7EE}" dt="2019-04-05T16:01:45.898" v="691" actId="20577"/>
        <pc:sldMkLst>
          <pc:docMk/>
          <pc:sldMk cId="2190658244" sldId="1178"/>
        </pc:sldMkLst>
        <pc:spChg chg="mod">
          <ac:chgData name="Gaertner, Elizabeth" userId="S::gaertnere@uwstout.edu::d79b1ede-63bc-4d71-84d9-506b73258f44" providerId="AD" clId="Web-{007D135A-7D03-BE88-9E2F-05724115C7EE}" dt="2019-04-05T16:01:45.898" v="691" actId="20577"/>
          <ac:spMkLst>
            <pc:docMk/>
            <pc:sldMk cId="2190658244" sldId="1178"/>
            <ac:spMk id="120833" creationId="{00000000-0000-0000-0000-000000000000}"/>
          </ac:spMkLst>
        </pc:spChg>
      </pc:sldChg>
      <pc:sldChg chg="modSp">
        <pc:chgData name="Gaertner, Elizabeth" userId="S::gaertnere@uwstout.edu::d79b1ede-63bc-4d71-84d9-506b73258f44" providerId="AD" clId="Web-{007D135A-7D03-BE88-9E2F-05724115C7EE}" dt="2019-04-05T16:00:48.583" v="606" actId="20577"/>
        <pc:sldMkLst>
          <pc:docMk/>
          <pc:sldMk cId="317272583" sldId="1186"/>
        </pc:sldMkLst>
        <pc:spChg chg="mod">
          <ac:chgData name="Gaertner, Elizabeth" userId="S::gaertnere@uwstout.edu::d79b1ede-63bc-4d71-84d9-506b73258f44" providerId="AD" clId="Web-{007D135A-7D03-BE88-9E2F-05724115C7EE}" dt="2019-04-05T16:00:48.583" v="606" actId="20577"/>
          <ac:spMkLst>
            <pc:docMk/>
            <pc:sldMk cId="317272583" sldId="1186"/>
            <ac:spMk id="2" creationId="{D7569263-DE64-4C1A-845E-E0551567121A}"/>
          </ac:spMkLst>
        </pc:spChg>
      </pc:sldChg>
      <pc:sldChg chg="modSp new">
        <pc:chgData name="Gaertner, Elizabeth" userId="S::gaertnere@uwstout.edu::d79b1ede-63bc-4d71-84d9-506b73258f44" providerId="AD" clId="Web-{007D135A-7D03-BE88-9E2F-05724115C7EE}" dt="2019-04-05T15:27:02.489" v="34" actId="20577"/>
        <pc:sldMkLst>
          <pc:docMk/>
          <pc:sldMk cId="3351050623" sldId="1188"/>
        </pc:sldMkLst>
        <pc:spChg chg="mod">
          <ac:chgData name="Gaertner, Elizabeth" userId="S::gaertnere@uwstout.edu::d79b1ede-63bc-4d71-84d9-506b73258f44" providerId="AD" clId="Web-{007D135A-7D03-BE88-9E2F-05724115C7EE}" dt="2019-04-05T15:24:18.577" v="12" actId="20577"/>
          <ac:spMkLst>
            <pc:docMk/>
            <pc:sldMk cId="3351050623" sldId="1188"/>
            <ac:spMk id="2" creationId="{4C3E2A07-9262-4CB3-AAB9-962B83A4D091}"/>
          </ac:spMkLst>
        </pc:spChg>
        <pc:spChg chg="mod">
          <ac:chgData name="Gaertner, Elizabeth" userId="S::gaertnere@uwstout.edu::d79b1ede-63bc-4d71-84d9-506b73258f44" providerId="AD" clId="Web-{007D135A-7D03-BE88-9E2F-05724115C7EE}" dt="2019-04-05T15:27:02.489" v="34" actId="20577"/>
          <ac:spMkLst>
            <pc:docMk/>
            <pc:sldMk cId="3351050623" sldId="1188"/>
            <ac:spMk id="3" creationId="{3BB24378-619C-4448-8527-CE35CF912443}"/>
          </ac:spMkLst>
        </pc:spChg>
      </pc:sldChg>
      <pc:sldChg chg="addSp delSp modSp new mod setBg">
        <pc:chgData name="Gaertner, Elizabeth" userId="S::gaertnere@uwstout.edu::d79b1ede-63bc-4d71-84d9-506b73258f44" providerId="AD" clId="Web-{007D135A-7D03-BE88-9E2F-05724115C7EE}" dt="2019-04-05T15:45:23.148" v="251"/>
        <pc:sldMkLst>
          <pc:docMk/>
          <pc:sldMk cId="165290185" sldId="1190"/>
        </pc:sldMkLst>
        <pc:spChg chg="del">
          <ac:chgData name="Gaertner, Elizabeth" userId="S::gaertnere@uwstout.edu::d79b1ede-63bc-4d71-84d9-506b73258f44" providerId="AD" clId="Web-{007D135A-7D03-BE88-9E2F-05724115C7EE}" dt="2019-04-05T15:45:23.148" v="251"/>
          <ac:spMkLst>
            <pc:docMk/>
            <pc:sldMk cId="165290185" sldId="1190"/>
            <ac:spMk id="2" creationId="{1FCF2B7A-2752-4146-9D99-6A89E15FD289}"/>
          </ac:spMkLst>
        </pc:spChg>
        <pc:spChg chg="del">
          <ac:chgData name="Gaertner, Elizabeth" userId="S::gaertnere@uwstout.edu::d79b1ede-63bc-4d71-84d9-506b73258f44" providerId="AD" clId="Web-{007D135A-7D03-BE88-9E2F-05724115C7EE}" dt="2019-04-05T15:45:13.007" v="250"/>
          <ac:spMkLst>
            <pc:docMk/>
            <pc:sldMk cId="165290185" sldId="1190"/>
            <ac:spMk id="3" creationId="{40595FF2-F68A-4759-AB43-B560BD5DB16F}"/>
          </ac:spMkLst>
        </pc:spChg>
        <pc:picChg chg="add mod ord">
          <ac:chgData name="Gaertner, Elizabeth" userId="S::gaertnere@uwstout.edu::d79b1ede-63bc-4d71-84d9-506b73258f44" providerId="AD" clId="Web-{007D135A-7D03-BE88-9E2F-05724115C7EE}" dt="2019-04-05T15:45:23.148" v="251"/>
          <ac:picMkLst>
            <pc:docMk/>
            <pc:sldMk cId="165290185" sldId="1190"/>
            <ac:picMk id="4" creationId="{E5D2149E-C211-40A0-9700-5C18C6484301}"/>
          </ac:picMkLst>
        </pc:picChg>
      </pc:sldChg>
      <pc:sldChg chg="modSp new">
        <pc:chgData name="Gaertner, Elizabeth" userId="S::gaertnere@uwstout.edu::d79b1ede-63bc-4d71-84d9-506b73258f44" providerId="AD" clId="Web-{007D135A-7D03-BE88-9E2F-05724115C7EE}" dt="2019-04-05T16:25:34.599" v="1403" actId="20577"/>
        <pc:sldMkLst>
          <pc:docMk/>
          <pc:sldMk cId="290795941" sldId="1191"/>
        </pc:sldMkLst>
        <pc:spChg chg="mod">
          <ac:chgData name="Gaertner, Elizabeth" userId="S::gaertnere@uwstout.edu::d79b1ede-63bc-4d71-84d9-506b73258f44" providerId="AD" clId="Web-{007D135A-7D03-BE88-9E2F-05724115C7EE}" dt="2019-04-05T16:24:58.394" v="1327" actId="20577"/>
          <ac:spMkLst>
            <pc:docMk/>
            <pc:sldMk cId="290795941" sldId="1191"/>
            <ac:spMk id="2" creationId="{C21AB510-4BEC-4201-BF9F-CE0AC5BA04D5}"/>
          </ac:spMkLst>
        </pc:spChg>
        <pc:spChg chg="mod">
          <ac:chgData name="Gaertner, Elizabeth" userId="S::gaertnere@uwstout.edu::d79b1ede-63bc-4d71-84d9-506b73258f44" providerId="AD" clId="Web-{007D135A-7D03-BE88-9E2F-05724115C7EE}" dt="2019-04-05T16:25:34.599" v="1403" actId="20577"/>
          <ac:spMkLst>
            <pc:docMk/>
            <pc:sldMk cId="290795941" sldId="1191"/>
            <ac:spMk id="3" creationId="{C6B59D8D-28F8-4F97-8A6C-1B1A697CAB5A}"/>
          </ac:spMkLst>
        </pc:spChg>
      </pc:sldChg>
    </pc:docChg>
  </pc:docChgLst>
  <pc:docChgLst>
    <pc:chgData name="Terry Donovan" userId="12346a2a-c51c-40bf-a8bb-8cb999ab1199" providerId="ADAL" clId="{3437FD46-B45C-4561-B4C4-CC4B98651E5E}"/>
    <pc:docChg chg="undo custSel addSld delSld modSld sldOrd modMainMaster modNotesMaster modHandout">
      <pc:chgData name="Terry Donovan" userId="12346a2a-c51c-40bf-a8bb-8cb999ab1199" providerId="ADAL" clId="{3437FD46-B45C-4561-B4C4-CC4B98651E5E}" dt="2019-04-10T18:32:55.309" v="2339" actId="6549"/>
      <pc:docMkLst>
        <pc:docMk/>
      </pc:docMkLst>
      <pc:sldChg chg="modSp add">
        <pc:chgData name="Terry Donovan" userId="12346a2a-c51c-40bf-a8bb-8cb999ab1199" providerId="ADAL" clId="{3437FD46-B45C-4561-B4C4-CC4B98651E5E}" dt="2019-04-09T14:25:33.674" v="2187" actId="113"/>
        <pc:sldMkLst>
          <pc:docMk/>
          <pc:sldMk cId="2258353884" sldId="352"/>
        </pc:sldMkLst>
        <pc:spChg chg="mod">
          <ac:chgData name="Terry Donovan" userId="12346a2a-c51c-40bf-a8bb-8cb999ab1199" providerId="ADAL" clId="{3437FD46-B45C-4561-B4C4-CC4B98651E5E}" dt="2019-04-09T14:25:33.674" v="2187" actId="113"/>
          <ac:spMkLst>
            <pc:docMk/>
            <pc:sldMk cId="2258353884" sldId="352"/>
            <ac:spMk id="2" creationId="{00000000-0000-0000-0000-000000000000}"/>
          </ac:spMkLst>
        </pc:spChg>
      </pc:sldChg>
      <pc:sldChg chg="modSp">
        <pc:chgData name="Terry Donovan" userId="12346a2a-c51c-40bf-a8bb-8cb999ab1199" providerId="ADAL" clId="{3437FD46-B45C-4561-B4C4-CC4B98651E5E}" dt="2019-04-09T14:02:26.007" v="1343" actId="113"/>
        <pc:sldMkLst>
          <pc:docMk/>
          <pc:sldMk cId="3423616357" sldId="896"/>
        </pc:sldMkLst>
        <pc:spChg chg="mod">
          <ac:chgData name="Terry Donovan" userId="12346a2a-c51c-40bf-a8bb-8cb999ab1199" providerId="ADAL" clId="{3437FD46-B45C-4561-B4C4-CC4B98651E5E}" dt="2019-04-09T14:02:26.007" v="1343" actId="113"/>
          <ac:spMkLst>
            <pc:docMk/>
            <pc:sldMk cId="3423616357" sldId="896"/>
            <ac:spMk id="2" creationId="{00000000-0000-0000-0000-000000000000}"/>
          </ac:spMkLst>
        </pc:spChg>
      </pc:sldChg>
      <pc:sldChg chg="modSp">
        <pc:chgData name="Terry Donovan" userId="12346a2a-c51c-40bf-a8bb-8cb999ab1199" providerId="ADAL" clId="{3437FD46-B45C-4561-B4C4-CC4B98651E5E}" dt="2019-04-09T14:01:07.250" v="1340" actId="6549"/>
        <pc:sldMkLst>
          <pc:docMk/>
          <pc:sldMk cId="328606115" sldId="899"/>
        </pc:sldMkLst>
        <pc:spChg chg="mod">
          <ac:chgData name="Terry Donovan" userId="12346a2a-c51c-40bf-a8bb-8cb999ab1199" providerId="ADAL" clId="{3437FD46-B45C-4561-B4C4-CC4B98651E5E}" dt="2019-04-09T14:01:07.250" v="1340" actId="6549"/>
          <ac:spMkLst>
            <pc:docMk/>
            <pc:sldMk cId="328606115" sldId="899"/>
            <ac:spMk id="2" creationId="{00000000-0000-0000-0000-000000000000}"/>
          </ac:spMkLst>
        </pc:spChg>
      </pc:sldChg>
      <pc:sldChg chg="modSp">
        <pc:chgData name="Terry Donovan" userId="12346a2a-c51c-40bf-a8bb-8cb999ab1199" providerId="ADAL" clId="{3437FD46-B45C-4561-B4C4-CC4B98651E5E}" dt="2019-04-09T13:59:40.878" v="1285" actId="27636"/>
        <pc:sldMkLst>
          <pc:docMk/>
          <pc:sldMk cId="2130493476" sldId="916"/>
        </pc:sldMkLst>
        <pc:spChg chg="mod">
          <ac:chgData name="Terry Donovan" userId="12346a2a-c51c-40bf-a8bb-8cb999ab1199" providerId="ADAL" clId="{3437FD46-B45C-4561-B4C4-CC4B98651E5E}" dt="2019-04-09T13:59:40.878" v="1285" actId="27636"/>
          <ac:spMkLst>
            <pc:docMk/>
            <pc:sldMk cId="2130493476" sldId="916"/>
            <ac:spMk id="164866" creationId="{00000000-0000-0000-0000-000000000000}"/>
          </ac:spMkLst>
        </pc:spChg>
      </pc:sldChg>
      <pc:sldChg chg="modSp ord">
        <pc:chgData name="Terry Donovan" userId="12346a2a-c51c-40bf-a8bb-8cb999ab1199" providerId="ADAL" clId="{3437FD46-B45C-4561-B4C4-CC4B98651E5E}" dt="2019-04-09T13:54:18.629" v="1240" actId="113"/>
        <pc:sldMkLst>
          <pc:docMk/>
          <pc:sldMk cId="1386468317" sldId="937"/>
        </pc:sldMkLst>
        <pc:spChg chg="mod">
          <ac:chgData name="Terry Donovan" userId="12346a2a-c51c-40bf-a8bb-8cb999ab1199" providerId="ADAL" clId="{3437FD46-B45C-4561-B4C4-CC4B98651E5E}" dt="2019-04-09T13:54:18.629" v="1240" actId="113"/>
          <ac:spMkLst>
            <pc:docMk/>
            <pc:sldMk cId="1386468317" sldId="937"/>
            <ac:spMk id="2" creationId="{00000000-0000-0000-0000-000000000000}"/>
          </ac:spMkLst>
        </pc:spChg>
      </pc:sldChg>
      <pc:sldChg chg="modSp">
        <pc:chgData name="Terry Donovan" userId="12346a2a-c51c-40bf-a8bb-8cb999ab1199" providerId="ADAL" clId="{3437FD46-B45C-4561-B4C4-CC4B98651E5E}" dt="2019-04-09T14:00:49.091" v="1319" actId="27636"/>
        <pc:sldMkLst>
          <pc:docMk/>
          <pc:sldMk cId="4205223566" sldId="967"/>
        </pc:sldMkLst>
        <pc:spChg chg="mod">
          <ac:chgData name="Terry Donovan" userId="12346a2a-c51c-40bf-a8bb-8cb999ab1199" providerId="ADAL" clId="{3437FD46-B45C-4561-B4C4-CC4B98651E5E}" dt="2019-04-09T14:00:49.091" v="1319" actId="27636"/>
          <ac:spMkLst>
            <pc:docMk/>
            <pc:sldMk cId="4205223566" sldId="967"/>
            <ac:spMk id="61441" creationId="{00000000-0000-0000-0000-000000000000}"/>
          </ac:spMkLst>
        </pc:spChg>
      </pc:sldChg>
      <pc:sldChg chg="modSp">
        <pc:chgData name="Terry Donovan" userId="12346a2a-c51c-40bf-a8bb-8cb999ab1199" providerId="ADAL" clId="{3437FD46-B45C-4561-B4C4-CC4B98651E5E}" dt="2019-04-09T13:25:14.408" v="1174" actId="20577"/>
        <pc:sldMkLst>
          <pc:docMk/>
          <pc:sldMk cId="1319986635" sldId="973"/>
        </pc:sldMkLst>
        <pc:spChg chg="mod">
          <ac:chgData name="Terry Donovan" userId="12346a2a-c51c-40bf-a8bb-8cb999ab1199" providerId="ADAL" clId="{3437FD46-B45C-4561-B4C4-CC4B98651E5E}" dt="2019-04-09T13:25:14.408" v="1174" actId="20577"/>
          <ac:spMkLst>
            <pc:docMk/>
            <pc:sldMk cId="1319986635" sldId="973"/>
            <ac:spMk id="2" creationId="{00000000-0000-0000-0000-000000000000}"/>
          </ac:spMkLst>
        </pc:spChg>
      </pc:sldChg>
      <pc:sldChg chg="modSp">
        <pc:chgData name="Terry Donovan" userId="12346a2a-c51c-40bf-a8bb-8cb999ab1199" providerId="ADAL" clId="{3437FD46-B45C-4561-B4C4-CC4B98651E5E}" dt="2019-04-09T13:25:32.797" v="1176" actId="114"/>
        <pc:sldMkLst>
          <pc:docMk/>
          <pc:sldMk cId="2249182086" sldId="975"/>
        </pc:sldMkLst>
        <pc:spChg chg="mod">
          <ac:chgData name="Terry Donovan" userId="12346a2a-c51c-40bf-a8bb-8cb999ab1199" providerId="ADAL" clId="{3437FD46-B45C-4561-B4C4-CC4B98651E5E}" dt="2019-04-09T13:25:32.797" v="1176" actId="114"/>
          <ac:spMkLst>
            <pc:docMk/>
            <pc:sldMk cId="2249182086" sldId="975"/>
            <ac:spMk id="2" creationId="{00000000-0000-0000-0000-000000000000}"/>
          </ac:spMkLst>
        </pc:spChg>
      </pc:sldChg>
      <pc:sldChg chg="modSp">
        <pc:chgData name="Terry Donovan" userId="12346a2a-c51c-40bf-a8bb-8cb999ab1199" providerId="ADAL" clId="{3437FD46-B45C-4561-B4C4-CC4B98651E5E}" dt="2019-04-09T13:54:54.298" v="1248" actId="113"/>
        <pc:sldMkLst>
          <pc:docMk/>
          <pc:sldMk cId="1604854608" sldId="988"/>
        </pc:sldMkLst>
        <pc:spChg chg="mod">
          <ac:chgData name="Terry Donovan" userId="12346a2a-c51c-40bf-a8bb-8cb999ab1199" providerId="ADAL" clId="{3437FD46-B45C-4561-B4C4-CC4B98651E5E}" dt="2019-04-09T13:54:54.298" v="1248" actId="113"/>
          <ac:spMkLst>
            <pc:docMk/>
            <pc:sldMk cId="1604854608" sldId="988"/>
            <ac:spMk id="2" creationId="{00000000-0000-0000-0000-000000000000}"/>
          </ac:spMkLst>
        </pc:spChg>
      </pc:sldChg>
      <pc:sldChg chg="modSp">
        <pc:chgData name="Terry Donovan" userId="12346a2a-c51c-40bf-a8bb-8cb999ab1199" providerId="ADAL" clId="{3437FD46-B45C-4561-B4C4-CC4B98651E5E}" dt="2019-04-09T13:58:50.834" v="1281" actId="27636"/>
        <pc:sldMkLst>
          <pc:docMk/>
          <pc:sldMk cId="1802366424" sldId="991"/>
        </pc:sldMkLst>
        <pc:spChg chg="mod">
          <ac:chgData name="Terry Donovan" userId="12346a2a-c51c-40bf-a8bb-8cb999ab1199" providerId="ADAL" clId="{3437FD46-B45C-4561-B4C4-CC4B98651E5E}" dt="2019-04-09T13:58:50.834" v="1281" actId="27636"/>
          <ac:spMkLst>
            <pc:docMk/>
            <pc:sldMk cId="1802366424" sldId="991"/>
            <ac:spMk id="2" creationId="{00000000-0000-0000-0000-000000000000}"/>
          </ac:spMkLst>
        </pc:spChg>
      </pc:sldChg>
      <pc:sldChg chg="modSp">
        <pc:chgData name="Terry Donovan" userId="12346a2a-c51c-40bf-a8bb-8cb999ab1199" providerId="ADAL" clId="{3437FD46-B45C-4561-B4C4-CC4B98651E5E}" dt="2019-04-09T13:58:07.231" v="1278" actId="113"/>
        <pc:sldMkLst>
          <pc:docMk/>
          <pc:sldMk cId="391284116" sldId="994"/>
        </pc:sldMkLst>
        <pc:spChg chg="mod">
          <ac:chgData name="Terry Donovan" userId="12346a2a-c51c-40bf-a8bb-8cb999ab1199" providerId="ADAL" clId="{3437FD46-B45C-4561-B4C4-CC4B98651E5E}" dt="2019-04-09T13:58:07.231" v="1278" actId="113"/>
          <ac:spMkLst>
            <pc:docMk/>
            <pc:sldMk cId="391284116" sldId="994"/>
            <ac:spMk id="2" creationId="{00000000-0000-0000-0000-000000000000}"/>
          </ac:spMkLst>
        </pc:spChg>
      </pc:sldChg>
      <pc:sldChg chg="modSp">
        <pc:chgData name="Terry Donovan" userId="12346a2a-c51c-40bf-a8bb-8cb999ab1199" providerId="ADAL" clId="{3437FD46-B45C-4561-B4C4-CC4B98651E5E}" dt="2019-04-09T13:57:17.541" v="1267" actId="113"/>
        <pc:sldMkLst>
          <pc:docMk/>
          <pc:sldMk cId="3804641418" sldId="998"/>
        </pc:sldMkLst>
        <pc:spChg chg="mod">
          <ac:chgData name="Terry Donovan" userId="12346a2a-c51c-40bf-a8bb-8cb999ab1199" providerId="ADAL" clId="{3437FD46-B45C-4561-B4C4-CC4B98651E5E}" dt="2019-04-09T13:57:17.541" v="1267" actId="113"/>
          <ac:spMkLst>
            <pc:docMk/>
            <pc:sldMk cId="3804641418" sldId="998"/>
            <ac:spMk id="2" creationId="{00000000-0000-0000-0000-000000000000}"/>
          </ac:spMkLst>
        </pc:spChg>
      </pc:sldChg>
      <pc:sldChg chg="modSp">
        <pc:chgData name="Terry Donovan" userId="12346a2a-c51c-40bf-a8bb-8cb999ab1199" providerId="ADAL" clId="{3437FD46-B45C-4561-B4C4-CC4B98651E5E}" dt="2019-04-09T13:57:05.477" v="1264" actId="20577"/>
        <pc:sldMkLst>
          <pc:docMk/>
          <pc:sldMk cId="929608454" sldId="999"/>
        </pc:sldMkLst>
        <pc:spChg chg="mod">
          <ac:chgData name="Terry Donovan" userId="12346a2a-c51c-40bf-a8bb-8cb999ab1199" providerId="ADAL" clId="{3437FD46-B45C-4561-B4C4-CC4B98651E5E}" dt="2019-04-09T13:57:05.477" v="1264" actId="20577"/>
          <ac:spMkLst>
            <pc:docMk/>
            <pc:sldMk cId="929608454" sldId="999"/>
            <ac:spMk id="2" creationId="{00000000-0000-0000-0000-000000000000}"/>
          </ac:spMkLst>
        </pc:spChg>
      </pc:sldChg>
      <pc:sldChg chg="modSp">
        <pc:chgData name="Terry Donovan" userId="12346a2a-c51c-40bf-a8bb-8cb999ab1199" providerId="ADAL" clId="{3437FD46-B45C-4561-B4C4-CC4B98651E5E}" dt="2019-04-09T13:54:40.174" v="1246" actId="20577"/>
        <pc:sldMkLst>
          <pc:docMk/>
          <pc:sldMk cId="118677726" sldId="1004"/>
        </pc:sldMkLst>
        <pc:spChg chg="mod">
          <ac:chgData name="Terry Donovan" userId="12346a2a-c51c-40bf-a8bb-8cb999ab1199" providerId="ADAL" clId="{3437FD46-B45C-4561-B4C4-CC4B98651E5E}" dt="2019-04-09T13:54:40.174" v="1246" actId="20577"/>
          <ac:spMkLst>
            <pc:docMk/>
            <pc:sldMk cId="118677726" sldId="1004"/>
            <ac:spMk id="2" creationId="{00000000-0000-0000-0000-000000000000}"/>
          </ac:spMkLst>
        </pc:spChg>
      </pc:sldChg>
      <pc:sldChg chg="ord">
        <pc:chgData name="Terry Donovan" userId="12346a2a-c51c-40bf-a8bb-8cb999ab1199" providerId="ADAL" clId="{3437FD46-B45C-4561-B4C4-CC4B98651E5E}" dt="2019-04-09T14:43:13.678" v="2320"/>
        <pc:sldMkLst>
          <pc:docMk/>
          <pc:sldMk cId="1359170757" sldId="1015"/>
        </pc:sldMkLst>
      </pc:sldChg>
      <pc:sldChg chg="modSp">
        <pc:chgData name="Terry Donovan" userId="12346a2a-c51c-40bf-a8bb-8cb999ab1199" providerId="ADAL" clId="{3437FD46-B45C-4561-B4C4-CC4B98651E5E}" dt="2019-04-09T14:43:04.554" v="2319" actId="114"/>
        <pc:sldMkLst>
          <pc:docMk/>
          <pc:sldMk cId="897942122" sldId="1016"/>
        </pc:sldMkLst>
        <pc:spChg chg="mod">
          <ac:chgData name="Terry Donovan" userId="12346a2a-c51c-40bf-a8bb-8cb999ab1199" providerId="ADAL" clId="{3437FD46-B45C-4561-B4C4-CC4B98651E5E}" dt="2019-04-09T14:43:04.554" v="2319" actId="114"/>
          <ac:spMkLst>
            <pc:docMk/>
            <pc:sldMk cId="897942122" sldId="1016"/>
            <ac:spMk id="2" creationId="{00000000-0000-0000-0000-000000000000}"/>
          </ac:spMkLst>
        </pc:spChg>
        <pc:picChg chg="mod">
          <ac:chgData name="Terry Donovan" userId="12346a2a-c51c-40bf-a8bb-8cb999ab1199" providerId="ADAL" clId="{3437FD46-B45C-4561-B4C4-CC4B98651E5E}" dt="2019-04-09T14:33:46.339" v="2238" actId="14100"/>
          <ac:picMkLst>
            <pc:docMk/>
            <pc:sldMk cId="897942122" sldId="1016"/>
            <ac:picMk id="5" creationId="{843891F2-D4D3-4370-B357-284BB578DDE9}"/>
          </ac:picMkLst>
        </pc:picChg>
      </pc:sldChg>
      <pc:sldChg chg="modSp">
        <pc:chgData name="Terry Donovan" userId="12346a2a-c51c-40bf-a8bb-8cb999ab1199" providerId="ADAL" clId="{3437FD46-B45C-4561-B4C4-CC4B98651E5E}" dt="2019-04-09T14:00:25.673" v="1316" actId="20577"/>
        <pc:sldMkLst>
          <pc:docMk/>
          <pc:sldMk cId="660767806" sldId="1023"/>
        </pc:sldMkLst>
        <pc:spChg chg="mod">
          <ac:chgData name="Terry Donovan" userId="12346a2a-c51c-40bf-a8bb-8cb999ab1199" providerId="ADAL" clId="{3437FD46-B45C-4561-B4C4-CC4B98651E5E}" dt="2019-04-09T14:00:25.673" v="1316" actId="20577"/>
          <ac:spMkLst>
            <pc:docMk/>
            <pc:sldMk cId="660767806" sldId="1023"/>
            <ac:spMk id="9" creationId="{00000000-0000-0000-0000-000000000000}"/>
          </ac:spMkLst>
        </pc:spChg>
      </pc:sldChg>
      <pc:sldChg chg="modSp">
        <pc:chgData name="Terry Donovan" userId="12346a2a-c51c-40bf-a8bb-8cb999ab1199" providerId="ADAL" clId="{3437FD46-B45C-4561-B4C4-CC4B98651E5E}" dt="2019-04-09T13:58:16.965" v="1279" actId="113"/>
        <pc:sldMkLst>
          <pc:docMk/>
          <pc:sldMk cId="1852278503" sldId="1039"/>
        </pc:sldMkLst>
        <pc:spChg chg="mod">
          <ac:chgData name="Terry Donovan" userId="12346a2a-c51c-40bf-a8bb-8cb999ab1199" providerId="ADAL" clId="{3437FD46-B45C-4561-B4C4-CC4B98651E5E}" dt="2019-04-09T13:58:16.965" v="1279" actId="113"/>
          <ac:spMkLst>
            <pc:docMk/>
            <pc:sldMk cId="1852278503" sldId="1039"/>
            <ac:spMk id="2" creationId="{00000000-0000-0000-0000-000000000000}"/>
          </ac:spMkLst>
        </pc:spChg>
      </pc:sldChg>
      <pc:sldChg chg="modSp">
        <pc:chgData name="Terry Donovan" userId="12346a2a-c51c-40bf-a8bb-8cb999ab1199" providerId="ADAL" clId="{3437FD46-B45C-4561-B4C4-CC4B98651E5E}" dt="2019-04-09T13:55:54.849" v="1252" actId="114"/>
        <pc:sldMkLst>
          <pc:docMk/>
          <pc:sldMk cId="4264891178" sldId="1042"/>
        </pc:sldMkLst>
        <pc:spChg chg="mod">
          <ac:chgData name="Terry Donovan" userId="12346a2a-c51c-40bf-a8bb-8cb999ab1199" providerId="ADAL" clId="{3437FD46-B45C-4561-B4C4-CC4B98651E5E}" dt="2019-04-09T13:55:54.849" v="1252" actId="114"/>
          <ac:spMkLst>
            <pc:docMk/>
            <pc:sldMk cId="4264891178" sldId="1042"/>
            <ac:spMk id="219137" creationId="{00000000-0000-0000-0000-000000000000}"/>
          </ac:spMkLst>
        </pc:spChg>
      </pc:sldChg>
      <pc:sldChg chg="modSp">
        <pc:chgData name="Terry Donovan" userId="12346a2a-c51c-40bf-a8bb-8cb999ab1199" providerId="ADAL" clId="{3437FD46-B45C-4561-B4C4-CC4B98651E5E}" dt="2019-04-09T14:00:38.405" v="1317" actId="113"/>
        <pc:sldMkLst>
          <pc:docMk/>
          <pc:sldMk cId="1046613712" sldId="1043"/>
        </pc:sldMkLst>
        <pc:spChg chg="mod">
          <ac:chgData name="Terry Donovan" userId="12346a2a-c51c-40bf-a8bb-8cb999ab1199" providerId="ADAL" clId="{3437FD46-B45C-4561-B4C4-CC4B98651E5E}" dt="2019-04-09T14:00:38.405" v="1317" actId="113"/>
          <ac:spMkLst>
            <pc:docMk/>
            <pc:sldMk cId="1046613712" sldId="1043"/>
            <ac:spMk id="219137" creationId="{00000000-0000-0000-0000-000000000000}"/>
          </ac:spMkLst>
        </pc:spChg>
      </pc:sldChg>
      <pc:sldChg chg="modSp ord">
        <pc:chgData name="Terry Donovan" userId="12346a2a-c51c-40bf-a8bb-8cb999ab1199" providerId="ADAL" clId="{3437FD46-B45C-4561-B4C4-CC4B98651E5E}" dt="2019-04-09T13:54:24.472" v="1241" actId="113"/>
        <pc:sldMkLst>
          <pc:docMk/>
          <pc:sldMk cId="4209631707" sldId="1044"/>
        </pc:sldMkLst>
        <pc:spChg chg="mod">
          <ac:chgData name="Terry Donovan" userId="12346a2a-c51c-40bf-a8bb-8cb999ab1199" providerId="ADAL" clId="{3437FD46-B45C-4561-B4C4-CC4B98651E5E}" dt="2019-04-09T13:54:24.472" v="1241" actId="113"/>
          <ac:spMkLst>
            <pc:docMk/>
            <pc:sldMk cId="4209631707" sldId="1044"/>
            <ac:spMk id="2" creationId="{00000000-0000-0000-0000-000000000000}"/>
          </ac:spMkLst>
        </pc:spChg>
      </pc:sldChg>
      <pc:sldChg chg="modSp">
        <pc:chgData name="Terry Donovan" userId="12346a2a-c51c-40bf-a8bb-8cb999ab1199" providerId="ADAL" clId="{3437FD46-B45C-4561-B4C4-CC4B98651E5E}" dt="2019-04-09T13:54:33.034" v="1244" actId="20577"/>
        <pc:sldMkLst>
          <pc:docMk/>
          <pc:sldMk cId="2384740022" sldId="1045"/>
        </pc:sldMkLst>
        <pc:spChg chg="mod">
          <ac:chgData name="Terry Donovan" userId="12346a2a-c51c-40bf-a8bb-8cb999ab1199" providerId="ADAL" clId="{3437FD46-B45C-4561-B4C4-CC4B98651E5E}" dt="2019-04-09T13:54:33.034" v="1244" actId="20577"/>
          <ac:spMkLst>
            <pc:docMk/>
            <pc:sldMk cId="2384740022" sldId="1045"/>
            <ac:spMk id="2" creationId="{00000000-0000-0000-0000-000000000000}"/>
          </ac:spMkLst>
        </pc:spChg>
      </pc:sldChg>
      <pc:sldChg chg="modSp ord">
        <pc:chgData name="Terry Donovan" userId="12346a2a-c51c-40bf-a8bb-8cb999ab1199" providerId="ADAL" clId="{3437FD46-B45C-4561-B4C4-CC4B98651E5E}" dt="2019-04-09T13:53:33.550" v="1236" actId="113"/>
        <pc:sldMkLst>
          <pc:docMk/>
          <pc:sldMk cId="648347967" sldId="1046"/>
        </pc:sldMkLst>
        <pc:spChg chg="mod">
          <ac:chgData name="Terry Donovan" userId="12346a2a-c51c-40bf-a8bb-8cb999ab1199" providerId="ADAL" clId="{3437FD46-B45C-4561-B4C4-CC4B98651E5E}" dt="2019-04-09T13:53:33.550" v="1236" actId="113"/>
          <ac:spMkLst>
            <pc:docMk/>
            <pc:sldMk cId="648347967" sldId="1046"/>
            <ac:spMk id="2" creationId="{00000000-0000-0000-0000-000000000000}"/>
          </ac:spMkLst>
        </pc:spChg>
      </pc:sldChg>
      <pc:sldChg chg="modSp ord">
        <pc:chgData name="Terry Donovan" userId="12346a2a-c51c-40bf-a8bb-8cb999ab1199" providerId="ADAL" clId="{3437FD46-B45C-4561-B4C4-CC4B98651E5E}" dt="2019-04-09T14:36:28.151" v="2305"/>
        <pc:sldMkLst>
          <pc:docMk/>
          <pc:sldMk cId="235485177" sldId="1063"/>
        </pc:sldMkLst>
        <pc:spChg chg="mod">
          <ac:chgData name="Terry Donovan" userId="12346a2a-c51c-40bf-a8bb-8cb999ab1199" providerId="ADAL" clId="{3437FD46-B45C-4561-B4C4-CC4B98651E5E}" dt="2019-04-09T14:36:09.699" v="2304" actId="255"/>
          <ac:spMkLst>
            <pc:docMk/>
            <pc:sldMk cId="235485177" sldId="1063"/>
            <ac:spMk id="2" creationId="{00000000-0000-0000-0000-000000000000}"/>
          </ac:spMkLst>
        </pc:spChg>
      </pc:sldChg>
      <pc:sldChg chg="modSp">
        <pc:chgData name="Terry Donovan" userId="12346a2a-c51c-40bf-a8bb-8cb999ab1199" providerId="ADAL" clId="{3437FD46-B45C-4561-B4C4-CC4B98651E5E}" dt="2019-04-09T13:59:31.066" v="1282" actId="113"/>
        <pc:sldMkLst>
          <pc:docMk/>
          <pc:sldMk cId="1890857938" sldId="1069"/>
        </pc:sldMkLst>
        <pc:spChg chg="mod">
          <ac:chgData name="Terry Donovan" userId="12346a2a-c51c-40bf-a8bb-8cb999ab1199" providerId="ADAL" clId="{3437FD46-B45C-4561-B4C4-CC4B98651E5E}" dt="2019-04-09T13:59:31.066" v="1282" actId="113"/>
          <ac:spMkLst>
            <pc:docMk/>
            <pc:sldMk cId="1890857938" sldId="1069"/>
            <ac:spMk id="2" creationId="{00000000-0000-0000-0000-000000000000}"/>
          </ac:spMkLst>
        </pc:spChg>
      </pc:sldChg>
      <pc:sldChg chg="modSp">
        <pc:chgData name="Terry Donovan" userId="12346a2a-c51c-40bf-a8bb-8cb999ab1199" providerId="ADAL" clId="{3437FD46-B45C-4561-B4C4-CC4B98651E5E}" dt="2019-04-09T13:58:00.903" v="1277" actId="20577"/>
        <pc:sldMkLst>
          <pc:docMk/>
          <pc:sldMk cId="965391039" sldId="1073"/>
        </pc:sldMkLst>
        <pc:spChg chg="mod">
          <ac:chgData name="Terry Donovan" userId="12346a2a-c51c-40bf-a8bb-8cb999ab1199" providerId="ADAL" clId="{3437FD46-B45C-4561-B4C4-CC4B98651E5E}" dt="2019-04-09T13:58:00.903" v="1277" actId="20577"/>
          <ac:spMkLst>
            <pc:docMk/>
            <pc:sldMk cId="965391039" sldId="1073"/>
            <ac:spMk id="2" creationId="{00000000-0000-0000-0000-000000000000}"/>
          </ac:spMkLst>
        </pc:spChg>
      </pc:sldChg>
      <pc:sldChg chg="modSp">
        <pc:chgData name="Terry Donovan" userId="12346a2a-c51c-40bf-a8bb-8cb999ab1199" providerId="ADAL" clId="{3437FD46-B45C-4561-B4C4-CC4B98651E5E}" dt="2019-04-09T13:57:23.634" v="1269" actId="113"/>
        <pc:sldMkLst>
          <pc:docMk/>
          <pc:sldMk cId="3235106960" sldId="1074"/>
        </pc:sldMkLst>
        <pc:spChg chg="mod">
          <ac:chgData name="Terry Donovan" userId="12346a2a-c51c-40bf-a8bb-8cb999ab1199" providerId="ADAL" clId="{3437FD46-B45C-4561-B4C4-CC4B98651E5E}" dt="2019-04-09T13:57:23.634" v="1269" actId="113"/>
          <ac:spMkLst>
            <pc:docMk/>
            <pc:sldMk cId="3235106960" sldId="1074"/>
            <ac:spMk id="2" creationId="{00000000-0000-0000-0000-000000000000}"/>
          </ac:spMkLst>
        </pc:spChg>
      </pc:sldChg>
      <pc:sldChg chg="modSp add">
        <pc:chgData name="Terry Donovan" userId="12346a2a-c51c-40bf-a8bb-8cb999ab1199" providerId="ADAL" clId="{3437FD46-B45C-4561-B4C4-CC4B98651E5E}" dt="2019-04-09T13:40:32.252" v="1234" actId="113"/>
        <pc:sldMkLst>
          <pc:docMk/>
          <pc:sldMk cId="2088120342" sldId="1076"/>
        </pc:sldMkLst>
        <pc:spChg chg="mod">
          <ac:chgData name="Terry Donovan" userId="12346a2a-c51c-40bf-a8bb-8cb999ab1199" providerId="ADAL" clId="{3437FD46-B45C-4561-B4C4-CC4B98651E5E}" dt="2019-04-09T13:40:32.252" v="1234" actId="113"/>
          <ac:spMkLst>
            <pc:docMk/>
            <pc:sldMk cId="2088120342" sldId="1076"/>
            <ac:spMk id="2" creationId="{00000000-0000-0000-0000-000000000000}"/>
          </ac:spMkLst>
        </pc:spChg>
      </pc:sldChg>
      <pc:sldChg chg="modSp add">
        <pc:chgData name="Terry Donovan" userId="12346a2a-c51c-40bf-a8bb-8cb999ab1199" providerId="ADAL" clId="{3437FD46-B45C-4561-B4C4-CC4B98651E5E}" dt="2019-04-09T13:57:40.188" v="1272" actId="20577"/>
        <pc:sldMkLst>
          <pc:docMk/>
          <pc:sldMk cId="2483037468" sldId="1077"/>
        </pc:sldMkLst>
        <pc:spChg chg="mod">
          <ac:chgData name="Terry Donovan" userId="12346a2a-c51c-40bf-a8bb-8cb999ab1199" providerId="ADAL" clId="{3437FD46-B45C-4561-B4C4-CC4B98651E5E}" dt="2019-04-09T13:57:40.188" v="1272" actId="20577"/>
          <ac:spMkLst>
            <pc:docMk/>
            <pc:sldMk cId="2483037468" sldId="1077"/>
            <ac:spMk id="2" creationId="{00000000-0000-0000-0000-000000000000}"/>
          </ac:spMkLst>
        </pc:spChg>
      </pc:sldChg>
      <pc:sldChg chg="modSp">
        <pc:chgData name="Terry Donovan" userId="12346a2a-c51c-40bf-a8bb-8cb999ab1199" providerId="ADAL" clId="{3437FD46-B45C-4561-B4C4-CC4B98651E5E}" dt="2019-04-09T13:53:46.288" v="1238" actId="14100"/>
        <pc:sldMkLst>
          <pc:docMk/>
          <pc:sldMk cId="1313505108" sldId="1080"/>
        </pc:sldMkLst>
        <pc:spChg chg="mod">
          <ac:chgData name="Terry Donovan" userId="12346a2a-c51c-40bf-a8bb-8cb999ab1199" providerId="ADAL" clId="{3437FD46-B45C-4561-B4C4-CC4B98651E5E}" dt="2019-04-09T13:53:42.676" v="1237" actId="113"/>
          <ac:spMkLst>
            <pc:docMk/>
            <pc:sldMk cId="1313505108" sldId="1080"/>
            <ac:spMk id="2" creationId="{00000000-0000-0000-0000-000000000000}"/>
          </ac:spMkLst>
        </pc:spChg>
        <pc:picChg chg="mod">
          <ac:chgData name="Terry Donovan" userId="12346a2a-c51c-40bf-a8bb-8cb999ab1199" providerId="ADAL" clId="{3437FD46-B45C-4561-B4C4-CC4B98651E5E}" dt="2019-04-09T13:53:46.288" v="1238" actId="14100"/>
          <ac:picMkLst>
            <pc:docMk/>
            <pc:sldMk cId="1313505108" sldId="1080"/>
            <ac:picMk id="7" creationId="{765C657F-1E61-4911-ACD4-310DDBD71EAC}"/>
          </ac:picMkLst>
        </pc:picChg>
      </pc:sldChg>
      <pc:sldChg chg="modSp">
        <pc:chgData name="Terry Donovan" userId="12346a2a-c51c-40bf-a8bb-8cb999ab1199" providerId="ADAL" clId="{3437FD46-B45C-4561-B4C4-CC4B98651E5E}" dt="2019-04-09T13:53:54.787" v="1239" actId="113"/>
        <pc:sldMkLst>
          <pc:docMk/>
          <pc:sldMk cId="3357374621" sldId="1081"/>
        </pc:sldMkLst>
        <pc:spChg chg="mod">
          <ac:chgData name="Terry Donovan" userId="12346a2a-c51c-40bf-a8bb-8cb999ab1199" providerId="ADAL" clId="{3437FD46-B45C-4561-B4C4-CC4B98651E5E}" dt="2019-04-09T13:53:54.787" v="1239" actId="113"/>
          <ac:spMkLst>
            <pc:docMk/>
            <pc:sldMk cId="3357374621" sldId="1081"/>
            <ac:spMk id="2" creationId="{00000000-0000-0000-0000-000000000000}"/>
          </ac:spMkLst>
        </pc:spChg>
      </pc:sldChg>
      <pc:sldChg chg="add">
        <pc:chgData name="Terry Donovan" userId="12346a2a-c51c-40bf-a8bb-8cb999ab1199" providerId="ADAL" clId="{3437FD46-B45C-4561-B4C4-CC4B98651E5E}" dt="2019-04-09T14:45:50.540" v="2336"/>
        <pc:sldMkLst>
          <pc:docMk/>
          <pc:sldMk cId="807353164" sldId="1083"/>
        </pc:sldMkLst>
      </pc:sldChg>
      <pc:sldChg chg="modSp">
        <pc:chgData name="Terry Donovan" userId="12346a2a-c51c-40bf-a8bb-8cb999ab1199" providerId="ADAL" clId="{3437FD46-B45C-4561-B4C4-CC4B98651E5E}" dt="2019-04-09T14:43:47.061" v="2335" actId="20577"/>
        <pc:sldMkLst>
          <pc:docMk/>
          <pc:sldMk cId="3887544316" sldId="1085"/>
        </pc:sldMkLst>
        <pc:spChg chg="mod">
          <ac:chgData name="Terry Donovan" userId="12346a2a-c51c-40bf-a8bb-8cb999ab1199" providerId="ADAL" clId="{3437FD46-B45C-4561-B4C4-CC4B98651E5E}" dt="2019-04-09T14:43:47.061" v="2335" actId="20577"/>
          <ac:spMkLst>
            <pc:docMk/>
            <pc:sldMk cId="3887544316" sldId="1085"/>
            <ac:spMk id="2" creationId="{00000000-0000-0000-0000-000000000000}"/>
          </ac:spMkLst>
        </pc:spChg>
      </pc:sldChg>
      <pc:sldChg chg="modNotes">
        <pc:chgData name="Terry Donovan" userId="12346a2a-c51c-40bf-a8bb-8cb999ab1199" providerId="ADAL" clId="{3437FD46-B45C-4561-B4C4-CC4B98651E5E}" dt="2019-04-10T18:25:59.736" v="2337"/>
        <pc:sldMkLst>
          <pc:docMk/>
          <pc:sldMk cId="3298517546" sldId="1170"/>
        </pc:sldMkLst>
      </pc:sldChg>
      <pc:sldChg chg="modSp">
        <pc:chgData name="Terry Donovan" userId="12346a2a-c51c-40bf-a8bb-8cb999ab1199" providerId="ADAL" clId="{3437FD46-B45C-4561-B4C4-CC4B98651E5E}" dt="2019-04-09T14:01:24.226" v="1341" actId="113"/>
        <pc:sldMkLst>
          <pc:docMk/>
          <pc:sldMk cId="820259496" sldId="1171"/>
        </pc:sldMkLst>
        <pc:spChg chg="mod">
          <ac:chgData name="Terry Donovan" userId="12346a2a-c51c-40bf-a8bb-8cb999ab1199" providerId="ADAL" clId="{3437FD46-B45C-4561-B4C4-CC4B98651E5E}" dt="2019-04-09T14:01:24.226" v="1341" actId="113"/>
          <ac:spMkLst>
            <pc:docMk/>
            <pc:sldMk cId="820259496" sldId="1171"/>
            <ac:spMk id="33794" creationId="{00000000-0000-0000-0000-000000000000}"/>
          </ac:spMkLst>
        </pc:spChg>
      </pc:sldChg>
      <pc:sldChg chg="modSp">
        <pc:chgData name="Terry Donovan" userId="12346a2a-c51c-40bf-a8bb-8cb999ab1199" providerId="ADAL" clId="{3437FD46-B45C-4561-B4C4-CC4B98651E5E}" dt="2019-04-09T14:01:39.053" v="1342" actId="207"/>
        <pc:sldMkLst>
          <pc:docMk/>
          <pc:sldMk cId="3570325040" sldId="1172"/>
        </pc:sldMkLst>
        <pc:spChg chg="mod">
          <ac:chgData name="Terry Donovan" userId="12346a2a-c51c-40bf-a8bb-8cb999ab1199" providerId="ADAL" clId="{3437FD46-B45C-4561-B4C4-CC4B98651E5E}" dt="2019-04-09T14:01:39.053" v="1342" actId="207"/>
          <ac:spMkLst>
            <pc:docMk/>
            <pc:sldMk cId="3570325040" sldId="1172"/>
            <ac:spMk id="61441" creationId="{00000000-0000-0000-0000-000000000000}"/>
          </ac:spMkLst>
        </pc:spChg>
      </pc:sldChg>
      <pc:sldChg chg="modSp">
        <pc:chgData name="Terry Donovan" userId="12346a2a-c51c-40bf-a8bb-8cb999ab1199" providerId="ADAL" clId="{3437FD46-B45C-4561-B4C4-CC4B98651E5E}" dt="2019-04-09T14:00:54.794" v="1320" actId="113"/>
        <pc:sldMkLst>
          <pc:docMk/>
          <pc:sldMk cId="772171837" sldId="1177"/>
        </pc:sldMkLst>
        <pc:spChg chg="mod">
          <ac:chgData name="Terry Donovan" userId="12346a2a-c51c-40bf-a8bb-8cb999ab1199" providerId="ADAL" clId="{3437FD46-B45C-4561-B4C4-CC4B98651E5E}" dt="2019-04-09T14:00:54.794" v="1320" actId="113"/>
          <ac:spMkLst>
            <pc:docMk/>
            <pc:sldMk cId="772171837" sldId="1177"/>
            <ac:spMk id="81921" creationId="{00000000-0000-0000-0000-000000000000}"/>
          </ac:spMkLst>
        </pc:spChg>
      </pc:sldChg>
      <pc:sldChg chg="modSp">
        <pc:chgData name="Terry Donovan" userId="12346a2a-c51c-40bf-a8bb-8cb999ab1199" providerId="ADAL" clId="{3437FD46-B45C-4561-B4C4-CC4B98651E5E}" dt="2019-04-09T14:00:11.108" v="1303" actId="114"/>
        <pc:sldMkLst>
          <pc:docMk/>
          <pc:sldMk cId="2190658244" sldId="1178"/>
        </pc:sldMkLst>
        <pc:spChg chg="mod">
          <ac:chgData name="Terry Donovan" userId="12346a2a-c51c-40bf-a8bb-8cb999ab1199" providerId="ADAL" clId="{3437FD46-B45C-4561-B4C4-CC4B98651E5E}" dt="2019-04-09T14:00:11.108" v="1303" actId="114"/>
          <ac:spMkLst>
            <pc:docMk/>
            <pc:sldMk cId="2190658244" sldId="1178"/>
            <ac:spMk id="120833" creationId="{00000000-0000-0000-0000-000000000000}"/>
          </ac:spMkLst>
        </pc:spChg>
      </pc:sldChg>
      <pc:sldChg chg="modSp">
        <pc:chgData name="Terry Donovan" userId="12346a2a-c51c-40bf-a8bb-8cb999ab1199" providerId="ADAL" clId="{3437FD46-B45C-4561-B4C4-CC4B98651E5E}" dt="2019-04-09T13:59:35.565" v="1283" actId="113"/>
        <pc:sldMkLst>
          <pc:docMk/>
          <pc:sldMk cId="3668299864" sldId="1183"/>
        </pc:sldMkLst>
        <pc:spChg chg="mod">
          <ac:chgData name="Terry Donovan" userId="12346a2a-c51c-40bf-a8bb-8cb999ab1199" providerId="ADAL" clId="{3437FD46-B45C-4561-B4C4-CC4B98651E5E}" dt="2019-04-09T13:59:35.565" v="1283" actId="113"/>
          <ac:spMkLst>
            <pc:docMk/>
            <pc:sldMk cId="3668299864" sldId="1183"/>
            <ac:spMk id="155649" creationId="{00000000-0000-0000-0000-000000000000}"/>
          </ac:spMkLst>
        </pc:spChg>
      </pc:sldChg>
      <pc:sldChg chg="modSp modNotesTx">
        <pc:chgData name="Terry Donovan" userId="12346a2a-c51c-40bf-a8bb-8cb999ab1199" providerId="ADAL" clId="{3437FD46-B45C-4561-B4C4-CC4B98651E5E}" dt="2019-04-09T14:20:05.184" v="2185" actId="255"/>
        <pc:sldMkLst>
          <pc:docMk/>
          <pc:sldMk cId="317272583" sldId="1186"/>
        </pc:sldMkLst>
        <pc:spChg chg="mod">
          <ac:chgData name="Terry Donovan" userId="12346a2a-c51c-40bf-a8bb-8cb999ab1199" providerId="ADAL" clId="{3437FD46-B45C-4561-B4C4-CC4B98651E5E}" dt="2019-04-09T14:20:05.184" v="2185" actId="255"/>
          <ac:spMkLst>
            <pc:docMk/>
            <pc:sldMk cId="317272583" sldId="1186"/>
            <ac:spMk id="2" creationId="{D7569263-DE64-4C1A-845E-E0551567121A}"/>
          </ac:spMkLst>
        </pc:spChg>
        <pc:spChg chg="mod">
          <ac:chgData name="Terry Donovan" userId="12346a2a-c51c-40bf-a8bb-8cb999ab1199" providerId="ADAL" clId="{3437FD46-B45C-4561-B4C4-CC4B98651E5E}" dt="2019-04-09T14:12:15.540" v="1347" actId="20577"/>
          <ac:spMkLst>
            <pc:docMk/>
            <pc:sldMk cId="317272583" sldId="1186"/>
            <ac:spMk id="3" creationId="{3ADD6403-1450-473B-869A-EB3E0EB60C63}"/>
          </ac:spMkLst>
        </pc:spChg>
        <pc:graphicFrameChg chg="mod modGraphic">
          <ac:chgData name="Terry Donovan" userId="12346a2a-c51c-40bf-a8bb-8cb999ab1199" providerId="ADAL" clId="{3437FD46-B45C-4561-B4C4-CC4B98651E5E}" dt="2019-04-09T14:19:01.704" v="2180" actId="20577"/>
          <ac:graphicFrameMkLst>
            <pc:docMk/>
            <pc:sldMk cId="317272583" sldId="1186"/>
            <ac:graphicFrameMk id="4" creationId="{12F02B70-8C84-4237-9A36-110D793E1EDB}"/>
          </ac:graphicFrameMkLst>
        </pc:graphicFrameChg>
      </pc:sldChg>
      <pc:sldChg chg="modSp">
        <pc:chgData name="Terry Donovan" userId="12346a2a-c51c-40bf-a8bb-8cb999ab1199" providerId="ADAL" clId="{3437FD46-B45C-4561-B4C4-CC4B98651E5E}" dt="2019-04-09T13:54:49.767" v="1247" actId="113"/>
        <pc:sldMkLst>
          <pc:docMk/>
          <pc:sldMk cId="3351050623" sldId="1188"/>
        </pc:sldMkLst>
        <pc:spChg chg="mod">
          <ac:chgData name="Terry Donovan" userId="12346a2a-c51c-40bf-a8bb-8cb999ab1199" providerId="ADAL" clId="{3437FD46-B45C-4561-B4C4-CC4B98651E5E}" dt="2019-04-09T13:54:49.767" v="1247" actId="113"/>
          <ac:spMkLst>
            <pc:docMk/>
            <pc:sldMk cId="3351050623" sldId="1188"/>
            <ac:spMk id="2" creationId="{4C3E2A07-9262-4CB3-AAB9-962B83A4D091}"/>
          </ac:spMkLst>
        </pc:spChg>
      </pc:sldChg>
      <pc:sldChg chg="modSp del">
        <pc:chgData name="Terry Donovan" userId="12346a2a-c51c-40bf-a8bb-8cb999ab1199" providerId="ADAL" clId="{3437FD46-B45C-4561-B4C4-CC4B98651E5E}" dt="2019-04-09T14:25:25.337" v="2186" actId="2696"/>
        <pc:sldMkLst>
          <pc:docMk/>
          <pc:sldMk cId="367512518" sldId="1189"/>
        </pc:sldMkLst>
        <pc:spChg chg="mod">
          <ac:chgData name="Terry Donovan" userId="12346a2a-c51c-40bf-a8bb-8cb999ab1199" providerId="ADAL" clId="{3437FD46-B45C-4561-B4C4-CC4B98651E5E}" dt="2019-04-09T13:29:21.908" v="1223" actId="113"/>
          <ac:spMkLst>
            <pc:docMk/>
            <pc:sldMk cId="367512518" sldId="1189"/>
            <ac:spMk id="2" creationId="{BE72FBA5-DD80-49CF-93A9-AF42CB727ABA}"/>
          </ac:spMkLst>
        </pc:spChg>
      </pc:sldChg>
      <pc:sldChg chg="modSp ord">
        <pc:chgData name="Terry Donovan" userId="12346a2a-c51c-40bf-a8bb-8cb999ab1199" providerId="ADAL" clId="{3437FD46-B45C-4561-B4C4-CC4B98651E5E}" dt="2019-04-09T13:56:13.317" v="1254" actId="1035"/>
        <pc:sldMkLst>
          <pc:docMk/>
          <pc:sldMk cId="165290185" sldId="1190"/>
        </pc:sldMkLst>
        <pc:picChg chg="mod">
          <ac:chgData name="Terry Donovan" userId="12346a2a-c51c-40bf-a8bb-8cb999ab1199" providerId="ADAL" clId="{3437FD46-B45C-4561-B4C4-CC4B98651E5E}" dt="2019-04-09T13:56:13.317" v="1254" actId="1035"/>
          <ac:picMkLst>
            <pc:docMk/>
            <pc:sldMk cId="165290185" sldId="1190"/>
            <ac:picMk id="4" creationId="{E5D2149E-C211-40A0-9700-5C18C6484301}"/>
          </ac:picMkLst>
        </pc:picChg>
      </pc:sldChg>
      <pc:sldChg chg="modSp">
        <pc:chgData name="Terry Donovan" userId="12346a2a-c51c-40bf-a8bb-8cb999ab1199" providerId="ADAL" clId="{3437FD46-B45C-4561-B4C4-CC4B98651E5E}" dt="2019-04-09T13:55:16.797" v="1250" actId="113"/>
        <pc:sldMkLst>
          <pc:docMk/>
          <pc:sldMk cId="437939025" sldId="1194"/>
        </pc:sldMkLst>
        <pc:spChg chg="mod">
          <ac:chgData name="Terry Donovan" userId="12346a2a-c51c-40bf-a8bb-8cb999ab1199" providerId="ADAL" clId="{3437FD46-B45C-4561-B4C4-CC4B98651E5E}" dt="2019-04-09T13:55:16.797" v="1250" actId="113"/>
          <ac:spMkLst>
            <pc:docMk/>
            <pc:sldMk cId="437939025" sldId="1194"/>
            <ac:spMk id="2" creationId="{20AB5D96-3213-4AE3-8D62-88644AD57CB5}"/>
          </ac:spMkLst>
        </pc:spChg>
      </pc:sldChg>
      <pc:sldChg chg="modSp">
        <pc:chgData name="Terry Donovan" userId="12346a2a-c51c-40bf-a8bb-8cb999ab1199" providerId="ADAL" clId="{3437FD46-B45C-4561-B4C4-CC4B98651E5E}" dt="2019-04-09T13:55:07.782" v="1249" actId="113"/>
        <pc:sldMkLst>
          <pc:docMk/>
          <pc:sldMk cId="1563754294" sldId="1195"/>
        </pc:sldMkLst>
        <pc:spChg chg="mod">
          <ac:chgData name="Terry Donovan" userId="12346a2a-c51c-40bf-a8bb-8cb999ab1199" providerId="ADAL" clId="{3437FD46-B45C-4561-B4C4-CC4B98651E5E}" dt="2019-04-09T13:55:07.782" v="1249" actId="113"/>
          <ac:spMkLst>
            <pc:docMk/>
            <pc:sldMk cId="1563754294" sldId="1195"/>
            <ac:spMk id="2" creationId="{6D33746E-B877-44B4-93F4-48D61AEC95D9}"/>
          </ac:spMkLst>
        </pc:spChg>
      </pc:sldChg>
      <pc:sldChg chg="modSp add">
        <pc:chgData name="Terry Donovan" userId="12346a2a-c51c-40bf-a8bb-8cb999ab1199" providerId="ADAL" clId="{3437FD46-B45C-4561-B4C4-CC4B98651E5E}" dt="2019-04-09T13:59:49.330" v="1286" actId="113"/>
        <pc:sldMkLst>
          <pc:docMk/>
          <pc:sldMk cId="4152939372" sldId="1197"/>
        </pc:sldMkLst>
        <pc:spChg chg="mod">
          <ac:chgData name="Terry Donovan" userId="12346a2a-c51c-40bf-a8bb-8cb999ab1199" providerId="ADAL" clId="{3437FD46-B45C-4561-B4C4-CC4B98651E5E}" dt="2019-04-09T13:59:49.330" v="1286" actId="113"/>
          <ac:spMkLst>
            <pc:docMk/>
            <pc:sldMk cId="4152939372" sldId="1197"/>
            <ac:spMk id="2" creationId="{21DC2651-04A1-418F-A2AF-E3A378C56B25}"/>
          </ac:spMkLst>
        </pc:spChg>
        <pc:graphicFrameChg chg="mod modGraphic">
          <ac:chgData name="Terry Donovan" userId="12346a2a-c51c-40bf-a8bb-8cb999ab1199" providerId="ADAL" clId="{3437FD46-B45C-4561-B4C4-CC4B98651E5E}" dt="2019-04-08T19:59:40.632" v="617" actId="1076"/>
          <ac:graphicFrameMkLst>
            <pc:docMk/>
            <pc:sldMk cId="4152939372" sldId="1197"/>
            <ac:graphicFrameMk id="4" creationId="{14576610-7597-4B1D-BE8F-2ED237FB7B4C}"/>
          </ac:graphicFrameMkLst>
        </pc:graphicFrameChg>
      </pc:sldChg>
      <pc:sldChg chg="modSp add">
        <pc:chgData name="Terry Donovan" userId="12346a2a-c51c-40bf-a8bb-8cb999ab1199" providerId="ADAL" clId="{3437FD46-B45C-4561-B4C4-CC4B98651E5E}" dt="2019-04-09T13:57:33.040" v="1270" actId="114"/>
        <pc:sldMkLst>
          <pc:docMk/>
          <pc:sldMk cId="168361058" sldId="1198"/>
        </pc:sldMkLst>
        <pc:spChg chg="mod">
          <ac:chgData name="Terry Donovan" userId="12346a2a-c51c-40bf-a8bb-8cb999ab1199" providerId="ADAL" clId="{3437FD46-B45C-4561-B4C4-CC4B98651E5E}" dt="2019-04-09T13:57:33.040" v="1270" actId="114"/>
          <ac:spMkLst>
            <pc:docMk/>
            <pc:sldMk cId="168361058" sldId="1198"/>
            <ac:spMk id="2" creationId="{00000000-0000-0000-0000-000000000000}"/>
          </ac:spMkLst>
        </pc:spChg>
      </pc:sldChg>
      <pc:sldMasterChg chg="modSldLayout">
        <pc:chgData name="Terry Donovan" userId="12346a2a-c51c-40bf-a8bb-8cb999ab1199" providerId="ADAL" clId="{3437FD46-B45C-4561-B4C4-CC4B98651E5E}" dt="2019-04-10T18:30:09.689" v="2338" actId="20577"/>
        <pc:sldMasterMkLst>
          <pc:docMk/>
          <pc:sldMasterMk cId="0" sldId="2147483648"/>
        </pc:sldMasterMkLst>
        <pc:sldLayoutChg chg="modSp">
          <pc:chgData name="Terry Donovan" userId="12346a2a-c51c-40bf-a8bb-8cb999ab1199" providerId="ADAL" clId="{3437FD46-B45C-4561-B4C4-CC4B98651E5E}" dt="2019-04-10T18:30:09.689" v="2338" actId="20577"/>
          <pc:sldLayoutMkLst>
            <pc:docMk/>
            <pc:sldMasterMk cId="0" sldId="2147483648"/>
            <pc:sldLayoutMk cId="1610139986" sldId="2147484803"/>
          </pc:sldLayoutMkLst>
          <pc:spChg chg="mod">
            <ac:chgData name="Terry Donovan" userId="12346a2a-c51c-40bf-a8bb-8cb999ab1199" providerId="ADAL" clId="{3437FD46-B45C-4561-B4C4-CC4B98651E5E}" dt="2019-04-10T18:30:09.689" v="2338" actId="20577"/>
            <ac:spMkLst>
              <pc:docMk/>
              <pc:sldMasterMk cId="0" sldId="2147483648"/>
              <pc:sldLayoutMk cId="1610139986" sldId="2147484803"/>
              <ac:spMk id="5" creationId="{00000000-0000-0000-0000-000000000000}"/>
            </ac:spMkLst>
          </pc:spChg>
        </pc:sldLayoutChg>
      </pc:sldMasterChg>
    </pc:docChg>
  </pc:docChgLst>
  <pc:docChgLst>
    <pc:chgData name="Donovan, Terry" userId="S::donovant@uwstout.edu::12346a2a-c51c-40bf-a8bb-8cb999ab1199" providerId="AD" clId="Web-{1DDD0BF4-D835-4196-97DB-E62FFF3E38EE}"/>
    <pc:docChg chg="delSld">
      <pc:chgData name="Donovan, Terry" userId="S::donovant@uwstout.edu::12346a2a-c51c-40bf-a8bb-8cb999ab1199" providerId="AD" clId="Web-{1DDD0BF4-D835-4196-97DB-E62FFF3E38EE}" dt="2019-04-10T17:54:04.437" v="0"/>
      <pc:docMkLst>
        <pc:docMk/>
      </pc:docMkLst>
      <pc:sldChg chg="del">
        <pc:chgData name="Donovan, Terry" userId="S::donovant@uwstout.edu::12346a2a-c51c-40bf-a8bb-8cb999ab1199" providerId="AD" clId="Web-{1DDD0BF4-D835-4196-97DB-E62FFF3E38EE}" dt="2019-04-10T17:54:04.437" v="0"/>
        <pc:sldMkLst>
          <pc:docMk/>
          <pc:sldMk cId="168361058" sldId="1198"/>
        </pc:sldMkLst>
      </pc:sldChg>
    </pc:docChg>
  </pc:docChgLst>
  <pc:docChgLst>
    <pc:chgData name="Gaertner, Elizabeth" userId="S::gaertnere@uwstout.edu::d79b1ede-63bc-4d71-84d9-506b73258f44" providerId="AD" clId="Web-{5961AE63-5A35-53BD-F423-B73171D22A7A}"/>
    <pc:docChg chg="addSld delSld modSld">
      <pc:chgData name="Gaertner, Elizabeth" userId="S::gaertnere@uwstout.edu::d79b1ede-63bc-4d71-84d9-506b73258f44" providerId="AD" clId="Web-{5961AE63-5A35-53BD-F423-B73171D22A7A}" dt="2019-03-29T15:50:10.759" v="572" actId="20577"/>
      <pc:docMkLst>
        <pc:docMk/>
      </pc:docMkLst>
      <pc:sldChg chg="modSp">
        <pc:chgData name="Gaertner, Elizabeth" userId="S::gaertnere@uwstout.edu::d79b1ede-63bc-4d71-84d9-506b73258f44" providerId="AD" clId="Web-{5961AE63-5A35-53BD-F423-B73171D22A7A}" dt="2019-03-29T15:48:25.161" v="501" actId="20577"/>
        <pc:sldMkLst>
          <pc:docMk/>
          <pc:sldMk cId="2482006104" sldId="914"/>
        </pc:sldMkLst>
        <pc:spChg chg="mod">
          <ac:chgData name="Gaertner, Elizabeth" userId="S::gaertnere@uwstout.edu::d79b1ede-63bc-4d71-84d9-506b73258f44" providerId="AD" clId="Web-{5961AE63-5A35-53BD-F423-B73171D22A7A}" dt="2019-03-29T15:48:25.161" v="501" actId="20577"/>
          <ac:spMkLst>
            <pc:docMk/>
            <pc:sldMk cId="2482006104" sldId="914"/>
            <ac:spMk id="3" creationId="{00000000-0000-0000-0000-000000000000}"/>
          </ac:spMkLst>
        </pc:spChg>
      </pc:sldChg>
    </pc:docChg>
  </pc:docChgLst>
  <pc:docChgLst>
    <pc:chgData name="Gaertner, Elizabeth" userId="S::gaertnere@uwstout.edu::d79b1ede-63bc-4d71-84d9-506b73258f44" providerId="AD" clId="Web-{C254CC9E-9914-9E4F-E8D7-1B4816DBE658}"/>
    <pc:docChg chg="addSld delSld modSld sldOrd">
      <pc:chgData name="Gaertner, Elizabeth" userId="S::gaertnere@uwstout.edu::d79b1ede-63bc-4d71-84d9-506b73258f44" providerId="AD" clId="Web-{C254CC9E-9914-9E4F-E8D7-1B4816DBE658}" dt="2019-04-04T19:40:21.843" v="334" actId="20577"/>
      <pc:docMkLst>
        <pc:docMk/>
      </pc:docMkLst>
      <pc:sldChg chg="ord">
        <pc:chgData name="Gaertner, Elizabeth" userId="S::gaertnere@uwstout.edu::d79b1ede-63bc-4d71-84d9-506b73258f44" providerId="AD" clId="Web-{C254CC9E-9914-9E4F-E8D7-1B4816DBE658}" dt="2019-04-04T19:08:12.688" v="166"/>
        <pc:sldMkLst>
          <pc:docMk/>
          <pc:sldMk cId="3423616357" sldId="896"/>
        </pc:sldMkLst>
      </pc:sldChg>
      <pc:sldChg chg="modSp ord">
        <pc:chgData name="Gaertner, Elizabeth" userId="S::gaertnere@uwstout.edu::d79b1ede-63bc-4d71-84d9-506b73258f44" providerId="AD" clId="Web-{C254CC9E-9914-9E4F-E8D7-1B4816DBE658}" dt="2019-04-04T19:27:59.667" v="203"/>
        <pc:sldMkLst>
          <pc:docMk/>
          <pc:sldMk cId="1319986635" sldId="973"/>
        </pc:sldMkLst>
        <pc:spChg chg="mod">
          <ac:chgData name="Gaertner, Elizabeth" userId="S::gaertnere@uwstout.edu::d79b1ede-63bc-4d71-84d9-506b73258f44" providerId="AD" clId="Web-{C254CC9E-9914-9E4F-E8D7-1B4816DBE658}" dt="2019-04-04T19:23:56.015" v="199" actId="20577"/>
          <ac:spMkLst>
            <pc:docMk/>
            <pc:sldMk cId="1319986635" sldId="973"/>
            <ac:spMk id="2" creationId="{00000000-0000-0000-0000-000000000000}"/>
          </ac:spMkLst>
        </pc:spChg>
      </pc:sldChg>
      <pc:sldChg chg="ord">
        <pc:chgData name="Gaertner, Elizabeth" userId="S::gaertnere@uwstout.edu::d79b1ede-63bc-4d71-84d9-506b73258f44" providerId="AD" clId="Web-{C254CC9E-9914-9E4F-E8D7-1B4816DBE658}" dt="2019-04-04T15:57:52.837" v="3"/>
        <pc:sldMkLst>
          <pc:docMk/>
          <pc:sldMk cId="1802366424" sldId="991"/>
        </pc:sldMkLst>
      </pc:sldChg>
      <pc:sldChg chg="ord">
        <pc:chgData name="Gaertner, Elizabeth" userId="S::gaertnere@uwstout.edu::d79b1ede-63bc-4d71-84d9-506b73258f44" providerId="AD" clId="Web-{C254CC9E-9914-9E4F-E8D7-1B4816DBE658}" dt="2019-04-04T15:58:52.902" v="5"/>
        <pc:sldMkLst>
          <pc:docMk/>
          <pc:sldMk cId="391284116" sldId="994"/>
        </pc:sldMkLst>
      </pc:sldChg>
      <pc:sldChg chg="ord">
        <pc:chgData name="Gaertner, Elizabeth" userId="S::gaertnere@uwstout.edu::d79b1ede-63bc-4d71-84d9-506b73258f44" providerId="AD" clId="Web-{C254CC9E-9914-9E4F-E8D7-1B4816DBE658}" dt="2019-04-04T16:00:24.358" v="8"/>
        <pc:sldMkLst>
          <pc:docMk/>
          <pc:sldMk cId="3804641418" sldId="998"/>
        </pc:sldMkLst>
      </pc:sldChg>
      <pc:sldChg chg="modSp ord">
        <pc:chgData name="Gaertner, Elizabeth" userId="S::gaertnere@uwstout.edu::d79b1ede-63bc-4d71-84d9-506b73258f44" providerId="AD" clId="Web-{C254CC9E-9914-9E4F-E8D7-1B4816DBE658}" dt="2019-04-04T19:40:18.718" v="332" actId="20577"/>
        <pc:sldMkLst>
          <pc:docMk/>
          <pc:sldMk cId="929608454" sldId="999"/>
        </pc:sldMkLst>
        <pc:spChg chg="mod">
          <ac:chgData name="Gaertner, Elizabeth" userId="S::gaertnere@uwstout.edu::d79b1ede-63bc-4d71-84d9-506b73258f44" providerId="AD" clId="Web-{C254CC9E-9914-9E4F-E8D7-1B4816DBE658}" dt="2019-04-04T19:40:18.718" v="332" actId="20577"/>
          <ac:spMkLst>
            <pc:docMk/>
            <pc:sldMk cId="929608454" sldId="999"/>
            <ac:spMk id="2" creationId="{00000000-0000-0000-0000-000000000000}"/>
          </ac:spMkLst>
        </pc:spChg>
      </pc:sldChg>
      <pc:sldChg chg="modSp">
        <pc:chgData name="Gaertner, Elizabeth" userId="S::gaertnere@uwstout.edu::d79b1ede-63bc-4d71-84d9-506b73258f44" providerId="AD" clId="Web-{C254CC9E-9914-9E4F-E8D7-1B4816DBE658}" dt="2019-04-04T19:11:34.229" v="179" actId="20577"/>
        <pc:sldMkLst>
          <pc:docMk/>
          <pc:sldMk cId="660767806" sldId="1023"/>
        </pc:sldMkLst>
        <pc:spChg chg="mod">
          <ac:chgData name="Gaertner, Elizabeth" userId="S::gaertnere@uwstout.edu::d79b1ede-63bc-4d71-84d9-506b73258f44" providerId="AD" clId="Web-{C254CC9E-9914-9E4F-E8D7-1B4816DBE658}" dt="2019-04-04T19:11:34.229" v="179" actId="20577"/>
          <ac:spMkLst>
            <pc:docMk/>
            <pc:sldMk cId="660767806" sldId="1023"/>
            <ac:spMk id="9" creationId="{00000000-0000-0000-0000-000000000000}"/>
          </ac:spMkLst>
        </pc:spChg>
      </pc:sldChg>
      <pc:sldChg chg="ord">
        <pc:chgData name="Gaertner, Elizabeth" userId="S::gaertnere@uwstout.edu::d79b1ede-63bc-4d71-84d9-506b73258f44" providerId="AD" clId="Web-{C254CC9E-9914-9E4F-E8D7-1B4816DBE658}" dt="2019-04-04T15:58:22.338" v="4"/>
        <pc:sldMkLst>
          <pc:docMk/>
          <pc:sldMk cId="1852278503" sldId="1039"/>
        </pc:sldMkLst>
      </pc:sldChg>
      <pc:sldChg chg="ord">
        <pc:chgData name="Gaertner, Elizabeth" userId="S::gaertnere@uwstout.edu::d79b1ede-63bc-4d71-84d9-506b73258f44" providerId="AD" clId="Web-{C254CC9E-9914-9E4F-E8D7-1B4816DBE658}" dt="2019-04-04T16:03:14.177" v="13"/>
        <pc:sldMkLst>
          <pc:docMk/>
          <pc:sldMk cId="4264891178" sldId="1042"/>
        </pc:sldMkLst>
      </pc:sldChg>
      <pc:sldChg chg="modSp ord">
        <pc:chgData name="Gaertner, Elizabeth" userId="S::gaertnere@uwstout.edu::d79b1ede-63bc-4d71-84d9-506b73258f44" providerId="AD" clId="Web-{C254CC9E-9914-9E4F-E8D7-1B4816DBE658}" dt="2019-04-04T16:11:41.134" v="50" actId="20577"/>
        <pc:sldMkLst>
          <pc:docMk/>
          <pc:sldMk cId="1046613712" sldId="1043"/>
        </pc:sldMkLst>
        <pc:spChg chg="mod">
          <ac:chgData name="Gaertner, Elizabeth" userId="S::gaertnere@uwstout.edu::d79b1ede-63bc-4d71-84d9-506b73258f44" providerId="AD" clId="Web-{C254CC9E-9914-9E4F-E8D7-1B4816DBE658}" dt="2019-04-04T16:11:41.134" v="50" actId="20577"/>
          <ac:spMkLst>
            <pc:docMk/>
            <pc:sldMk cId="1046613712" sldId="1043"/>
            <ac:spMk id="3" creationId="{00000000-0000-0000-0000-000000000000}"/>
          </ac:spMkLst>
        </pc:spChg>
      </pc:sldChg>
      <pc:sldChg chg="modSp">
        <pc:chgData name="Gaertner, Elizabeth" userId="S::gaertnere@uwstout.edu::d79b1ede-63bc-4d71-84d9-506b73258f44" providerId="AD" clId="Web-{C254CC9E-9914-9E4F-E8D7-1B4816DBE658}" dt="2019-04-04T19:30:17.658" v="221" actId="1076"/>
        <pc:sldMkLst>
          <pc:docMk/>
          <pc:sldMk cId="1890857938" sldId="1069"/>
        </pc:sldMkLst>
        <pc:spChg chg="mod">
          <ac:chgData name="Gaertner, Elizabeth" userId="S::gaertnere@uwstout.edu::d79b1ede-63bc-4d71-84d9-506b73258f44" providerId="AD" clId="Web-{C254CC9E-9914-9E4F-E8D7-1B4816DBE658}" dt="2019-04-04T19:30:17.658" v="221" actId="1076"/>
          <ac:spMkLst>
            <pc:docMk/>
            <pc:sldMk cId="1890857938" sldId="1069"/>
            <ac:spMk id="3" creationId="{00000000-0000-0000-0000-000000000000}"/>
          </ac:spMkLst>
        </pc:spChg>
      </pc:sldChg>
      <pc:sldChg chg="ord">
        <pc:chgData name="Gaertner, Elizabeth" userId="S::gaertnere@uwstout.edu::d79b1ede-63bc-4d71-84d9-506b73258f44" providerId="AD" clId="Web-{C254CC9E-9914-9E4F-E8D7-1B4816DBE658}" dt="2019-04-04T15:59:20.403" v="6"/>
        <pc:sldMkLst>
          <pc:docMk/>
          <pc:sldMk cId="965391039" sldId="1073"/>
        </pc:sldMkLst>
      </pc:sldChg>
      <pc:sldChg chg="ord">
        <pc:chgData name="Gaertner, Elizabeth" userId="S::gaertnere@uwstout.edu::d79b1ede-63bc-4d71-84d9-506b73258f44" providerId="AD" clId="Web-{C254CC9E-9914-9E4F-E8D7-1B4816DBE658}" dt="2019-04-04T15:59:44.247" v="7"/>
        <pc:sldMkLst>
          <pc:docMk/>
          <pc:sldMk cId="3235106960" sldId="1074"/>
        </pc:sldMkLst>
      </pc:sldChg>
      <pc:sldChg chg="modSp">
        <pc:chgData name="Gaertner, Elizabeth" userId="S::gaertnere@uwstout.edu::d79b1ede-63bc-4d71-84d9-506b73258f44" providerId="AD" clId="Web-{C254CC9E-9914-9E4F-E8D7-1B4816DBE658}" dt="2019-04-04T16:09:48.989" v="34" actId="14100"/>
        <pc:sldMkLst>
          <pc:docMk/>
          <pc:sldMk cId="1313505108" sldId="1080"/>
        </pc:sldMkLst>
        <pc:picChg chg="mod">
          <ac:chgData name="Gaertner, Elizabeth" userId="S::gaertnere@uwstout.edu::d79b1ede-63bc-4d71-84d9-506b73258f44" providerId="AD" clId="Web-{C254CC9E-9914-9E4F-E8D7-1B4816DBE658}" dt="2019-04-04T16:09:48.989" v="34" actId="14100"/>
          <ac:picMkLst>
            <pc:docMk/>
            <pc:sldMk cId="1313505108" sldId="1080"/>
            <ac:picMk id="7" creationId="{765C657F-1E61-4911-ACD4-310DDBD71EAC}"/>
          </ac:picMkLst>
        </pc:picChg>
      </pc:sldChg>
      <pc:sldChg chg="add del">
        <pc:chgData name="Gaertner, Elizabeth" userId="S::gaertnere@uwstout.edu::d79b1ede-63bc-4d71-84d9-506b73258f44" providerId="AD" clId="Web-{C254CC9E-9914-9E4F-E8D7-1B4816DBE658}" dt="2019-04-04T19:29:59.188" v="217"/>
        <pc:sldMkLst>
          <pc:docMk/>
          <pc:sldMk cId="57082354" sldId="1113"/>
        </pc:sldMkLst>
      </pc:sldChg>
      <pc:sldChg chg="ord">
        <pc:chgData name="Gaertner, Elizabeth" userId="S::gaertnere@uwstout.edu::d79b1ede-63bc-4d71-84d9-506b73258f44" providerId="AD" clId="Web-{C254CC9E-9914-9E4F-E8D7-1B4816DBE658}" dt="2019-04-04T15:57:18.117" v="2"/>
        <pc:sldMkLst>
          <pc:docMk/>
          <pc:sldMk cId="3955894536" sldId="1156"/>
        </pc:sldMkLst>
      </pc:sldChg>
      <pc:sldChg chg="modSp">
        <pc:chgData name="Gaertner, Elizabeth" userId="S::gaertnere@uwstout.edu::d79b1ede-63bc-4d71-84d9-506b73258f44" providerId="AD" clId="Web-{C254CC9E-9914-9E4F-E8D7-1B4816DBE658}" dt="2019-04-04T16:12:47.136" v="66" actId="20577"/>
        <pc:sldMkLst>
          <pc:docMk/>
          <pc:sldMk cId="820259496" sldId="1171"/>
        </pc:sldMkLst>
        <pc:spChg chg="mod">
          <ac:chgData name="Gaertner, Elizabeth" userId="S::gaertnere@uwstout.edu::d79b1ede-63bc-4d71-84d9-506b73258f44" providerId="AD" clId="Web-{C254CC9E-9914-9E4F-E8D7-1B4816DBE658}" dt="2019-04-04T16:12:47.136" v="66" actId="20577"/>
          <ac:spMkLst>
            <pc:docMk/>
            <pc:sldMk cId="820259496" sldId="1171"/>
            <ac:spMk id="23554" creationId="{00000000-0000-0000-0000-000000000000}"/>
          </ac:spMkLst>
        </pc:spChg>
      </pc:sldChg>
      <pc:sldChg chg="modSp">
        <pc:chgData name="Gaertner, Elizabeth" userId="S::gaertnere@uwstout.edu::d79b1ede-63bc-4d71-84d9-506b73258f44" providerId="AD" clId="Web-{C254CC9E-9914-9E4F-E8D7-1B4816DBE658}" dt="2019-04-04T16:06:53.451" v="26" actId="1076"/>
        <pc:sldMkLst>
          <pc:docMk/>
          <pc:sldMk cId="1245001381" sldId="1184"/>
        </pc:sldMkLst>
        <pc:spChg chg="mod">
          <ac:chgData name="Gaertner, Elizabeth" userId="S::gaertnere@uwstout.edu::d79b1ede-63bc-4d71-84d9-506b73258f44" providerId="AD" clId="Web-{C254CC9E-9914-9E4F-E8D7-1B4816DBE658}" dt="2019-04-04T16:06:53.451" v="26" actId="1076"/>
          <ac:spMkLst>
            <pc:docMk/>
            <pc:sldMk cId="1245001381" sldId="1184"/>
            <ac:spMk id="2" creationId="{866351E0-BFE5-4435-BD81-571A510657BC}"/>
          </ac:spMkLst>
        </pc:spChg>
        <pc:spChg chg="mod">
          <ac:chgData name="Gaertner, Elizabeth" userId="S::gaertnere@uwstout.edu::d79b1ede-63bc-4d71-84d9-506b73258f44" providerId="AD" clId="Web-{C254CC9E-9914-9E4F-E8D7-1B4816DBE658}" dt="2019-04-04T16:06:47.654" v="25" actId="20577"/>
          <ac:spMkLst>
            <pc:docMk/>
            <pc:sldMk cId="1245001381" sldId="1184"/>
            <ac:spMk id="3" creationId="{00000000-0000-0000-0000-000000000000}"/>
          </ac:spMkLst>
        </pc:spChg>
        <pc:spChg chg="mod">
          <ac:chgData name="Gaertner, Elizabeth" userId="S::gaertnere@uwstout.edu::d79b1ede-63bc-4d71-84d9-506b73258f44" providerId="AD" clId="Web-{C254CC9E-9914-9E4F-E8D7-1B4816DBE658}" dt="2019-04-04T16:05:49.667" v="16" actId="1076"/>
          <ac:spMkLst>
            <pc:docMk/>
            <pc:sldMk cId="1245001381" sldId="1184"/>
            <ac:spMk id="4" creationId="{D2BEB0F3-80A1-4F7B-B3CC-00EBA9DA1861}"/>
          </ac:spMkLst>
        </pc:spChg>
      </pc:sldChg>
      <pc:sldChg chg="modSp new ord">
        <pc:chgData name="Gaertner, Elizabeth" userId="S::gaertnere@uwstout.edu::d79b1ede-63bc-4d71-84d9-506b73258f44" providerId="AD" clId="Web-{C254CC9E-9914-9E4F-E8D7-1B4816DBE658}" dt="2019-04-04T19:03:55.895" v="162" actId="20577"/>
        <pc:sldMkLst>
          <pc:docMk/>
          <pc:sldMk cId="317272583" sldId="1186"/>
        </pc:sldMkLst>
        <pc:spChg chg="mod">
          <ac:chgData name="Gaertner, Elizabeth" userId="S::gaertnere@uwstout.edu::d79b1ede-63bc-4d71-84d9-506b73258f44" providerId="AD" clId="Web-{C254CC9E-9914-9E4F-E8D7-1B4816DBE658}" dt="2019-04-04T19:03:55.895" v="162" actId="20577"/>
          <ac:spMkLst>
            <pc:docMk/>
            <pc:sldMk cId="317272583" sldId="1186"/>
            <ac:spMk id="2" creationId="{D7569263-DE64-4C1A-845E-E0551567121A}"/>
          </ac:spMkLst>
        </pc:spChg>
      </pc:sldChg>
    </pc:docChg>
  </pc:docChgLst>
  <pc:docChgLst>
    <pc:chgData name="Donovan, Terry" userId="S::donovant@uwstout.edu::12346a2a-c51c-40bf-a8bb-8cb999ab1199" providerId="AD" clId="Web-{332AA441-0043-4596-AA46-924259E855BA}"/>
    <pc:docChg chg="addSld delSld modSld sldOrd">
      <pc:chgData name="Donovan, Terry" userId="S::donovant@uwstout.edu::12346a2a-c51c-40bf-a8bb-8cb999ab1199" providerId="AD" clId="Web-{332AA441-0043-4596-AA46-924259E855BA}" dt="2019-04-08T17:01:25.766" v="655"/>
      <pc:docMkLst>
        <pc:docMk/>
      </pc:docMkLst>
      <pc:sldChg chg="modSp del">
        <pc:chgData name="Donovan, Terry" userId="S::donovant@uwstout.edu::12346a2a-c51c-40bf-a8bb-8cb999ab1199" providerId="AD" clId="Web-{332AA441-0043-4596-AA46-924259E855BA}" dt="2019-04-08T14:19:00.199" v="11"/>
        <pc:sldMkLst>
          <pc:docMk/>
          <pc:sldMk cId="3952929425" sldId="974"/>
        </pc:sldMkLst>
        <pc:spChg chg="mod">
          <ac:chgData name="Donovan, Terry" userId="S::donovant@uwstout.edu::12346a2a-c51c-40bf-a8bb-8cb999ab1199" providerId="AD" clId="Web-{332AA441-0043-4596-AA46-924259E855BA}" dt="2019-04-08T14:18:58.793" v="9" actId="20577"/>
          <ac:spMkLst>
            <pc:docMk/>
            <pc:sldMk cId="3952929425" sldId="974"/>
            <ac:spMk id="3" creationId="{00000000-0000-0000-0000-000000000000}"/>
          </ac:spMkLst>
        </pc:spChg>
      </pc:sldChg>
      <pc:sldChg chg="modSp ord">
        <pc:chgData name="Donovan, Terry" userId="S::donovant@uwstout.edu::12346a2a-c51c-40bf-a8bb-8cb999ab1199" providerId="AD" clId="Web-{332AA441-0043-4596-AA46-924259E855BA}" dt="2019-04-08T16:49:40.542" v="602" actId="20577"/>
        <pc:sldMkLst>
          <pc:docMk/>
          <pc:sldMk cId="2249182086" sldId="975"/>
        </pc:sldMkLst>
        <pc:spChg chg="mod">
          <ac:chgData name="Donovan, Terry" userId="S::donovant@uwstout.edu::12346a2a-c51c-40bf-a8bb-8cb999ab1199" providerId="AD" clId="Web-{332AA441-0043-4596-AA46-924259E855BA}" dt="2019-04-08T16:49:40.542" v="602" actId="20577"/>
          <ac:spMkLst>
            <pc:docMk/>
            <pc:sldMk cId="2249182086" sldId="975"/>
            <ac:spMk id="2" creationId="{00000000-0000-0000-0000-000000000000}"/>
          </ac:spMkLst>
        </pc:spChg>
        <pc:spChg chg="mod">
          <ac:chgData name="Donovan, Terry" userId="S::donovant@uwstout.edu::12346a2a-c51c-40bf-a8bb-8cb999ab1199" providerId="AD" clId="Web-{332AA441-0043-4596-AA46-924259E855BA}" dt="2019-04-08T16:42:34.414" v="495" actId="20577"/>
          <ac:spMkLst>
            <pc:docMk/>
            <pc:sldMk cId="2249182086" sldId="975"/>
            <ac:spMk id="3" creationId="{00000000-0000-0000-0000-000000000000}"/>
          </ac:spMkLst>
        </pc:spChg>
      </pc:sldChg>
      <pc:sldChg chg="modSp ord">
        <pc:chgData name="Donovan, Terry" userId="S::donovant@uwstout.edu::12346a2a-c51c-40bf-a8bb-8cb999ab1199" providerId="AD" clId="Web-{332AA441-0043-4596-AA46-924259E855BA}" dt="2019-04-08T16:47:34.260" v="520"/>
        <pc:sldMkLst>
          <pc:docMk/>
          <pc:sldMk cId="1604854608" sldId="988"/>
        </pc:sldMkLst>
        <pc:spChg chg="mod">
          <ac:chgData name="Donovan, Terry" userId="S::donovant@uwstout.edu::12346a2a-c51c-40bf-a8bb-8cb999ab1199" providerId="AD" clId="Web-{332AA441-0043-4596-AA46-924259E855BA}" dt="2019-04-08T14:45:53.098" v="457" actId="20577"/>
          <ac:spMkLst>
            <pc:docMk/>
            <pc:sldMk cId="1604854608" sldId="988"/>
            <ac:spMk id="3" creationId="{00000000-0000-0000-0000-000000000000}"/>
          </ac:spMkLst>
        </pc:spChg>
      </pc:sldChg>
      <pc:sldChg chg="ord">
        <pc:chgData name="Donovan, Terry" userId="S::donovant@uwstout.edu::12346a2a-c51c-40bf-a8bb-8cb999ab1199" providerId="AD" clId="Web-{332AA441-0043-4596-AA46-924259E855BA}" dt="2019-04-08T16:43:41.242" v="505"/>
        <pc:sldMkLst>
          <pc:docMk/>
          <pc:sldMk cId="3804641418" sldId="998"/>
        </pc:sldMkLst>
      </pc:sldChg>
      <pc:sldChg chg="modSp ord">
        <pc:chgData name="Donovan, Terry" userId="S::donovant@uwstout.edu::12346a2a-c51c-40bf-a8bb-8cb999ab1199" providerId="AD" clId="Web-{332AA441-0043-4596-AA46-924259E855BA}" dt="2019-04-08T16:44:59.634" v="513" actId="20577"/>
        <pc:sldMkLst>
          <pc:docMk/>
          <pc:sldMk cId="1046613712" sldId="1043"/>
        </pc:sldMkLst>
        <pc:spChg chg="mod">
          <ac:chgData name="Donovan, Terry" userId="S::donovant@uwstout.edu::12346a2a-c51c-40bf-a8bb-8cb999ab1199" providerId="AD" clId="Web-{332AA441-0043-4596-AA46-924259E855BA}" dt="2019-04-08T16:44:59.634" v="513" actId="20577"/>
          <ac:spMkLst>
            <pc:docMk/>
            <pc:sldMk cId="1046613712" sldId="1043"/>
            <ac:spMk id="219137" creationId="{00000000-0000-0000-0000-000000000000}"/>
          </ac:spMkLst>
        </pc:spChg>
      </pc:sldChg>
      <pc:sldChg chg="del">
        <pc:chgData name="Donovan, Terry" userId="S::donovant@uwstout.edu::12346a2a-c51c-40bf-a8bb-8cb999ab1199" providerId="AD" clId="Web-{332AA441-0043-4596-AA46-924259E855BA}" dt="2019-04-08T14:45:30.879" v="456"/>
        <pc:sldMkLst>
          <pc:docMk/>
          <pc:sldMk cId="1507254992" sldId="1072"/>
        </pc:sldMkLst>
      </pc:sldChg>
      <pc:sldChg chg="ord">
        <pc:chgData name="Donovan, Terry" userId="S::donovant@uwstout.edu::12346a2a-c51c-40bf-a8bb-8cb999ab1199" providerId="AD" clId="Web-{332AA441-0043-4596-AA46-924259E855BA}" dt="2019-04-08T16:46:43.166" v="518"/>
        <pc:sldMkLst>
          <pc:docMk/>
          <pc:sldMk cId="1313505108" sldId="1080"/>
        </pc:sldMkLst>
      </pc:sldChg>
      <pc:sldChg chg="del">
        <pc:chgData name="Donovan, Terry" userId="S::donovant@uwstout.edu::12346a2a-c51c-40bf-a8bb-8cb999ab1199" providerId="AD" clId="Web-{332AA441-0043-4596-AA46-924259E855BA}" dt="2019-04-08T16:46:00.431" v="516"/>
        <pc:sldMkLst>
          <pc:docMk/>
          <pc:sldMk cId="1144991115" sldId="1187"/>
        </pc:sldMkLst>
      </pc:sldChg>
      <pc:sldChg chg="modSp ord">
        <pc:chgData name="Donovan, Terry" userId="S::donovant@uwstout.edu::12346a2a-c51c-40bf-a8bb-8cb999ab1199" providerId="AD" clId="Web-{332AA441-0043-4596-AA46-924259E855BA}" dt="2019-04-08T16:53:03.841" v="628" actId="20577"/>
        <pc:sldMkLst>
          <pc:docMk/>
          <pc:sldMk cId="3351050623" sldId="1188"/>
        </pc:sldMkLst>
        <pc:spChg chg="mod">
          <ac:chgData name="Donovan, Terry" userId="S::donovant@uwstout.edu::12346a2a-c51c-40bf-a8bb-8cb999ab1199" providerId="AD" clId="Web-{332AA441-0043-4596-AA46-924259E855BA}" dt="2019-04-08T16:53:03.841" v="628" actId="20577"/>
          <ac:spMkLst>
            <pc:docMk/>
            <pc:sldMk cId="3351050623" sldId="1188"/>
            <ac:spMk id="3" creationId="{3BB24378-619C-4448-8527-CE35CF912443}"/>
          </ac:spMkLst>
        </pc:spChg>
      </pc:sldChg>
      <pc:sldChg chg="addSp delSp modSp ord">
        <pc:chgData name="Donovan, Terry" userId="S::donovant@uwstout.edu::12346a2a-c51c-40bf-a8bb-8cb999ab1199" providerId="AD" clId="Web-{332AA441-0043-4596-AA46-924259E855BA}" dt="2019-04-08T17:01:25.766" v="655"/>
        <pc:sldMkLst>
          <pc:docMk/>
          <pc:sldMk cId="367512518" sldId="1189"/>
        </pc:sldMkLst>
        <pc:spChg chg="del">
          <ac:chgData name="Donovan, Terry" userId="S::donovant@uwstout.edu::12346a2a-c51c-40bf-a8bb-8cb999ab1199" providerId="AD" clId="Web-{332AA441-0043-4596-AA46-924259E855BA}" dt="2019-04-08T17:00:43.204" v="631"/>
          <ac:spMkLst>
            <pc:docMk/>
            <pc:sldMk cId="367512518" sldId="1189"/>
            <ac:spMk id="3" creationId="{9FAD9F58-A461-4252-BD94-9F9CBA26A4F6}"/>
          </ac:spMkLst>
        </pc:spChg>
        <pc:graphicFrameChg chg="add mod ord modGraphic">
          <ac:chgData name="Donovan, Terry" userId="S::donovant@uwstout.edu::12346a2a-c51c-40bf-a8bb-8cb999ab1199" providerId="AD" clId="Web-{332AA441-0043-4596-AA46-924259E855BA}" dt="2019-04-08T17:01:25.766" v="655"/>
          <ac:graphicFrameMkLst>
            <pc:docMk/>
            <pc:sldMk cId="367512518" sldId="1189"/>
            <ac:graphicFrameMk id="4" creationId="{454835B4-7404-4FF3-BF65-33851289E398}"/>
          </ac:graphicFrameMkLst>
        </pc:graphicFrameChg>
      </pc:sldChg>
      <pc:sldChg chg="modSp new del">
        <pc:chgData name="Donovan, Terry" userId="S::donovant@uwstout.edu::12346a2a-c51c-40bf-a8bb-8cb999ab1199" providerId="AD" clId="Web-{332AA441-0043-4596-AA46-924259E855BA}" dt="2019-04-08T14:28:42.250" v="136"/>
        <pc:sldMkLst>
          <pc:docMk/>
          <pc:sldMk cId="2478627325" sldId="1192"/>
        </pc:sldMkLst>
        <pc:spChg chg="mod">
          <ac:chgData name="Donovan, Terry" userId="S::donovant@uwstout.edu::12346a2a-c51c-40bf-a8bb-8cb999ab1199" providerId="AD" clId="Web-{332AA441-0043-4596-AA46-924259E855BA}" dt="2019-04-08T14:23:13.210" v="27" actId="20577"/>
          <ac:spMkLst>
            <pc:docMk/>
            <pc:sldMk cId="2478627325" sldId="1192"/>
            <ac:spMk id="3" creationId="{64E52A60-15A1-4CAD-9DF1-EC77109ADB06}"/>
          </ac:spMkLst>
        </pc:spChg>
      </pc:sldChg>
      <pc:sldChg chg="modSp new del">
        <pc:chgData name="Donovan, Terry" userId="S::donovant@uwstout.edu::12346a2a-c51c-40bf-a8bb-8cb999ab1199" providerId="AD" clId="Web-{332AA441-0043-4596-AA46-924259E855BA}" dt="2019-04-08T14:44:37.049" v="434"/>
        <pc:sldMkLst>
          <pc:docMk/>
          <pc:sldMk cId="584459179" sldId="1193"/>
        </pc:sldMkLst>
        <pc:spChg chg="mod">
          <ac:chgData name="Donovan, Terry" userId="S::donovant@uwstout.edu::12346a2a-c51c-40bf-a8bb-8cb999ab1199" providerId="AD" clId="Web-{332AA441-0043-4596-AA46-924259E855BA}" dt="2019-04-08T14:23:01.270" v="23" actId="20577"/>
          <ac:spMkLst>
            <pc:docMk/>
            <pc:sldMk cId="584459179" sldId="1193"/>
            <ac:spMk id="3" creationId="{A707FEC6-C9EB-4C2D-82ED-842BEF1F1693}"/>
          </ac:spMkLst>
        </pc:spChg>
      </pc:sldChg>
      <pc:sldChg chg="modSp new ord">
        <pc:chgData name="Donovan, Terry" userId="S::donovant@uwstout.edu::12346a2a-c51c-40bf-a8bb-8cb999ab1199" providerId="AD" clId="Web-{332AA441-0043-4596-AA46-924259E855BA}" dt="2019-04-08T16:47:34.260" v="523"/>
        <pc:sldMkLst>
          <pc:docMk/>
          <pc:sldMk cId="437939025" sldId="1194"/>
        </pc:sldMkLst>
        <pc:spChg chg="mod">
          <ac:chgData name="Donovan, Terry" userId="S::donovant@uwstout.edu::12346a2a-c51c-40bf-a8bb-8cb999ab1199" providerId="AD" clId="Web-{332AA441-0043-4596-AA46-924259E855BA}" dt="2019-04-08T14:27:43.452" v="72" actId="20577"/>
          <ac:spMkLst>
            <pc:docMk/>
            <pc:sldMk cId="437939025" sldId="1194"/>
            <ac:spMk id="2" creationId="{20AB5D96-3213-4AE3-8D62-88644AD57CB5}"/>
          </ac:spMkLst>
        </pc:spChg>
        <pc:spChg chg="mod">
          <ac:chgData name="Donovan, Terry" userId="S::donovant@uwstout.edu::12346a2a-c51c-40bf-a8bb-8cb999ab1199" providerId="AD" clId="Web-{332AA441-0043-4596-AA46-924259E855BA}" dt="2019-04-08T14:57:03.559" v="468" actId="20577"/>
          <ac:spMkLst>
            <pc:docMk/>
            <pc:sldMk cId="437939025" sldId="1194"/>
            <ac:spMk id="3" creationId="{AB6EDC12-A2FF-4E9C-84E8-2CD040123F74}"/>
          </ac:spMkLst>
        </pc:spChg>
      </pc:sldChg>
      <pc:sldChg chg="modSp new ord">
        <pc:chgData name="Donovan, Terry" userId="S::donovant@uwstout.edu::12346a2a-c51c-40bf-a8bb-8cb999ab1199" providerId="AD" clId="Web-{332AA441-0043-4596-AA46-924259E855BA}" dt="2019-04-08T16:47:34.260" v="522"/>
        <pc:sldMkLst>
          <pc:docMk/>
          <pc:sldMk cId="1563754294" sldId="1195"/>
        </pc:sldMkLst>
        <pc:spChg chg="mod">
          <ac:chgData name="Donovan, Terry" userId="S::donovant@uwstout.edu::12346a2a-c51c-40bf-a8bb-8cb999ab1199" providerId="AD" clId="Web-{332AA441-0043-4596-AA46-924259E855BA}" dt="2019-04-08T14:28:36.578" v="133" actId="20577"/>
          <ac:spMkLst>
            <pc:docMk/>
            <pc:sldMk cId="1563754294" sldId="1195"/>
            <ac:spMk id="2" creationId="{6D33746E-B877-44B4-93F4-48D61AEC95D9}"/>
          </ac:spMkLst>
        </pc:spChg>
        <pc:spChg chg="mod">
          <ac:chgData name="Donovan, Terry" userId="S::donovant@uwstout.edu::12346a2a-c51c-40bf-a8bb-8cb999ab1199" providerId="AD" clId="Web-{332AA441-0043-4596-AA46-924259E855BA}" dt="2019-04-08T14:45:18.550" v="453" actId="20577"/>
          <ac:spMkLst>
            <pc:docMk/>
            <pc:sldMk cId="1563754294" sldId="1195"/>
            <ac:spMk id="3" creationId="{A38C01F3-9AFD-4702-9318-CAE8B25588CE}"/>
          </ac:spMkLst>
        </pc:spChg>
      </pc:sldChg>
      <pc:sldChg chg="modSp new del">
        <pc:chgData name="Donovan, Terry" userId="S::donovant@uwstout.edu::12346a2a-c51c-40bf-a8bb-8cb999ab1199" providerId="AD" clId="Web-{332AA441-0043-4596-AA46-924259E855BA}" dt="2019-04-08T14:44:34.096" v="433"/>
        <pc:sldMkLst>
          <pc:docMk/>
          <pc:sldMk cId="479298744" sldId="1196"/>
        </pc:sldMkLst>
        <pc:spChg chg="mod">
          <ac:chgData name="Donovan, Terry" userId="S::donovant@uwstout.edu::12346a2a-c51c-40bf-a8bb-8cb999ab1199" providerId="AD" clId="Web-{332AA441-0043-4596-AA46-924259E855BA}" dt="2019-04-08T14:29:59.519" v="138" actId="20577"/>
          <ac:spMkLst>
            <pc:docMk/>
            <pc:sldMk cId="479298744" sldId="1196"/>
            <ac:spMk id="3" creationId="{92B7427A-3E5A-4803-94DD-FFA44E089E3D}"/>
          </ac:spMkLst>
        </pc:spChg>
      </pc:sldChg>
    </pc:docChg>
  </pc:docChgLst>
  <pc:docChgLst>
    <pc:chgData name="Gaertner, Elizabeth" userId="S::gaertnere@uwstout.edu::d79b1ede-63bc-4d71-84d9-506b73258f44" providerId="AD" clId="Web-{15D9601B-5647-D9AB-1749-A25D61968152}"/>
    <pc:docChg chg="modSld">
      <pc:chgData name="Gaertner, Elizabeth" userId="S::gaertnere@uwstout.edu::d79b1ede-63bc-4d71-84d9-506b73258f44" providerId="AD" clId="Web-{15D9601B-5647-D9AB-1749-A25D61968152}" dt="2019-04-10T17:38:44.094" v="229" actId="20577"/>
      <pc:docMkLst>
        <pc:docMk/>
      </pc:docMkLst>
      <pc:sldChg chg="modSp">
        <pc:chgData name="Gaertner, Elizabeth" userId="S::gaertnere@uwstout.edu::d79b1ede-63bc-4d71-84d9-506b73258f44" providerId="AD" clId="Web-{15D9601B-5647-D9AB-1749-A25D61968152}" dt="2019-04-10T17:38:10.469" v="190" actId="14100"/>
        <pc:sldMkLst>
          <pc:docMk/>
          <pc:sldMk cId="328606115" sldId="899"/>
        </pc:sldMkLst>
        <pc:spChg chg="mod">
          <ac:chgData name="Gaertner, Elizabeth" userId="S::gaertnere@uwstout.edu::d79b1ede-63bc-4d71-84d9-506b73258f44" providerId="AD" clId="Web-{15D9601B-5647-D9AB-1749-A25D61968152}" dt="2019-04-10T17:38:10.469" v="190" actId="14100"/>
          <ac:spMkLst>
            <pc:docMk/>
            <pc:sldMk cId="328606115" sldId="899"/>
            <ac:spMk id="5" creationId="{00000000-0000-0000-0000-000000000000}"/>
          </ac:spMkLst>
        </pc:spChg>
      </pc:sldChg>
      <pc:sldChg chg="modSp">
        <pc:chgData name="Gaertner, Elizabeth" userId="S::gaertnere@uwstout.edu::d79b1ede-63bc-4d71-84d9-506b73258f44" providerId="AD" clId="Web-{15D9601B-5647-D9AB-1749-A25D61968152}" dt="2019-04-10T17:38:42.688" v="227" actId="20577"/>
        <pc:sldMkLst>
          <pc:docMk/>
          <pc:sldMk cId="4152939372" sldId="1197"/>
        </pc:sldMkLst>
        <pc:spChg chg="mod">
          <ac:chgData name="Gaertner, Elizabeth" userId="S::gaertnere@uwstout.edu::d79b1ede-63bc-4d71-84d9-506b73258f44" providerId="AD" clId="Web-{15D9601B-5647-D9AB-1749-A25D61968152}" dt="2019-04-10T17:38:42.688" v="227" actId="20577"/>
          <ac:spMkLst>
            <pc:docMk/>
            <pc:sldMk cId="4152939372" sldId="1197"/>
            <ac:spMk id="2" creationId="{21DC2651-04A1-418F-A2AF-E3A378C56B25}"/>
          </ac:spMkLst>
        </pc:spChg>
      </pc:sldChg>
    </pc:docChg>
  </pc:docChgLst>
  <pc:docChgLst>
    <pc:chgData name="Donovan, Terry" userId="S::donovant@uwstout.edu::12346a2a-c51c-40bf-a8bb-8cb999ab1199" providerId="AD" clId="Web-{D127D744-6F17-4B28-BE88-979CDCE4A83E}"/>
    <pc:docChg chg="addSld modSld sldOrd">
      <pc:chgData name="Donovan, Terry" userId="S::donovant@uwstout.edu::12346a2a-c51c-40bf-a8bb-8cb999ab1199" providerId="AD" clId="Web-{D127D744-6F17-4B28-BE88-979CDCE4A83E}" dt="2019-04-10T16:34:45.102" v="342"/>
      <pc:docMkLst>
        <pc:docMk/>
      </pc:docMkLst>
      <pc:sldChg chg="modSp">
        <pc:chgData name="Donovan, Terry" userId="S::donovant@uwstout.edu::12346a2a-c51c-40bf-a8bb-8cb999ab1199" providerId="AD" clId="Web-{D127D744-6F17-4B28-BE88-979CDCE4A83E}" dt="2019-04-10T16:34:45.102" v="342"/>
        <pc:sldMkLst>
          <pc:docMk/>
          <pc:sldMk cId="2088120342" sldId="1076"/>
        </pc:sldMkLst>
        <pc:spChg chg="mod">
          <ac:chgData name="Donovan, Terry" userId="S::donovant@uwstout.edu::12346a2a-c51c-40bf-a8bb-8cb999ab1199" providerId="AD" clId="Web-{D127D744-6F17-4B28-BE88-979CDCE4A83E}" dt="2019-04-10T16:34:18.476" v="339" actId="20577"/>
          <ac:spMkLst>
            <pc:docMk/>
            <pc:sldMk cId="2088120342" sldId="1076"/>
            <ac:spMk id="2" creationId="{00000000-0000-0000-0000-000000000000}"/>
          </ac:spMkLst>
        </pc:spChg>
        <pc:graphicFrameChg chg="modGraphic">
          <ac:chgData name="Donovan, Terry" userId="S::donovant@uwstout.edu::12346a2a-c51c-40bf-a8bb-8cb999ab1199" providerId="AD" clId="Web-{D127D744-6F17-4B28-BE88-979CDCE4A83E}" dt="2019-04-10T16:34:45.102" v="342"/>
          <ac:graphicFrameMkLst>
            <pc:docMk/>
            <pc:sldMk cId="2088120342" sldId="1076"/>
            <ac:graphicFrameMk id="3" creationId="{E142A362-EFE8-457E-8DFB-FBB69F774A04}"/>
          </ac:graphicFrameMkLst>
        </pc:graphicFrameChg>
      </pc:sldChg>
      <pc:sldChg chg="modSp">
        <pc:chgData name="Donovan, Terry" userId="S::donovant@uwstout.edu::12346a2a-c51c-40bf-a8bb-8cb999ab1199" providerId="AD" clId="Web-{D127D744-6F17-4B28-BE88-979CDCE4A83E}" dt="2019-04-10T16:32:14.814" v="249" actId="20577"/>
        <pc:sldMkLst>
          <pc:docMk/>
          <pc:sldMk cId="1453901600" sldId="1199"/>
        </pc:sldMkLst>
        <pc:spChg chg="mod">
          <ac:chgData name="Donovan, Terry" userId="S::donovant@uwstout.edu::12346a2a-c51c-40bf-a8bb-8cb999ab1199" providerId="AD" clId="Web-{D127D744-6F17-4B28-BE88-979CDCE4A83E}" dt="2019-04-10T16:32:14.814" v="249" actId="20577"/>
          <ac:spMkLst>
            <pc:docMk/>
            <pc:sldMk cId="1453901600" sldId="1199"/>
            <ac:spMk id="10" creationId="{96C0795D-78E3-4EAD-89AE-C440D5F54BB9}"/>
          </ac:spMkLst>
        </pc:spChg>
        <pc:graphicFrameChg chg="mod modGraphic">
          <ac:chgData name="Donovan, Terry" userId="S::donovant@uwstout.edu::12346a2a-c51c-40bf-a8bb-8cb999ab1199" providerId="AD" clId="Web-{D127D744-6F17-4B28-BE88-979CDCE4A83E}" dt="2019-04-10T16:30:11.841" v="194"/>
          <ac:graphicFrameMkLst>
            <pc:docMk/>
            <pc:sldMk cId="1453901600" sldId="1199"/>
            <ac:graphicFrameMk id="5" creationId="{333294BC-B22A-46A3-9E43-AE2AD11E82B4}"/>
          </ac:graphicFrameMkLst>
        </pc:graphicFrameChg>
        <pc:graphicFrameChg chg="mod modGraphic">
          <ac:chgData name="Donovan, Terry" userId="S::donovant@uwstout.edu::12346a2a-c51c-40bf-a8bb-8cb999ab1199" providerId="AD" clId="Web-{D127D744-6F17-4B28-BE88-979CDCE4A83E}" dt="2019-04-10T16:15:19.742" v="33"/>
          <ac:graphicFrameMkLst>
            <pc:docMk/>
            <pc:sldMk cId="1453901600" sldId="1199"/>
            <ac:graphicFrameMk id="8" creationId="{3E04C913-1095-45C0-BB5F-7E1827580EC7}"/>
          </ac:graphicFrameMkLst>
        </pc:graphicFrameChg>
      </pc:sldChg>
      <pc:sldChg chg="modSp add ord replId">
        <pc:chgData name="Donovan, Terry" userId="S::donovant@uwstout.edu::12346a2a-c51c-40bf-a8bb-8cb999ab1199" providerId="AD" clId="Web-{D127D744-6F17-4B28-BE88-979CDCE4A83E}" dt="2019-04-10T16:34:03.475" v="336" actId="20577"/>
        <pc:sldMkLst>
          <pc:docMk/>
          <pc:sldMk cId="4059466462" sldId="1200"/>
        </pc:sldMkLst>
        <pc:spChg chg="mod">
          <ac:chgData name="Donovan, Terry" userId="S::donovant@uwstout.edu::12346a2a-c51c-40bf-a8bb-8cb999ab1199" providerId="AD" clId="Web-{D127D744-6F17-4B28-BE88-979CDCE4A83E}" dt="2019-04-10T16:34:03.475" v="336" actId="20577"/>
          <ac:spMkLst>
            <pc:docMk/>
            <pc:sldMk cId="4059466462" sldId="1200"/>
            <ac:spMk id="2" creationId="{00000000-0000-0000-0000-000000000000}"/>
          </ac:spMkLst>
        </pc:spChg>
        <pc:graphicFrameChg chg="mod modGraphic">
          <ac:chgData name="Donovan, Terry" userId="S::donovant@uwstout.edu::12346a2a-c51c-40bf-a8bb-8cb999ab1199" providerId="AD" clId="Web-{D127D744-6F17-4B28-BE88-979CDCE4A83E}" dt="2019-04-10T16:25:34.720" v="131"/>
          <ac:graphicFrameMkLst>
            <pc:docMk/>
            <pc:sldMk cId="4059466462" sldId="1200"/>
            <ac:graphicFrameMk id="3" creationId="{E142A362-EFE8-457E-8DFB-FBB69F774A04}"/>
          </ac:graphicFrameMkLst>
        </pc:graphicFrameChg>
      </pc:sldChg>
      <pc:sldChg chg="modSp add ord replId">
        <pc:chgData name="Donovan, Terry" userId="S::donovant@uwstout.edu::12346a2a-c51c-40bf-a8bb-8cb999ab1199" providerId="AD" clId="Web-{D127D744-6F17-4B28-BE88-979CDCE4A83E}" dt="2019-04-10T16:28:27.618" v="156"/>
        <pc:sldMkLst>
          <pc:docMk/>
          <pc:sldMk cId="2947952656" sldId="1201"/>
        </pc:sldMkLst>
        <pc:graphicFrameChg chg="mod modGraphic">
          <ac:chgData name="Donovan, Terry" userId="S::donovant@uwstout.edu::12346a2a-c51c-40bf-a8bb-8cb999ab1199" providerId="AD" clId="Web-{D127D744-6F17-4B28-BE88-979CDCE4A83E}" dt="2019-04-10T16:28:27.618" v="156"/>
          <ac:graphicFrameMkLst>
            <pc:docMk/>
            <pc:sldMk cId="2947952656" sldId="1201"/>
            <ac:graphicFrameMk id="6" creationId="{5E6CFE4F-9627-44AA-92D9-789301D1484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98C12-2FBB-4F7A-9F9B-EDF3C00DB4D3}" type="doc">
      <dgm:prSet loTypeId="urn:microsoft.com/office/officeart/2005/8/layout/equation1" loCatId="process" qsTypeId="urn:microsoft.com/office/officeart/2005/8/quickstyle/simple1" qsCatId="simple" csTypeId="urn:microsoft.com/office/officeart/2005/8/colors/accent2_2" csCatId="accent2" phldr="1"/>
      <dgm:spPr/>
    </dgm:pt>
    <dgm:pt modelId="{254A14C6-A6AF-4F92-9292-FD028AF3737C}">
      <dgm:prSet phldrT="[Text]" custT="1"/>
      <dgm:spPr>
        <a:solidFill>
          <a:srgbClr val="3B8636"/>
        </a:solidFill>
      </dgm:spPr>
      <dgm:t>
        <a:bodyPr/>
        <a:lstStyle/>
        <a:p>
          <a:r>
            <a:rPr lang="en-US" sz="1800" b="0" i="0">
              <a:latin typeface="Arial"/>
              <a:cs typeface="Arial"/>
            </a:rPr>
            <a:t>Skill and confidence to use knowledge</a:t>
          </a:r>
        </a:p>
      </dgm:t>
    </dgm:pt>
    <dgm:pt modelId="{DA18F270-5594-47DB-A9EF-5BFFCE95FE07}" type="parTrans" cxnId="{19358E68-E6AA-40DF-987D-831BF9A3F328}">
      <dgm:prSet/>
      <dgm:spPr/>
      <dgm:t>
        <a:bodyPr/>
        <a:lstStyle/>
        <a:p>
          <a:endParaRPr lang="en-US"/>
        </a:p>
      </dgm:t>
    </dgm:pt>
    <dgm:pt modelId="{856EB86D-8BF4-4C0F-9863-03A550FDAF7A}" type="sibTrans" cxnId="{19358E68-E6AA-40DF-987D-831BF9A3F328}">
      <dgm:prSet/>
      <dgm:spPr>
        <a:solidFill>
          <a:srgbClr val="FFFFFF"/>
        </a:solidFill>
      </dgm:spPr>
      <dgm:t>
        <a:bodyPr/>
        <a:lstStyle/>
        <a:p>
          <a:endParaRPr lang="en-US"/>
        </a:p>
      </dgm:t>
    </dgm:pt>
    <dgm:pt modelId="{7E982CCF-0D9F-422E-BA76-87E46A480F43}">
      <dgm:prSet phldrT="[Text]" custT="1"/>
      <dgm:spPr>
        <a:solidFill>
          <a:srgbClr val="3B8636"/>
        </a:solidFill>
      </dgm:spPr>
      <dgm:t>
        <a:bodyPr/>
        <a:lstStyle/>
        <a:p>
          <a:pPr>
            <a:lnSpc>
              <a:spcPct val="120000"/>
            </a:lnSpc>
          </a:pPr>
          <a:r>
            <a:rPr lang="en-US" sz="1400" b="0">
              <a:latin typeface="Arial"/>
              <a:cs typeface="Arial"/>
            </a:rPr>
            <a:t>Financial empowerment</a:t>
          </a:r>
        </a:p>
      </dgm:t>
    </dgm:pt>
    <dgm:pt modelId="{59A0486E-A971-4E97-92AD-68E7FE8CD1DF}" type="parTrans" cxnId="{0989AC25-42C5-4158-97C8-A71FA62E8E3B}">
      <dgm:prSet/>
      <dgm:spPr/>
      <dgm:t>
        <a:bodyPr/>
        <a:lstStyle/>
        <a:p>
          <a:endParaRPr lang="en-US"/>
        </a:p>
      </dgm:t>
    </dgm:pt>
    <dgm:pt modelId="{0E8CECB0-AC75-4BEF-AFB4-7593862A5AB3}" type="sibTrans" cxnId="{0989AC25-42C5-4158-97C8-A71FA62E8E3B}">
      <dgm:prSet/>
      <dgm:spPr/>
      <dgm:t>
        <a:bodyPr/>
        <a:lstStyle/>
        <a:p>
          <a:endParaRPr lang="en-US"/>
        </a:p>
      </dgm:t>
    </dgm:pt>
    <dgm:pt modelId="{32055F16-AECB-4F4C-9D01-0C2E44AB53B7}">
      <dgm:prSet phldrT="[Text]" custT="1"/>
      <dgm:spPr>
        <a:solidFill>
          <a:srgbClr val="3B8636"/>
        </a:solidFill>
      </dgm:spPr>
      <dgm:t>
        <a:bodyPr/>
        <a:lstStyle/>
        <a:p>
          <a:r>
            <a:rPr lang="en-US" sz="1800" b="0">
              <a:latin typeface="Arial"/>
              <a:cs typeface="Arial"/>
            </a:rPr>
            <a:t>Financial literacy</a:t>
          </a:r>
        </a:p>
      </dgm:t>
    </dgm:pt>
    <dgm:pt modelId="{C9BDD3D1-92DA-4EDE-950A-F45F74F58271}" type="sibTrans" cxnId="{6B03500C-9C2D-420D-907B-8A059FB7825D}">
      <dgm:prSet/>
      <dgm:spPr>
        <a:solidFill>
          <a:schemeClr val="bg1"/>
        </a:solidFill>
      </dgm:spPr>
      <dgm:t>
        <a:bodyPr/>
        <a:lstStyle/>
        <a:p>
          <a:endParaRPr lang="en-US"/>
        </a:p>
      </dgm:t>
    </dgm:pt>
    <dgm:pt modelId="{C9412C00-C492-4856-BCF8-CF5C5AD2EC4A}" type="parTrans" cxnId="{6B03500C-9C2D-420D-907B-8A059FB7825D}">
      <dgm:prSet/>
      <dgm:spPr/>
      <dgm:t>
        <a:bodyPr/>
        <a:lstStyle/>
        <a:p>
          <a:endParaRPr lang="en-US"/>
        </a:p>
      </dgm:t>
    </dgm:pt>
    <dgm:pt modelId="{167278C8-35B2-4BE6-8A20-66FA69C28141}" type="pres">
      <dgm:prSet presAssocID="{CE998C12-2FBB-4F7A-9F9B-EDF3C00DB4D3}" presName="linearFlow" presStyleCnt="0">
        <dgm:presLayoutVars>
          <dgm:dir/>
          <dgm:resizeHandles val="exact"/>
        </dgm:presLayoutVars>
      </dgm:prSet>
      <dgm:spPr/>
    </dgm:pt>
    <dgm:pt modelId="{B038EE9B-D981-40FB-B786-A1BE11114661}" type="pres">
      <dgm:prSet presAssocID="{32055F16-AECB-4F4C-9D01-0C2E44AB53B7}" presName="node" presStyleLbl="node1" presStyleIdx="0" presStyleCnt="3">
        <dgm:presLayoutVars>
          <dgm:bulletEnabled val="1"/>
        </dgm:presLayoutVars>
      </dgm:prSet>
      <dgm:spPr/>
    </dgm:pt>
    <dgm:pt modelId="{92074FD1-F1B7-43F8-B629-A6834B99BE13}" type="pres">
      <dgm:prSet presAssocID="{C9BDD3D1-92DA-4EDE-950A-F45F74F58271}" presName="spacerL" presStyleCnt="0"/>
      <dgm:spPr/>
    </dgm:pt>
    <dgm:pt modelId="{97FDB00C-7DB5-4FA5-B450-CF8F1E49E9DF}" type="pres">
      <dgm:prSet presAssocID="{C9BDD3D1-92DA-4EDE-950A-F45F74F58271}" presName="sibTrans" presStyleLbl="sibTrans2D1" presStyleIdx="0" presStyleCnt="2" custLinFactNeighborX="-92669" custLinFactNeighborY="1222"/>
      <dgm:spPr/>
    </dgm:pt>
    <dgm:pt modelId="{85A720C8-D645-48D1-BFFD-325E54302795}" type="pres">
      <dgm:prSet presAssocID="{C9BDD3D1-92DA-4EDE-950A-F45F74F58271}" presName="spacerR" presStyleCnt="0"/>
      <dgm:spPr/>
    </dgm:pt>
    <dgm:pt modelId="{DFB04FFC-DE9B-4269-877C-AC906D56C9DE}" type="pres">
      <dgm:prSet presAssocID="{254A14C6-A6AF-4F92-9292-FD028AF3737C}" presName="node" presStyleLbl="node1" presStyleIdx="1" presStyleCnt="3" custLinFactX="-10050" custLinFactNeighborX="-100000">
        <dgm:presLayoutVars>
          <dgm:bulletEnabled val="1"/>
        </dgm:presLayoutVars>
      </dgm:prSet>
      <dgm:spPr/>
    </dgm:pt>
    <dgm:pt modelId="{2A8B21D4-A3DB-412A-BD7E-84666062188D}" type="pres">
      <dgm:prSet presAssocID="{856EB86D-8BF4-4C0F-9863-03A550FDAF7A}" presName="spacerL" presStyleCnt="0"/>
      <dgm:spPr/>
    </dgm:pt>
    <dgm:pt modelId="{64F09F2D-5368-4221-8664-42515F353403}" type="pres">
      <dgm:prSet presAssocID="{856EB86D-8BF4-4C0F-9863-03A550FDAF7A}" presName="sibTrans" presStyleLbl="sibTrans2D1" presStyleIdx="1" presStyleCnt="2" custLinFactX="-16481" custLinFactNeighborX="-100000"/>
      <dgm:spPr/>
    </dgm:pt>
    <dgm:pt modelId="{3247F51A-645C-4AEC-9263-EC8B8CFA3489}" type="pres">
      <dgm:prSet presAssocID="{856EB86D-8BF4-4C0F-9863-03A550FDAF7A}" presName="spacerR" presStyleCnt="0"/>
      <dgm:spPr/>
    </dgm:pt>
    <dgm:pt modelId="{B3010C1D-96BF-46E2-800E-EAFF056355B7}" type="pres">
      <dgm:prSet presAssocID="{7E982CCF-0D9F-422E-BA76-87E46A480F43}" presName="node" presStyleLbl="node1" presStyleIdx="2" presStyleCnt="3" custLinFactX="-16934" custLinFactNeighborX="-100000">
        <dgm:presLayoutVars>
          <dgm:bulletEnabled val="1"/>
        </dgm:presLayoutVars>
      </dgm:prSet>
      <dgm:spPr/>
    </dgm:pt>
  </dgm:ptLst>
  <dgm:cxnLst>
    <dgm:cxn modelId="{366F0F05-EE1A-404F-8D3B-8EAFBF2D6A9D}" type="presOf" srcId="{CE998C12-2FBB-4F7A-9F9B-EDF3C00DB4D3}" destId="{167278C8-35B2-4BE6-8A20-66FA69C28141}" srcOrd="0" destOrd="0" presId="urn:microsoft.com/office/officeart/2005/8/layout/equation1"/>
    <dgm:cxn modelId="{6B03500C-9C2D-420D-907B-8A059FB7825D}" srcId="{CE998C12-2FBB-4F7A-9F9B-EDF3C00DB4D3}" destId="{32055F16-AECB-4F4C-9D01-0C2E44AB53B7}" srcOrd="0" destOrd="0" parTransId="{C9412C00-C492-4856-BCF8-CF5C5AD2EC4A}" sibTransId="{C9BDD3D1-92DA-4EDE-950A-F45F74F58271}"/>
    <dgm:cxn modelId="{0989AC25-42C5-4158-97C8-A71FA62E8E3B}" srcId="{CE998C12-2FBB-4F7A-9F9B-EDF3C00DB4D3}" destId="{7E982CCF-0D9F-422E-BA76-87E46A480F43}" srcOrd="2" destOrd="0" parTransId="{59A0486E-A971-4E97-92AD-68E7FE8CD1DF}" sibTransId="{0E8CECB0-AC75-4BEF-AFB4-7593862A5AB3}"/>
    <dgm:cxn modelId="{0DE63C5E-E075-534C-930C-3EC0D3158A21}" type="presOf" srcId="{C9BDD3D1-92DA-4EDE-950A-F45F74F58271}" destId="{97FDB00C-7DB5-4FA5-B450-CF8F1E49E9DF}" srcOrd="0" destOrd="0" presId="urn:microsoft.com/office/officeart/2005/8/layout/equation1"/>
    <dgm:cxn modelId="{19358E68-E6AA-40DF-987D-831BF9A3F328}" srcId="{CE998C12-2FBB-4F7A-9F9B-EDF3C00DB4D3}" destId="{254A14C6-A6AF-4F92-9292-FD028AF3737C}" srcOrd="1" destOrd="0" parTransId="{DA18F270-5594-47DB-A9EF-5BFFCE95FE07}" sibTransId="{856EB86D-8BF4-4C0F-9863-03A550FDAF7A}"/>
    <dgm:cxn modelId="{E53EFB4D-700F-6443-BF4D-C83C5A6B5717}" type="presOf" srcId="{856EB86D-8BF4-4C0F-9863-03A550FDAF7A}" destId="{64F09F2D-5368-4221-8664-42515F353403}" srcOrd="0" destOrd="0" presId="urn:microsoft.com/office/officeart/2005/8/layout/equation1"/>
    <dgm:cxn modelId="{762CAD53-0316-7A48-88B6-96D21EFEF3C8}" type="presOf" srcId="{254A14C6-A6AF-4F92-9292-FD028AF3737C}" destId="{DFB04FFC-DE9B-4269-877C-AC906D56C9DE}" srcOrd="0" destOrd="0" presId="urn:microsoft.com/office/officeart/2005/8/layout/equation1"/>
    <dgm:cxn modelId="{C0B6CFC5-EB14-5C4E-A44F-E388FBD1263F}" type="presOf" srcId="{32055F16-AECB-4F4C-9D01-0C2E44AB53B7}" destId="{B038EE9B-D981-40FB-B786-A1BE11114661}" srcOrd="0" destOrd="0" presId="urn:microsoft.com/office/officeart/2005/8/layout/equation1"/>
    <dgm:cxn modelId="{97373CE7-54C2-0445-9F00-5BCFCEAC1AE4}" type="presOf" srcId="{7E982CCF-0D9F-422E-BA76-87E46A480F43}" destId="{B3010C1D-96BF-46E2-800E-EAFF056355B7}" srcOrd="0" destOrd="0" presId="urn:microsoft.com/office/officeart/2005/8/layout/equation1"/>
    <dgm:cxn modelId="{0E09558F-BCD1-B948-9777-5F30E3C629DB}" type="presParOf" srcId="{167278C8-35B2-4BE6-8A20-66FA69C28141}" destId="{B038EE9B-D981-40FB-B786-A1BE11114661}" srcOrd="0" destOrd="0" presId="urn:microsoft.com/office/officeart/2005/8/layout/equation1"/>
    <dgm:cxn modelId="{167C7393-410B-AF4C-A211-6E8E09F6C8F2}" type="presParOf" srcId="{167278C8-35B2-4BE6-8A20-66FA69C28141}" destId="{92074FD1-F1B7-43F8-B629-A6834B99BE13}" srcOrd="1" destOrd="0" presId="urn:microsoft.com/office/officeart/2005/8/layout/equation1"/>
    <dgm:cxn modelId="{16CB7DAD-BBCA-0643-A341-6398D6358B31}" type="presParOf" srcId="{167278C8-35B2-4BE6-8A20-66FA69C28141}" destId="{97FDB00C-7DB5-4FA5-B450-CF8F1E49E9DF}" srcOrd="2" destOrd="0" presId="urn:microsoft.com/office/officeart/2005/8/layout/equation1"/>
    <dgm:cxn modelId="{617965E6-4624-5642-9278-C8BFBE2A5A5D}" type="presParOf" srcId="{167278C8-35B2-4BE6-8A20-66FA69C28141}" destId="{85A720C8-D645-48D1-BFFD-325E54302795}" srcOrd="3" destOrd="0" presId="urn:microsoft.com/office/officeart/2005/8/layout/equation1"/>
    <dgm:cxn modelId="{770F7B97-52AF-8E4A-BED2-A636502CF836}" type="presParOf" srcId="{167278C8-35B2-4BE6-8A20-66FA69C28141}" destId="{DFB04FFC-DE9B-4269-877C-AC906D56C9DE}" srcOrd="4" destOrd="0" presId="urn:microsoft.com/office/officeart/2005/8/layout/equation1"/>
    <dgm:cxn modelId="{77FF470F-3B63-6845-96F3-C8828A5A2490}" type="presParOf" srcId="{167278C8-35B2-4BE6-8A20-66FA69C28141}" destId="{2A8B21D4-A3DB-412A-BD7E-84666062188D}" srcOrd="5" destOrd="0" presId="urn:microsoft.com/office/officeart/2005/8/layout/equation1"/>
    <dgm:cxn modelId="{9FFAC0D2-967F-2B4F-A4EE-0F1CBA77C04A}" type="presParOf" srcId="{167278C8-35B2-4BE6-8A20-66FA69C28141}" destId="{64F09F2D-5368-4221-8664-42515F353403}" srcOrd="6" destOrd="0" presId="urn:microsoft.com/office/officeart/2005/8/layout/equation1"/>
    <dgm:cxn modelId="{4C5CA6F9-1749-F941-823B-D33F4FFF4FED}" type="presParOf" srcId="{167278C8-35B2-4BE6-8A20-66FA69C28141}" destId="{3247F51A-645C-4AEC-9263-EC8B8CFA3489}" srcOrd="7" destOrd="0" presId="urn:microsoft.com/office/officeart/2005/8/layout/equation1"/>
    <dgm:cxn modelId="{6022F7AC-0D9C-5341-898D-9CA1ED007B92}" type="presParOf" srcId="{167278C8-35B2-4BE6-8A20-66FA69C28141}" destId="{B3010C1D-96BF-46E2-800E-EAFF056355B7}"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8EE9B-D981-40FB-B786-A1BE11114661}">
      <dsp:nvSpPr>
        <dsp:cNvPr id="0" name=""/>
        <dsp:cNvSpPr/>
      </dsp:nvSpPr>
      <dsp:spPr>
        <a:xfrm>
          <a:off x="1351"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Arial"/>
              <a:cs typeface="Arial"/>
            </a:rPr>
            <a:t>Financial literacy</a:t>
          </a:r>
        </a:p>
      </dsp:txBody>
      <dsp:txXfrm>
        <a:off x="263694" y="900720"/>
        <a:ext cx="1266701" cy="1266701"/>
      </dsp:txXfrm>
    </dsp:sp>
    <dsp:sp modelId="{97FDB00C-7DB5-4FA5-B450-CF8F1E49E9DF}">
      <dsp:nvSpPr>
        <dsp:cNvPr id="0" name=""/>
        <dsp:cNvSpPr/>
      </dsp:nvSpPr>
      <dsp:spPr>
        <a:xfrm>
          <a:off x="1803403" y="1027265"/>
          <a:ext cx="1039004" cy="1039004"/>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41123" y="1424580"/>
        <a:ext cx="763564" cy="244374"/>
      </dsp:txXfrm>
    </dsp:sp>
    <dsp:sp modelId="{DFB04FFC-DE9B-4269-877C-AC906D56C9DE}">
      <dsp:nvSpPr>
        <dsp:cNvPr id="0" name=""/>
        <dsp:cNvSpPr/>
      </dsp:nvSpPr>
      <dsp:spPr>
        <a:xfrm>
          <a:off x="2797170"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rial"/>
              <a:cs typeface="Arial"/>
            </a:rPr>
            <a:t>Skill and confidence to use knowledge</a:t>
          </a:r>
        </a:p>
      </dsp:txBody>
      <dsp:txXfrm>
        <a:off x="3059513" y="900720"/>
        <a:ext cx="1266701" cy="1266701"/>
      </dsp:txXfrm>
    </dsp:sp>
    <dsp:sp modelId="{64F09F2D-5368-4221-8664-42515F353403}">
      <dsp:nvSpPr>
        <dsp:cNvPr id="0" name=""/>
        <dsp:cNvSpPr/>
      </dsp:nvSpPr>
      <dsp:spPr>
        <a:xfrm>
          <a:off x="4742815" y="1014568"/>
          <a:ext cx="1039004" cy="1039004"/>
        </a:xfrm>
        <a:prstGeom prst="mathEqual">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4880535" y="1228603"/>
        <a:ext cx="763564" cy="610934"/>
      </dsp:txXfrm>
    </dsp:sp>
    <dsp:sp modelId="{B3010C1D-96BF-46E2-800E-EAFF056355B7}">
      <dsp:nvSpPr>
        <dsp:cNvPr id="0" name=""/>
        <dsp:cNvSpPr/>
      </dsp:nvSpPr>
      <dsp:spPr>
        <a:xfrm>
          <a:off x="5795165"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20000"/>
            </a:lnSpc>
            <a:spcBef>
              <a:spcPct val="0"/>
            </a:spcBef>
            <a:spcAft>
              <a:spcPct val="35000"/>
            </a:spcAft>
            <a:buNone/>
          </a:pPr>
          <a:r>
            <a:rPr lang="en-US" sz="1400" b="0" kern="1200">
              <a:latin typeface="Arial"/>
              <a:cs typeface="Arial"/>
            </a:rPr>
            <a:t>Financial empowerment</a:t>
          </a:r>
        </a:p>
      </dsp:txBody>
      <dsp:txXfrm>
        <a:off x="6057508" y="900720"/>
        <a:ext cx="1266701" cy="126670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240689" cy="4047147"/>
          </a:xfrm>
          <a:prstGeom prst="rect">
            <a:avLst/>
          </a:prstGeom>
        </p:spPr>
        <p:txBody>
          <a:bodyPr vert="horz" lIns="197868" tIns="98936" rIns="197868" bIns="98936" rtlCol="0"/>
          <a:lstStyle>
            <a:lvl1pPr algn="l" eaLnBrk="1" fontAlgn="auto" hangingPunct="1">
              <a:spcBef>
                <a:spcPts val="0"/>
              </a:spcBef>
              <a:spcAft>
                <a:spcPts val="0"/>
              </a:spcAft>
              <a:defRPr sz="26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235450" y="5"/>
            <a:ext cx="3240689" cy="4047147"/>
          </a:xfrm>
          <a:prstGeom prst="rect">
            <a:avLst/>
          </a:prstGeom>
        </p:spPr>
        <p:txBody>
          <a:bodyPr vert="horz" wrap="square" lIns="197868" tIns="98936" rIns="197868" bIns="98936" numCol="1" anchor="t" anchorCtr="0" compatLnSpc="1">
            <a:prstTxWarp prst="textNoShape">
              <a:avLst/>
            </a:prstTxWarp>
          </a:bodyPr>
          <a:lstStyle>
            <a:lvl1pPr algn="r" eaLnBrk="1" hangingPunct="1">
              <a:defRPr sz="2600">
                <a:latin typeface="Calibri" panose="020F0502020204030204" pitchFamily="34" charset="0"/>
                <a:ea typeface="MS PGothic" panose="020B0600070205080204" pitchFamily="34" charset="-128"/>
              </a:defRPr>
            </a:lvl1pPr>
          </a:lstStyle>
          <a:p>
            <a:pPr>
              <a:defRPr/>
            </a:pPr>
            <a:endParaRPr lang="en-US" altLang="en-US"/>
          </a:p>
        </p:txBody>
      </p:sp>
      <p:sp>
        <p:nvSpPr>
          <p:cNvPr id="4" name="Footer Placeholder 3"/>
          <p:cNvSpPr>
            <a:spLocks noGrp="1"/>
          </p:cNvSpPr>
          <p:nvPr>
            <p:ph type="ftr" sz="quarter" idx="2"/>
          </p:nvPr>
        </p:nvSpPr>
        <p:spPr>
          <a:xfrm>
            <a:off x="3" y="76722022"/>
            <a:ext cx="3240689" cy="4047147"/>
          </a:xfrm>
          <a:prstGeom prst="rect">
            <a:avLst/>
          </a:prstGeom>
        </p:spPr>
        <p:txBody>
          <a:bodyPr vert="horz" lIns="197868" tIns="98936" rIns="197868" bIns="98936" rtlCol="0" anchor="b"/>
          <a:lstStyle>
            <a:lvl1pPr algn="l" eaLnBrk="1" fontAlgn="auto" hangingPunct="1">
              <a:spcBef>
                <a:spcPts val="0"/>
              </a:spcBef>
              <a:spcAft>
                <a:spcPts val="0"/>
              </a:spcAft>
              <a:defRPr sz="26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235450" y="76722022"/>
            <a:ext cx="3240689" cy="4047147"/>
          </a:xfrm>
          <a:prstGeom prst="rect">
            <a:avLst/>
          </a:prstGeom>
        </p:spPr>
        <p:txBody>
          <a:bodyPr vert="horz" wrap="square" lIns="197868" tIns="98936" rIns="197868" bIns="98936" numCol="1" anchor="b" anchorCtr="0" compatLnSpc="1">
            <a:prstTxWarp prst="textNoShape">
              <a:avLst/>
            </a:prstTxWarp>
          </a:bodyPr>
          <a:lstStyle>
            <a:lvl1pPr algn="r" eaLnBrk="1" hangingPunct="1">
              <a:defRPr sz="2600">
                <a:latin typeface="Calibri" panose="020F0502020204030204" pitchFamily="34" charset="0"/>
                <a:ea typeface="MS PGothic" panose="020B0600070205080204" pitchFamily="34" charset="-128"/>
              </a:defRPr>
            </a:lvl1pPr>
          </a:lstStyle>
          <a:p>
            <a:pPr>
              <a:defRPr/>
            </a:pPr>
            <a:fld id="{77E9C1F7-5A72-4937-8F2A-DABCDF53A949}" type="slidenum">
              <a:rPr lang="en-US" altLang="en-US"/>
              <a:pPr>
                <a:defRPr/>
              </a:pPr>
              <a:t>‹#›</a:t>
            </a:fld>
            <a:endParaRPr lang="en-US" altLang="en-US"/>
          </a:p>
        </p:txBody>
      </p:sp>
    </p:spTree>
    <p:extLst>
      <p:ext uri="{BB962C8B-B14F-4D97-AF65-F5344CB8AC3E}">
        <p14:creationId xmlns:p14="http://schemas.microsoft.com/office/powerpoint/2010/main" val="316674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240689" cy="4047147"/>
          </a:xfrm>
          <a:prstGeom prst="rect">
            <a:avLst/>
          </a:prstGeom>
        </p:spPr>
        <p:txBody>
          <a:bodyPr vert="horz" lIns="197868" tIns="98936" rIns="197868" bIns="98936" rtlCol="0"/>
          <a:lstStyle>
            <a:lvl1pPr algn="l" eaLnBrk="1" fontAlgn="auto" hangingPunct="1">
              <a:spcBef>
                <a:spcPts val="0"/>
              </a:spcBef>
              <a:spcAft>
                <a:spcPts val="0"/>
              </a:spcAft>
              <a:defRPr sz="2600">
                <a:latin typeface="+mn-lt"/>
                <a:ea typeface="+mn-ea"/>
                <a:cs typeface="+mn-cs"/>
              </a:defRPr>
            </a:lvl1pPr>
          </a:lstStyle>
          <a:p>
            <a:pPr>
              <a:defRPr/>
            </a:pPr>
            <a:endParaRPr lang="en-US"/>
          </a:p>
        </p:txBody>
      </p:sp>
      <p:sp>
        <p:nvSpPr>
          <p:cNvPr id="3" name="Date Placeholder 2"/>
          <p:cNvSpPr>
            <a:spLocks noGrp="1"/>
          </p:cNvSpPr>
          <p:nvPr>
            <p:ph type="dt" idx="1"/>
          </p:nvPr>
        </p:nvSpPr>
        <p:spPr>
          <a:xfrm>
            <a:off x="4235450" y="5"/>
            <a:ext cx="3240689" cy="4047147"/>
          </a:xfrm>
          <a:prstGeom prst="rect">
            <a:avLst/>
          </a:prstGeom>
        </p:spPr>
        <p:txBody>
          <a:bodyPr vert="horz" wrap="square" lIns="197868" tIns="98936" rIns="197868" bIns="98936" numCol="1" anchor="t" anchorCtr="0" compatLnSpc="1">
            <a:prstTxWarp prst="textNoShape">
              <a:avLst/>
            </a:prstTxWarp>
          </a:bodyPr>
          <a:lstStyle>
            <a:lvl1pPr algn="r" eaLnBrk="1" hangingPunct="1">
              <a:defRPr sz="2600">
                <a:latin typeface="Calibri" panose="020F0502020204030204" pitchFamily="34" charset="0"/>
                <a:ea typeface="MS PGothic" panose="020B0600070205080204" pitchFamily="34" charset="-128"/>
              </a:defRPr>
            </a:lvl1pPr>
          </a:lstStyle>
          <a:p>
            <a:pPr>
              <a:defRPr/>
            </a:pPr>
            <a:fld id="{BACDB33F-3418-436E-9591-EFD4DEA5B561}" type="datetimeFigureOut">
              <a:rPr lang="en-US" altLang="en-US"/>
              <a:pPr>
                <a:defRPr/>
              </a:pPr>
              <a:t>6/22/2021</a:t>
            </a:fld>
            <a:endParaRPr lang="en-US" altLang="en-US"/>
          </a:p>
        </p:txBody>
      </p:sp>
      <p:sp>
        <p:nvSpPr>
          <p:cNvPr id="4" name="Slide Image Placeholder 3"/>
          <p:cNvSpPr>
            <a:spLocks noGrp="1" noRot="1" noChangeAspect="1"/>
          </p:cNvSpPr>
          <p:nvPr>
            <p:ph type="sldImg" idx="2"/>
          </p:nvPr>
        </p:nvSpPr>
        <p:spPr>
          <a:xfrm>
            <a:off x="-16452850" y="6056313"/>
            <a:ext cx="40390763" cy="30292675"/>
          </a:xfrm>
          <a:prstGeom prst="rect">
            <a:avLst/>
          </a:prstGeom>
          <a:noFill/>
          <a:ln w="12700">
            <a:solidFill>
              <a:prstClr val="black"/>
            </a:solidFill>
          </a:ln>
        </p:spPr>
        <p:txBody>
          <a:bodyPr vert="horz" lIns="197868" tIns="98936" rIns="197868" bIns="98936" rtlCol="0" anchor="ctr"/>
          <a:lstStyle/>
          <a:p>
            <a:pPr lvl="0"/>
            <a:endParaRPr lang="en-US" noProof="0"/>
          </a:p>
        </p:txBody>
      </p:sp>
      <p:sp>
        <p:nvSpPr>
          <p:cNvPr id="5" name="Notes Placeholder 4"/>
          <p:cNvSpPr>
            <a:spLocks noGrp="1"/>
          </p:cNvSpPr>
          <p:nvPr>
            <p:ph type="body" sz="quarter" idx="3"/>
          </p:nvPr>
        </p:nvSpPr>
        <p:spPr>
          <a:xfrm>
            <a:off x="748101" y="38374374"/>
            <a:ext cx="5981562" cy="36357474"/>
          </a:xfrm>
          <a:prstGeom prst="rect">
            <a:avLst/>
          </a:prstGeom>
        </p:spPr>
        <p:txBody>
          <a:bodyPr vert="horz" lIns="197868" tIns="98936" rIns="197868" bIns="9893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76722022"/>
            <a:ext cx="3240689" cy="4047147"/>
          </a:xfrm>
          <a:prstGeom prst="rect">
            <a:avLst/>
          </a:prstGeom>
        </p:spPr>
        <p:txBody>
          <a:bodyPr vert="horz" lIns="197868" tIns="98936" rIns="197868" bIns="98936" rtlCol="0" anchor="b"/>
          <a:lstStyle>
            <a:lvl1pPr algn="l" eaLnBrk="1" fontAlgn="auto" hangingPunct="1">
              <a:spcBef>
                <a:spcPts val="0"/>
              </a:spcBef>
              <a:spcAft>
                <a:spcPts val="0"/>
              </a:spcAft>
              <a:defRPr sz="26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235450" y="76722022"/>
            <a:ext cx="3240689" cy="4047147"/>
          </a:xfrm>
          <a:prstGeom prst="rect">
            <a:avLst/>
          </a:prstGeom>
        </p:spPr>
        <p:txBody>
          <a:bodyPr vert="horz" wrap="square" lIns="197868" tIns="98936" rIns="197868" bIns="98936" numCol="1" anchor="b" anchorCtr="0" compatLnSpc="1">
            <a:prstTxWarp prst="textNoShape">
              <a:avLst/>
            </a:prstTxWarp>
          </a:bodyPr>
          <a:lstStyle>
            <a:lvl1pPr algn="r" eaLnBrk="1" hangingPunct="1">
              <a:defRPr sz="2600">
                <a:latin typeface="Calibri" panose="020F0502020204030204" pitchFamily="34" charset="0"/>
                <a:ea typeface="MS PGothic" panose="020B0600070205080204" pitchFamily="34" charset="-128"/>
              </a:defRPr>
            </a:lvl1pPr>
          </a:lstStyle>
          <a:p>
            <a:pPr>
              <a:defRPr/>
            </a:pPr>
            <a:fld id="{55C1E816-09E7-47FA-A6FB-DF0A42BF6DDF}" type="slidenum">
              <a:rPr lang="en-US" altLang="en-US"/>
              <a:pPr>
                <a:defRPr/>
              </a:pPr>
              <a:t>‹#›</a:t>
            </a:fld>
            <a:endParaRPr lang="en-US" altLang="en-US"/>
          </a:p>
        </p:txBody>
      </p:sp>
    </p:spTree>
    <p:extLst>
      <p:ext uri="{BB962C8B-B14F-4D97-AF65-F5344CB8AC3E}">
        <p14:creationId xmlns:p14="http://schemas.microsoft.com/office/powerpoint/2010/main" val="35683334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4300">
                <a:latin typeface="Calibri" charset="0"/>
              </a:rPr>
              <a:t>Welcome to the Vocational Rehabilitation Technical Assistance Center for Targeted Communities, or VR-TAC-TC.  We call ourselves “Project E3,” and provide technical assistance to State VR agencies so they can better educate, empower, and employ individuals with disabilities within targeted communities.</a:t>
            </a:r>
          </a:p>
          <a:p>
            <a:pPr>
              <a:lnSpc>
                <a:spcPct val="90000"/>
              </a:lnSpc>
            </a:pPr>
            <a:endParaRPr lang="en-US" sz="4300">
              <a:latin typeface="Calibri" charset="0"/>
            </a:endParaRPr>
          </a:p>
          <a:p>
            <a:pPr eaLnBrk="1" hangingPunct="1">
              <a:lnSpc>
                <a:spcPct val="90000"/>
              </a:lnSpc>
              <a:spcBef>
                <a:spcPct val="0"/>
              </a:spcBef>
            </a:pPr>
            <a:r>
              <a:rPr lang="en-US" sz="4300" i="1">
                <a:latin typeface="Calibri" charset="0"/>
              </a:rPr>
              <a:t>The Vocational Rehabilitation Technical Assistance Center: Targeted Communities (VR-TAC-TC) is established under a grant from the Department of Education, Rehabilitation Services Administration (RSA) award CFDA 84.264F.  The opinions expressed in this presentation are those of VR-TAC-TC, not of RSA.</a:t>
            </a:r>
          </a:p>
          <a:p>
            <a:pPr>
              <a:lnSpc>
                <a:spcPct val="90000"/>
              </a:lnSpc>
            </a:pPr>
            <a:endParaRPr lang="en-US" sz="4300">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100">
                <a:solidFill>
                  <a:schemeClr val="tx1"/>
                </a:solidFill>
                <a:latin typeface="Arial" charset="0"/>
                <a:ea typeface="ＭＳ Ｐゴシック" charset="0"/>
                <a:cs typeface="MS PGothic" charset="0"/>
              </a:defRPr>
            </a:lvl1pPr>
            <a:lvl2pPr marL="1575496" indent="-605960">
              <a:defRPr sz="5100">
                <a:solidFill>
                  <a:schemeClr val="tx1"/>
                </a:solidFill>
                <a:latin typeface="Arial" charset="0"/>
                <a:ea typeface="MS PGothic" charset="0"/>
                <a:cs typeface="MS PGothic" charset="0"/>
              </a:defRPr>
            </a:lvl2pPr>
            <a:lvl3pPr marL="2423841" indent="-484769">
              <a:defRPr sz="5100">
                <a:solidFill>
                  <a:schemeClr val="tx1"/>
                </a:solidFill>
                <a:latin typeface="Arial" charset="0"/>
                <a:ea typeface="MS PGothic" charset="0"/>
                <a:cs typeface="MS PGothic" charset="0"/>
              </a:defRPr>
            </a:lvl3pPr>
            <a:lvl4pPr marL="3393376" indent="-484769">
              <a:defRPr sz="5100">
                <a:solidFill>
                  <a:schemeClr val="tx1"/>
                </a:solidFill>
                <a:latin typeface="Arial" charset="0"/>
                <a:ea typeface="MS PGothic" charset="0"/>
                <a:cs typeface="MS PGothic" charset="0"/>
              </a:defRPr>
            </a:lvl4pPr>
            <a:lvl5pPr marL="4362913" indent="-484769">
              <a:defRPr sz="5100">
                <a:solidFill>
                  <a:schemeClr val="tx1"/>
                </a:solidFill>
                <a:latin typeface="Arial" charset="0"/>
                <a:ea typeface="MS PGothic" charset="0"/>
                <a:cs typeface="MS PGothic" charset="0"/>
              </a:defRPr>
            </a:lvl5pPr>
            <a:lvl6pPr marL="5332449" indent="-484769" eaLnBrk="0" fontAlgn="base" hangingPunct="0">
              <a:spcBef>
                <a:spcPct val="0"/>
              </a:spcBef>
              <a:spcAft>
                <a:spcPct val="0"/>
              </a:spcAft>
              <a:defRPr sz="5100">
                <a:solidFill>
                  <a:schemeClr val="tx1"/>
                </a:solidFill>
                <a:latin typeface="Arial" charset="0"/>
                <a:ea typeface="MS PGothic" charset="0"/>
                <a:cs typeface="MS PGothic" charset="0"/>
              </a:defRPr>
            </a:lvl6pPr>
            <a:lvl7pPr marL="6301985" indent="-484769" eaLnBrk="0" fontAlgn="base" hangingPunct="0">
              <a:spcBef>
                <a:spcPct val="0"/>
              </a:spcBef>
              <a:spcAft>
                <a:spcPct val="0"/>
              </a:spcAft>
              <a:defRPr sz="5100">
                <a:solidFill>
                  <a:schemeClr val="tx1"/>
                </a:solidFill>
                <a:latin typeface="Arial" charset="0"/>
                <a:ea typeface="MS PGothic" charset="0"/>
                <a:cs typeface="MS PGothic" charset="0"/>
              </a:defRPr>
            </a:lvl7pPr>
            <a:lvl8pPr marL="7271522" indent="-484769" eaLnBrk="0" fontAlgn="base" hangingPunct="0">
              <a:spcBef>
                <a:spcPct val="0"/>
              </a:spcBef>
              <a:spcAft>
                <a:spcPct val="0"/>
              </a:spcAft>
              <a:defRPr sz="5100">
                <a:solidFill>
                  <a:schemeClr val="tx1"/>
                </a:solidFill>
                <a:latin typeface="Arial" charset="0"/>
                <a:ea typeface="MS PGothic" charset="0"/>
                <a:cs typeface="MS PGothic" charset="0"/>
              </a:defRPr>
            </a:lvl8pPr>
            <a:lvl9pPr marL="8241059" indent="-484769" eaLnBrk="0" fontAlgn="base" hangingPunct="0">
              <a:spcBef>
                <a:spcPct val="0"/>
              </a:spcBef>
              <a:spcAft>
                <a:spcPct val="0"/>
              </a:spcAft>
              <a:defRPr sz="5100">
                <a:solidFill>
                  <a:schemeClr val="tx1"/>
                </a:solidFill>
                <a:latin typeface="Arial" charset="0"/>
                <a:ea typeface="MS PGothic" charset="0"/>
                <a:cs typeface="MS PGothic" charset="0"/>
              </a:defRPr>
            </a:lvl9pPr>
          </a:lstStyle>
          <a:p>
            <a:fld id="{5B77E7C7-93C7-C34D-9AD9-370161C86DF4}" type="slidenum">
              <a:rPr lang="en-US" sz="2600"/>
              <a:pPr/>
              <a:t>1</a:t>
            </a:fld>
            <a:endParaRPr lang="en-US" sz="2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71176">
              <a:defRPr/>
            </a:pPr>
            <a:r>
              <a:rPr lang="en-US" altLang="en-US" b="1" u="sng">
                <a:solidFill>
                  <a:srgbClr val="000000"/>
                </a:solidFill>
              </a:rPr>
              <a:t>Instructions for Presenter:</a:t>
            </a:r>
          </a:p>
          <a:p>
            <a:pPr eaLnBrk="1" hangingPunct="1">
              <a:spcBef>
                <a:spcPct val="0"/>
              </a:spcBef>
              <a:buFontTx/>
              <a:buChar char="•"/>
            </a:pPr>
            <a:endParaRPr lang="en-US" altLang="en-US" b="1" u="sng">
              <a:solidFill>
                <a:srgbClr val="000000"/>
              </a:solidFill>
            </a:endParaRPr>
          </a:p>
          <a:p>
            <a:pPr eaLnBrk="1" hangingPunct="1">
              <a:spcBef>
                <a:spcPct val="0"/>
              </a:spcBef>
            </a:pPr>
            <a:r>
              <a:rPr lang="en-US" altLang="en-US">
                <a:solidFill>
                  <a:srgbClr val="000000"/>
                </a:solidFill>
              </a:rPr>
              <a:t>Introduce key facts about the CFPB using information from Introduction Part 1 and the slides.</a:t>
            </a:r>
          </a:p>
          <a:p>
            <a:pPr marL="335239" lvl="1" indent="-335239">
              <a:spcBef>
                <a:spcPct val="0"/>
              </a:spcBef>
              <a:buFontTx/>
              <a:buChar char="•"/>
            </a:pPr>
            <a:r>
              <a:rPr lang="en-US" altLang="en-US">
                <a:solidFill>
                  <a:srgbClr val="000000"/>
                </a:solidFill>
              </a:rPr>
              <a:t>Share additional information about the CFPB: </a:t>
            </a:r>
            <a:r>
              <a:rPr lang="en-US" altLang="en-US" b="1">
                <a:solidFill>
                  <a:srgbClr val="000000"/>
                </a:solidFill>
              </a:rPr>
              <a:t>The CFPB is working to ensure that consumers get the information they need to make financial decisions they believe are best for themselves and their families – </a:t>
            </a:r>
            <a:r>
              <a:rPr lang="en-US" altLang="en-US" b="1" i="1">
                <a:solidFill>
                  <a:srgbClr val="000000"/>
                </a:solidFill>
              </a:rPr>
              <a:t>that prices are clear up front, that risks are visible, and that nothing is buried in fine print</a:t>
            </a:r>
            <a:r>
              <a:rPr lang="en-US" altLang="en-US" b="1">
                <a:solidFill>
                  <a:srgbClr val="000000"/>
                </a:solidFill>
              </a:rPr>
              <a:t>.</a:t>
            </a:r>
          </a:p>
          <a:p>
            <a:pPr marL="335239" lvl="1" indent="-335239">
              <a:spcBef>
                <a:spcPct val="0"/>
              </a:spcBef>
              <a:buFontTx/>
              <a:buChar char="•"/>
            </a:pPr>
            <a:endParaRPr lang="en-US" altLang="en-US" b="1">
              <a:solidFill>
                <a:srgbClr val="000000"/>
              </a:solidFill>
            </a:endParaRPr>
          </a:p>
          <a:p>
            <a:pPr marL="335239" lvl="1" indent="-335239">
              <a:spcBef>
                <a:spcPct val="0"/>
              </a:spcBef>
              <a:buFontTx/>
              <a:buChar char="•"/>
            </a:pPr>
            <a:r>
              <a:rPr lang="en-US" altLang="en-US">
                <a:solidFill>
                  <a:srgbClr val="FF0000"/>
                </a:solidFill>
              </a:rPr>
              <a:t>Explain that a key goal of the training is to connect frontline staff to CFPB resources.</a:t>
            </a:r>
          </a:p>
          <a:p>
            <a:pPr marL="335239" lvl="1" indent="-335239">
              <a:spcBef>
                <a:spcPct val="0"/>
              </a:spcBef>
              <a:buFontTx/>
              <a:buChar char="•"/>
            </a:pPr>
            <a:endParaRPr lang="en-US" altLang="en-US">
              <a:solidFill>
                <a:srgbClr val="FF0000"/>
              </a:solidFill>
            </a:endParaRPr>
          </a:p>
          <a:p>
            <a:pPr marL="335239" lvl="1" indent="-335239">
              <a:spcBef>
                <a:spcPct val="0"/>
              </a:spcBef>
              <a:buFontTx/>
              <a:buChar char="•"/>
            </a:pPr>
            <a:r>
              <a:rPr lang="en-US" altLang="en-US">
                <a:solidFill>
                  <a:srgbClr val="FF0000"/>
                </a:solidFill>
              </a:rPr>
              <a:t>Show</a:t>
            </a:r>
            <a:r>
              <a:rPr lang="en-US" altLang="en-US" baseline="0">
                <a:solidFill>
                  <a:srgbClr val="FF0000"/>
                </a:solidFill>
              </a:rPr>
              <a:t> the CFPB video:  https://www.youtube.com/watch?v=BHMUVfjffhA</a:t>
            </a:r>
            <a:endParaRPr lang="en-US" altLang="en-US">
              <a:solidFill>
                <a:srgbClr val="FF0000"/>
              </a:solidFill>
            </a:endParaRPr>
          </a:p>
          <a:p>
            <a:pPr marL="335239" lvl="1" indent="-335239">
              <a:spcBef>
                <a:spcPct val="0"/>
              </a:spcBef>
              <a:buFontTx/>
              <a:buChar char="•"/>
            </a:pPr>
            <a:endParaRPr lang="en-US" altLang="en-US">
              <a:solidFill>
                <a:srgbClr val="000000"/>
              </a:solidFill>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463144" indent="-560820">
              <a:defRPr>
                <a:solidFill>
                  <a:schemeClr val="tx1"/>
                </a:solidFill>
                <a:latin typeface="Georgia" panose="02040502050405020303" pitchFamily="18" charset="0"/>
                <a:ea typeface="MS PGothic" panose="020B0600070205080204" pitchFamily="34" charset="-128"/>
              </a:defRPr>
            </a:lvl2pPr>
            <a:lvl3pPr marL="2252674" indent="-448031">
              <a:defRPr>
                <a:solidFill>
                  <a:schemeClr val="tx1"/>
                </a:solidFill>
                <a:latin typeface="Georgia" panose="02040502050405020303" pitchFamily="18" charset="0"/>
                <a:ea typeface="MS PGothic" panose="020B0600070205080204" pitchFamily="34" charset="-128"/>
              </a:defRPr>
            </a:lvl3pPr>
            <a:lvl4pPr marL="3154998" indent="-448031">
              <a:defRPr>
                <a:solidFill>
                  <a:schemeClr val="tx1"/>
                </a:solidFill>
                <a:latin typeface="Georgia" panose="02040502050405020303" pitchFamily="18" charset="0"/>
                <a:ea typeface="MS PGothic" panose="020B0600070205080204" pitchFamily="34" charset="-128"/>
              </a:defRPr>
            </a:lvl4pPr>
            <a:lvl5pPr marL="4057321" indent="-448031">
              <a:defRPr>
                <a:solidFill>
                  <a:schemeClr val="tx1"/>
                </a:solidFill>
                <a:latin typeface="Georgia" panose="02040502050405020303" pitchFamily="18" charset="0"/>
                <a:ea typeface="MS PGothic" panose="020B0600070205080204" pitchFamily="34" charset="-128"/>
              </a:defRPr>
            </a:lvl5pPr>
            <a:lvl6pPr marL="4959645" indent="-44803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5861968" indent="-44803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6764290" indent="-44803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666614" indent="-44803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A58C9AE2-DB5D-441F-8D54-4B600066D43E}"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63410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71176">
              <a:defRPr/>
            </a:pPr>
            <a:r>
              <a:rPr lang="en-US" altLang="en-US" b="1" u="sng">
                <a:solidFill>
                  <a:srgbClr val="000000"/>
                </a:solidFill>
              </a:rPr>
              <a:t>Instructions for Presenter:</a:t>
            </a:r>
          </a:p>
          <a:p>
            <a:pPr>
              <a:defRPr/>
            </a:pPr>
            <a:endParaRPr lang="en-US" altLang="en-US"/>
          </a:p>
          <a:p>
            <a:pPr>
              <a:defRPr/>
            </a:pPr>
            <a:r>
              <a:rPr lang="en-US" altLang="en-US"/>
              <a:t>Use the</a:t>
            </a:r>
            <a:r>
              <a:rPr lang="en-US" altLang="en-US" baseline="0"/>
              <a:t> following information to explain the CFPB’s Office of Financial Empowerment:</a:t>
            </a:r>
            <a:endParaRPr lang="en-US" altLang="en-US"/>
          </a:p>
          <a:p>
            <a:pPr marL="338371" indent="-338371">
              <a:buFont typeface="Arial" panose="020B0604020202020204" pitchFamily="34" charset="0"/>
              <a:buChar char="•"/>
              <a:defRPr/>
            </a:pPr>
            <a:r>
              <a:rPr lang="en-US" altLang="en-US"/>
              <a:t>The Office of Financial Empowerment serves the variety of populations who lack full, affordable access to financial services, including people with low- to moderate-incomes; low wealth, and people who are in other ways financially excluded or vulnerable. By any measure, the numbers of consumers whose income level contributes to financial fragility constitutes a significant portion of the U.S. population. </a:t>
            </a:r>
          </a:p>
          <a:p>
            <a:pPr marL="338371" indent="-338371">
              <a:buFont typeface="Arial" panose="020B0604020202020204" pitchFamily="34" charset="0"/>
              <a:buChar char="•"/>
              <a:defRPr/>
            </a:pPr>
            <a:endParaRPr lang="en-US" altLang="en-US"/>
          </a:p>
          <a:p>
            <a:pPr marL="338371" indent="-338371">
              <a:buFont typeface="Arial" panose="020B0604020202020204" pitchFamily="34" charset="0"/>
              <a:buChar char="•"/>
              <a:defRPr/>
            </a:pPr>
            <a:r>
              <a:rPr lang="en-US" altLang="en-US"/>
              <a:t>According to 2016 data from the U.S. Census Bureau, some 46.9</a:t>
            </a:r>
            <a:r>
              <a:rPr lang="en-US" altLang="en-US" baseline="0"/>
              <a:t> </a:t>
            </a:r>
            <a:r>
              <a:rPr lang="en-US" altLang="en-US"/>
              <a:t>million people, including 15.3 million children, live in households that have incomes below the federal poverty level, while another 57.5 million live between 100 and 200 percent of their poverty threshold. </a:t>
            </a:r>
          </a:p>
          <a:p>
            <a:pPr marL="338371" indent="-338371">
              <a:buFont typeface="Arial" panose="020B0604020202020204" pitchFamily="34" charset="0"/>
              <a:buChar char="•"/>
              <a:defRPr/>
            </a:pPr>
            <a:endParaRPr lang="en-US" altLang="en-US"/>
          </a:p>
          <a:p>
            <a:pPr marL="338371" indent="-338371">
              <a:buFont typeface="Arial" panose="020B0604020202020204" pitchFamily="34" charset="0"/>
              <a:buChar char="•"/>
              <a:defRPr/>
            </a:pPr>
            <a:r>
              <a:rPr lang="en-US" altLang="en-US" u="none"/>
              <a:t>The CFPB created </a:t>
            </a:r>
            <a:r>
              <a:rPr lang="en-US" altLang="en-US" i="1" u="none"/>
              <a:t>Your Money, Your Goals </a:t>
            </a:r>
            <a:r>
              <a:rPr lang="en-US" altLang="en-US" u="none"/>
              <a:t>to reach these consumers by empowering those that serve them: frontline nonprofit or tribal social service staff, community volunteers, staff in legal aid organizations, and people that serve workers. By providing these intermediaries with high quality information, they have the tools and resources to start the financial conversation with the individuals they already serve. And the training that you will ultimately provide to them</a:t>
            </a:r>
            <a:r>
              <a:rPr lang="en-US" altLang="en-US" u="none" baseline="0"/>
              <a:t> helps them gain </a:t>
            </a:r>
            <a:r>
              <a:rPr lang="en-US" altLang="en-US" u="none"/>
              <a:t>confidence to use these tools and resources.</a:t>
            </a:r>
          </a:p>
          <a:p>
            <a:pPr marL="1240695" lvl="1" indent="-338371">
              <a:buFont typeface="Arial" panose="020B0604020202020204" pitchFamily="34" charset="0"/>
              <a:buChar char="•"/>
              <a:defRPr/>
            </a:pPr>
            <a:endParaRPr lang="en-US" altLang="en-US" u="sng"/>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463144" indent="-560820">
              <a:defRPr>
                <a:solidFill>
                  <a:schemeClr val="tx1"/>
                </a:solidFill>
                <a:latin typeface="Georgia" panose="02040502050405020303" pitchFamily="18" charset="0"/>
                <a:ea typeface="MS PGothic" panose="020B0600070205080204" pitchFamily="34" charset="-128"/>
              </a:defRPr>
            </a:lvl2pPr>
            <a:lvl3pPr marL="2252674" indent="-448031">
              <a:defRPr>
                <a:solidFill>
                  <a:schemeClr val="tx1"/>
                </a:solidFill>
                <a:latin typeface="Georgia" panose="02040502050405020303" pitchFamily="18" charset="0"/>
                <a:ea typeface="MS PGothic" panose="020B0600070205080204" pitchFamily="34" charset="-128"/>
              </a:defRPr>
            </a:lvl3pPr>
            <a:lvl4pPr marL="3154998" indent="-448031">
              <a:defRPr>
                <a:solidFill>
                  <a:schemeClr val="tx1"/>
                </a:solidFill>
                <a:latin typeface="Georgia" panose="02040502050405020303" pitchFamily="18" charset="0"/>
                <a:ea typeface="MS PGothic" panose="020B0600070205080204" pitchFamily="34" charset="-128"/>
              </a:defRPr>
            </a:lvl4pPr>
            <a:lvl5pPr marL="4057321" indent="-448031">
              <a:defRPr>
                <a:solidFill>
                  <a:schemeClr val="tx1"/>
                </a:solidFill>
                <a:latin typeface="Georgia" panose="02040502050405020303" pitchFamily="18" charset="0"/>
                <a:ea typeface="MS PGothic" panose="020B0600070205080204" pitchFamily="34" charset="-128"/>
              </a:defRPr>
            </a:lvl5pPr>
            <a:lvl6pPr marL="4959645" indent="-44803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5861968" indent="-44803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6764290" indent="-44803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666614" indent="-44803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3D2B5966-D5BB-41CF-A780-F009525A6404}"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85095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a:solidFill>
                <a:srgbClr val="000000"/>
              </a:solidFill>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517941" indent="-581825">
              <a:defRPr>
                <a:solidFill>
                  <a:schemeClr val="tx1"/>
                </a:solidFill>
                <a:latin typeface="Georgia" panose="02040502050405020303" pitchFamily="18" charset="0"/>
                <a:ea typeface="MS PGothic" panose="020B0600070205080204" pitchFamily="34" charset="-128"/>
              </a:defRPr>
            </a:lvl2pPr>
            <a:lvl3pPr marL="2337043" indent="-464810">
              <a:defRPr>
                <a:solidFill>
                  <a:schemeClr val="tx1"/>
                </a:solidFill>
                <a:latin typeface="Georgia" panose="02040502050405020303" pitchFamily="18" charset="0"/>
                <a:ea typeface="MS PGothic" panose="020B0600070205080204" pitchFamily="34" charset="-128"/>
              </a:defRPr>
            </a:lvl3pPr>
            <a:lvl4pPr marL="3273160" indent="-464810">
              <a:defRPr>
                <a:solidFill>
                  <a:schemeClr val="tx1"/>
                </a:solidFill>
                <a:latin typeface="Georgia" panose="02040502050405020303" pitchFamily="18" charset="0"/>
                <a:ea typeface="MS PGothic" panose="020B0600070205080204" pitchFamily="34" charset="-128"/>
              </a:defRPr>
            </a:lvl4pPr>
            <a:lvl5pPr marL="4209276" indent="-464810">
              <a:defRPr>
                <a:solidFill>
                  <a:schemeClr val="tx1"/>
                </a:solidFill>
                <a:latin typeface="Georgia" panose="02040502050405020303" pitchFamily="18" charset="0"/>
                <a:ea typeface="MS PGothic" panose="020B0600070205080204" pitchFamily="34" charset="-128"/>
              </a:defRPr>
            </a:lvl5pPr>
            <a:lvl6pPr marL="514539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6081510"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7017627"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95374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194B1D6-DF02-44D7-96A1-5BE180BAAB59}"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19540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71176">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eaLnBrk="1" hangingPunct="1">
              <a:spcBef>
                <a:spcPct val="0"/>
              </a:spcBef>
            </a:pPr>
            <a:r>
              <a:rPr lang="en-US" b="0">
                <a:solidFill>
                  <a:srgbClr val="000000"/>
                </a:solidFill>
                <a:latin typeface="Calibri" charset="0"/>
                <a:ea typeface="MS PGothic" charset="0"/>
              </a:rPr>
              <a:t>Introduce section on an orientation of the </a:t>
            </a:r>
            <a:r>
              <a:rPr lang="en-US" b="0" i="1">
                <a:solidFill>
                  <a:srgbClr val="000000"/>
                </a:solidFill>
                <a:latin typeface="Calibri" charset="0"/>
                <a:ea typeface="MS PGothic" charset="0"/>
              </a:rPr>
              <a:t>Your Money, Your</a:t>
            </a:r>
            <a:r>
              <a:rPr lang="en-US" b="0" i="1" baseline="0">
                <a:solidFill>
                  <a:srgbClr val="000000"/>
                </a:solidFill>
                <a:latin typeface="Calibri" charset="0"/>
                <a:ea typeface="MS PGothic" charset="0"/>
              </a:rPr>
              <a:t> Goals </a:t>
            </a:r>
            <a:r>
              <a:rPr lang="en-US" b="0" baseline="0">
                <a:solidFill>
                  <a:srgbClr val="000000"/>
                </a:solidFill>
                <a:latin typeface="Calibri" charset="0"/>
                <a:ea typeface="MS PGothic" charset="0"/>
              </a:rPr>
              <a:t>toolkit</a:t>
            </a:r>
            <a:endParaRPr lang="en-US" b="0">
              <a:solidFill>
                <a:srgbClr val="000000"/>
              </a:solidFill>
              <a:latin typeface="Calibri" charset="0"/>
              <a:ea typeface="MS PGothic" charset="0"/>
            </a:endParaRPr>
          </a:p>
          <a:p>
            <a:pPr defTabSz="936117" eaLnBrk="1" hangingPunct="1">
              <a:spcBef>
                <a:spcPct val="0"/>
              </a:spcBef>
              <a:defRPr/>
            </a:pPr>
            <a:endParaRPr lang="en-US" b="1" u="none">
              <a:solidFill>
                <a:srgbClr val="000000"/>
              </a:solidFill>
              <a:latin typeface="Calibri" charset="0"/>
              <a:ea typeface="MS PGothic"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521191" indent="-585072">
              <a:defRPr>
                <a:solidFill>
                  <a:schemeClr val="tx1"/>
                </a:solidFill>
                <a:latin typeface="Georgia" panose="02040502050405020303" pitchFamily="18" charset="0"/>
                <a:ea typeface="MS PGothic" panose="020B0600070205080204" pitchFamily="34" charset="-128"/>
              </a:defRPr>
            </a:lvl2pPr>
            <a:lvl3pPr marL="2340293" indent="-468060">
              <a:defRPr>
                <a:solidFill>
                  <a:schemeClr val="tx1"/>
                </a:solidFill>
                <a:latin typeface="Georgia" panose="02040502050405020303" pitchFamily="18" charset="0"/>
                <a:ea typeface="MS PGothic" panose="020B0600070205080204" pitchFamily="34" charset="-128"/>
              </a:defRPr>
            </a:lvl3pPr>
            <a:lvl4pPr marL="3276410" indent="-468060">
              <a:defRPr>
                <a:solidFill>
                  <a:schemeClr val="tx1"/>
                </a:solidFill>
                <a:latin typeface="Georgia" panose="02040502050405020303" pitchFamily="18" charset="0"/>
                <a:ea typeface="MS PGothic" panose="020B0600070205080204" pitchFamily="34" charset="-128"/>
              </a:defRPr>
            </a:lvl4pPr>
            <a:lvl5pPr marL="4212527" indent="-468060">
              <a:defRPr>
                <a:solidFill>
                  <a:schemeClr val="tx1"/>
                </a:solidFill>
                <a:latin typeface="Georgia" panose="02040502050405020303" pitchFamily="18" charset="0"/>
                <a:ea typeface="MS PGothic" panose="020B0600070205080204" pitchFamily="34" charset="-128"/>
              </a:defRPr>
            </a:lvl5pPr>
            <a:lvl6pPr marL="5148644" indent="-46806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6084760" indent="-46806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7020877" indent="-46806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956993" indent="-46806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F22173B-B19F-4289-8225-3B71106E168E}"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32225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p>
          <a:p>
            <a:pPr marL="364191" indent="-364191" defTabSz="902323" eaLnBrk="1" fontAlgn="auto" hangingPunct="1">
              <a:spcBef>
                <a:spcPts val="0"/>
              </a:spcBef>
              <a:spcAft>
                <a:spcPts val="0"/>
              </a:spcAft>
              <a:buFont typeface="Arial" panose="020B0604020202020204" pitchFamily="34" charset="0"/>
              <a:buChar char="•"/>
              <a:defRPr/>
            </a:pPr>
            <a:r>
              <a:rPr lang="en-US" b="0" baseline="0"/>
              <a:t>Explain that t</a:t>
            </a:r>
            <a:r>
              <a:rPr lang="en-US"/>
              <a:t>he CFPB</a:t>
            </a:r>
            <a:r>
              <a:rPr lang="en-US" baseline="0"/>
              <a:t> has developed a robust and growing suite of financial empowerment resources. </a:t>
            </a:r>
            <a:endParaRPr lang="en-US" b="0" baseline="0"/>
          </a:p>
          <a:p>
            <a:pPr marL="351044" indent="-351044" defTabSz="902323" eaLnBrk="1" fontAlgn="auto" hangingPunct="1">
              <a:spcBef>
                <a:spcPts val="0"/>
              </a:spcBef>
              <a:spcAft>
                <a:spcPts val="0"/>
              </a:spcAft>
              <a:buFont typeface="Arial"/>
              <a:buChar char="•"/>
              <a:defRPr/>
            </a:pPr>
            <a:r>
              <a:rPr lang="en-US" b="0" baseline="0"/>
              <a:t>Explain that the Your Money, Your Goals toolkit and training is a free and available in English and Spanish. </a:t>
            </a:r>
          </a:p>
          <a:p>
            <a:pPr marL="351044" indent="-351044" defTabSz="902323" eaLnBrk="1" fontAlgn="auto" hangingPunct="1">
              <a:spcBef>
                <a:spcPts val="0"/>
              </a:spcBef>
              <a:spcAft>
                <a:spcPts val="0"/>
              </a:spcAft>
              <a:buFont typeface="Arial"/>
              <a:buChar char="•"/>
              <a:defRPr/>
            </a:pPr>
            <a:r>
              <a:rPr lang="en-US" sz="2600"/>
              <a:t>Explain that the toolkit contains more than 40 practical tools and information on a wide variety of financial topics help them to address the needs of the people they serve. </a:t>
            </a:r>
            <a:endParaRPr lang="en-US" b="0"/>
          </a:p>
          <a:p>
            <a:pPr marL="351044" indent="-351044" defTabSz="902323" eaLnBrk="1" fontAlgn="auto" hangingPunct="1">
              <a:spcBef>
                <a:spcPts val="0"/>
              </a:spcBef>
              <a:spcAft>
                <a:spcPts val="0"/>
              </a:spcAft>
              <a:buFont typeface="Arial"/>
              <a:buChar char="•"/>
              <a:defRPr/>
            </a:pPr>
            <a:r>
              <a:rPr lang="en-US" b="0"/>
              <a:t>Explain that all materials are not copyrighted.</a:t>
            </a:r>
          </a:p>
          <a:p>
            <a:pPr marL="351044" indent="-351044" defTabSz="902323" eaLnBrk="1" fontAlgn="auto" hangingPunct="1">
              <a:spcBef>
                <a:spcPts val="0"/>
              </a:spcBef>
              <a:spcAft>
                <a:spcPts val="0"/>
              </a:spcAft>
              <a:buFont typeface="Arial"/>
              <a:buChar char="•"/>
              <a:defRPr/>
            </a:pPr>
            <a:r>
              <a:rPr lang="en-US" sz="2600" i="1"/>
              <a:t>Behind on Bills?</a:t>
            </a:r>
            <a:r>
              <a:rPr lang="en-US" sz="2600"/>
              <a:t> is a special collection of eight tools. It provides a welcoming and easy-to-understand means of helping clients to address their challenges related to paying bills.</a:t>
            </a:r>
            <a:endParaRPr lang="en-US" b="0"/>
          </a:p>
          <a:p>
            <a:pPr marL="351044" indent="-351044" defTabSz="902323" eaLnBrk="1" fontAlgn="auto" hangingPunct="1">
              <a:spcBef>
                <a:spcPts val="0"/>
              </a:spcBef>
              <a:spcAft>
                <a:spcPts val="0"/>
              </a:spcAft>
              <a:buFont typeface="Arial"/>
              <a:buChar char="•"/>
              <a:defRPr/>
            </a:pPr>
            <a:r>
              <a:rPr lang="en-US" b="0"/>
              <a:t>Explain that the </a:t>
            </a:r>
            <a:r>
              <a:rPr lang="en-US" b="0" i="1"/>
              <a:t>Focus on People</a:t>
            </a:r>
            <a:r>
              <a:rPr lang="en-US" b="0" i="1" baseline="0"/>
              <a:t> with Disabilities</a:t>
            </a:r>
            <a:r>
              <a:rPr lang="en-US" b="0"/>
              <a:t> companion</a:t>
            </a:r>
            <a:r>
              <a:rPr lang="en-US" b="0" baseline="0"/>
              <a:t> guide</a:t>
            </a:r>
            <a:r>
              <a:rPr lang="en-US" b="0"/>
              <a:t> can be downloaded as a PDF equipped</a:t>
            </a:r>
            <a:r>
              <a:rPr lang="en-US" b="0" baseline="0"/>
              <a:t> to work with screen readers. </a:t>
            </a:r>
          </a:p>
          <a:p>
            <a:pPr marL="351044" indent="-351044" defTabSz="902323" eaLnBrk="1" fontAlgn="auto" hangingPunct="1">
              <a:spcBef>
                <a:spcPts val="0"/>
              </a:spcBef>
              <a:spcAft>
                <a:spcPts val="0"/>
              </a:spcAft>
              <a:buFont typeface="Arial"/>
              <a:buChar char="•"/>
              <a:defRPr/>
            </a:pPr>
            <a:r>
              <a:rPr lang="en-US" b="0" baseline="0"/>
              <a:t>Explain that the Focus on People with Disabilities contains 11 tools that are available in a dynamic and fillable version on CFPB’s the </a:t>
            </a:r>
            <a:r>
              <a:rPr lang="en-US" b="0" i="1" baseline="0"/>
              <a:t>Your Money, Your Goals </a:t>
            </a:r>
            <a:r>
              <a:rPr lang="en-US" b="0" baseline="0"/>
              <a:t>webpage consumerfinance.gov </a:t>
            </a:r>
            <a:endParaRPr lang="en-US" sz="2600"/>
          </a:p>
          <a:p>
            <a:pPr marL="364191" indent="-364191" defTabSz="971176" eaLnBrk="1" fontAlgn="auto" hangingPunct="1">
              <a:spcBef>
                <a:spcPts val="0"/>
              </a:spcBef>
              <a:spcAft>
                <a:spcPts val="0"/>
              </a:spcAft>
              <a:buFont typeface="Arial" panose="020B0604020202020204" pitchFamily="34" charset="0"/>
              <a:buChar char="•"/>
              <a:defRPr/>
            </a:pPr>
            <a:r>
              <a:rPr lang="en-US"/>
              <a:t>Explain that it is easy</a:t>
            </a:r>
            <a:r>
              <a:rPr lang="en-US" baseline="0"/>
              <a:t> to a</a:t>
            </a:r>
            <a:r>
              <a:rPr lang="en-US"/>
              <a:t>ccess electronic materials and to place order printed copies online</a:t>
            </a:r>
            <a:r>
              <a:rPr lang="en-US" baseline="0"/>
              <a:t> on the CFPB’s </a:t>
            </a:r>
            <a:r>
              <a:rPr lang="en-US" i="1" baseline="0"/>
              <a:t>Your Money, Your Goals </a:t>
            </a:r>
            <a:r>
              <a:rPr lang="en-US" baseline="0"/>
              <a:t>webpage at consumerfinance.gov.</a:t>
            </a:r>
            <a:endParaRPr lang="en-US" sz="2600"/>
          </a:p>
          <a:p>
            <a:pPr marL="351044" indent="-351044" defTabSz="902323" eaLnBrk="1" fontAlgn="auto" hangingPunct="1">
              <a:spcBef>
                <a:spcPts val="0"/>
              </a:spcBef>
              <a:spcAft>
                <a:spcPts val="0"/>
              </a:spcAft>
              <a:buFont typeface="Arial"/>
              <a:buChar char="•"/>
              <a:defRPr/>
            </a:pPr>
            <a:endParaRPr lang="en-US" b="0" baseline="0"/>
          </a:p>
        </p:txBody>
      </p:sp>
      <p:sp>
        <p:nvSpPr>
          <p:cNvPr id="4" name="Slide Number Placeholder 3"/>
          <p:cNvSpPr>
            <a:spLocks noGrp="1"/>
          </p:cNvSpPr>
          <p:nvPr>
            <p:ph type="sldNum" sz="quarter" idx="10"/>
          </p:nvPr>
        </p:nvSpPr>
        <p:spPr/>
        <p:txBody>
          <a:bodyPr/>
          <a:lstStyle/>
          <a:p>
            <a:fld id="{4BAF53EF-993C-FF42-8B62-CEF57763A78D}" type="slidenum">
              <a:rPr lang="en-US" smtClean="0"/>
              <a:t>14</a:t>
            </a:fld>
            <a:endParaRPr lang="en-US"/>
          </a:p>
        </p:txBody>
      </p:sp>
    </p:spTree>
    <p:extLst>
      <p:ext uri="{BB962C8B-B14F-4D97-AF65-F5344CB8AC3E}">
        <p14:creationId xmlns:p14="http://schemas.microsoft.com/office/powerpoint/2010/main" val="4163229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a:solidFill>
                <a:srgbClr val="000000"/>
              </a:solidFill>
              <a:ea typeface="MS PGothic" charset="-128"/>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517941" indent="-581825">
              <a:defRPr>
                <a:solidFill>
                  <a:schemeClr val="tx1"/>
                </a:solidFill>
                <a:latin typeface="Georgia" panose="02040502050405020303" pitchFamily="18" charset="0"/>
                <a:ea typeface="MS PGothic" panose="020B0600070205080204" pitchFamily="34" charset="-128"/>
              </a:defRPr>
            </a:lvl2pPr>
            <a:lvl3pPr marL="2337043" indent="-464810">
              <a:defRPr>
                <a:solidFill>
                  <a:schemeClr val="tx1"/>
                </a:solidFill>
                <a:latin typeface="Georgia" panose="02040502050405020303" pitchFamily="18" charset="0"/>
                <a:ea typeface="MS PGothic" panose="020B0600070205080204" pitchFamily="34" charset="-128"/>
              </a:defRPr>
            </a:lvl3pPr>
            <a:lvl4pPr marL="3273160" indent="-464810">
              <a:defRPr>
                <a:solidFill>
                  <a:schemeClr val="tx1"/>
                </a:solidFill>
                <a:latin typeface="Georgia" panose="02040502050405020303" pitchFamily="18" charset="0"/>
                <a:ea typeface="MS PGothic" panose="020B0600070205080204" pitchFamily="34" charset="-128"/>
              </a:defRPr>
            </a:lvl4pPr>
            <a:lvl5pPr marL="4209276" indent="-464810">
              <a:defRPr>
                <a:solidFill>
                  <a:schemeClr val="tx1"/>
                </a:solidFill>
                <a:latin typeface="Georgia" panose="02040502050405020303" pitchFamily="18" charset="0"/>
                <a:ea typeface="MS PGothic" panose="020B0600070205080204" pitchFamily="34" charset="-128"/>
              </a:defRPr>
            </a:lvl5pPr>
            <a:lvl6pPr marL="514539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6081510"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7017627"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95374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F5F05E1-CE4A-4817-9479-518ADA20D0A3}"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451922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971176">
              <a:spcBef>
                <a:spcPts val="0"/>
              </a:spcBef>
              <a:defRPr/>
            </a:pPr>
            <a:endParaRPr lang="en-US" altLang="en-US" b="1" u="sng">
              <a:solidFill>
                <a:srgbClr val="000000"/>
              </a:solidFill>
            </a:endParaRPr>
          </a:p>
          <a:p>
            <a:pPr defTabSz="971176">
              <a:spcBef>
                <a:spcPts val="0"/>
              </a:spcBef>
              <a:defRPr/>
            </a:pPr>
            <a:r>
              <a:rPr lang="en-US" altLang="en-US" b="1" u="sng">
                <a:solidFill>
                  <a:srgbClr val="000000"/>
                </a:solidFill>
              </a:rPr>
              <a:t>Instructions for Presenter:</a:t>
            </a:r>
            <a:endParaRPr lang="en-US" i="1"/>
          </a:p>
          <a:p>
            <a:pPr marL="364191" indent="-364191">
              <a:spcBef>
                <a:spcPts val="0"/>
              </a:spcBef>
              <a:buFont typeface="Arial" panose="020B0604020202020204" pitchFamily="34" charset="0"/>
              <a:buChar char="•"/>
            </a:pPr>
            <a:endParaRPr lang="en-US" i="1"/>
          </a:p>
          <a:p>
            <a:pPr marL="364191" indent="-364191">
              <a:spcBef>
                <a:spcPts val="0"/>
              </a:spcBef>
              <a:buFont typeface="Arial" panose="020B0604020202020204" pitchFamily="34" charset="0"/>
              <a:buChar char="•"/>
            </a:pPr>
            <a:r>
              <a:rPr lang="en-US" i="1"/>
              <a:t>Focus on People with Disabilities</a:t>
            </a:r>
            <a:r>
              <a:rPr lang="en-US"/>
              <a:t>,</a:t>
            </a:r>
            <a:r>
              <a:rPr lang="en-US" i="1"/>
              <a:t> </a:t>
            </a:r>
            <a:r>
              <a:rPr lang="en-US"/>
              <a:t>like the </a:t>
            </a:r>
            <a:r>
              <a:rPr lang="en-US" i="1"/>
              <a:t>Your Money, Your Goals</a:t>
            </a:r>
            <a:r>
              <a:rPr lang="en-US" i="0" baseline="0"/>
              <a:t> </a:t>
            </a:r>
            <a:r>
              <a:rPr lang="en-US"/>
              <a:t>toolkit, provides information and tools that people can use to make the financial choices that are right for them. There are a few different situations where </a:t>
            </a:r>
            <a:r>
              <a:rPr lang="en-US" i="1"/>
              <a:t>Focus on People with Disabilities</a:t>
            </a:r>
            <a:r>
              <a:rPr lang="en-US"/>
              <a:t> could be used</a:t>
            </a:r>
            <a:r>
              <a:rPr lang="en-US" baseline="0"/>
              <a:t> </a:t>
            </a:r>
            <a:r>
              <a:rPr lang="en-US"/>
              <a:t>on the slide.</a:t>
            </a:r>
          </a:p>
          <a:p>
            <a:pPr marL="364191" indent="-364191">
              <a:spcBef>
                <a:spcPts val="0"/>
              </a:spcBef>
              <a:buFont typeface="Arial" panose="020B0604020202020204" pitchFamily="34" charset="0"/>
              <a:buChar char="•"/>
            </a:pPr>
            <a:endParaRPr lang="en-US"/>
          </a:p>
          <a:p>
            <a:pPr marL="364191" indent="-364191" defTabSz="971176">
              <a:spcBef>
                <a:spcPts val="0"/>
              </a:spcBef>
              <a:buFont typeface="Arial" panose="020B0604020202020204" pitchFamily="34" charset="0"/>
              <a:buChar char="•"/>
              <a:defRPr/>
            </a:pPr>
            <a:r>
              <a:rPr lang="en-US" altLang="en-US">
                <a:solidFill>
                  <a:srgbClr val="000000"/>
                </a:solidFill>
              </a:rPr>
              <a:t>Note:</a:t>
            </a:r>
            <a:r>
              <a:rPr lang="en-US" altLang="en-US" baseline="0">
                <a:solidFill>
                  <a:srgbClr val="000000"/>
                </a:solidFill>
              </a:rPr>
              <a:t> </a:t>
            </a:r>
            <a:r>
              <a:rPr lang="en-US" altLang="en-US" b="1" baseline="0">
                <a:solidFill>
                  <a:srgbClr val="000000"/>
                </a:solidFill>
              </a:rPr>
              <a:t>Intermediaries</a:t>
            </a:r>
            <a:r>
              <a:rPr lang="en-US" altLang="en-US" baseline="0">
                <a:solidFill>
                  <a:srgbClr val="000000"/>
                </a:solidFill>
              </a:rPr>
              <a:t> are people with relationships of trust with the people they serve. Intermediaries can serve as sources of financial empowerment by sharing information, tools, and referrals on financial topics. Other slides and speakers notes in this presentation may refer to intermediaries.</a:t>
            </a:r>
            <a:endParaRPr lang="en-US" altLang="en-US">
              <a:solidFill>
                <a:srgbClr val="000000"/>
              </a:solidFill>
            </a:endParaRPr>
          </a:p>
          <a:p>
            <a:pPr>
              <a:spcBef>
                <a:spcPts val="0"/>
              </a:spcBef>
            </a:pPr>
            <a:endParaRPr lang="en-US"/>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900">
                <a:solidFill>
                  <a:schemeClr val="tx1"/>
                </a:solidFill>
                <a:latin typeface="Georgia" charset="0"/>
                <a:ea typeface="MS PGothic" charset="0"/>
                <a:cs typeface="MS PGothic" charset="0"/>
              </a:defRPr>
            </a:lvl1pPr>
            <a:lvl2pPr marL="1521191" indent="-585072">
              <a:defRPr sz="4900">
                <a:solidFill>
                  <a:schemeClr val="tx1"/>
                </a:solidFill>
                <a:latin typeface="Georgia" charset="0"/>
                <a:ea typeface="MS PGothic" charset="0"/>
                <a:cs typeface="MS PGothic" charset="0"/>
              </a:defRPr>
            </a:lvl2pPr>
            <a:lvl3pPr marL="2340293" indent="-468060">
              <a:defRPr sz="4900">
                <a:solidFill>
                  <a:schemeClr val="tx1"/>
                </a:solidFill>
                <a:latin typeface="Georgia" charset="0"/>
                <a:ea typeface="MS PGothic" charset="0"/>
                <a:cs typeface="MS PGothic" charset="0"/>
              </a:defRPr>
            </a:lvl3pPr>
            <a:lvl4pPr marL="3276410" indent="-468060">
              <a:defRPr sz="4900">
                <a:solidFill>
                  <a:schemeClr val="tx1"/>
                </a:solidFill>
                <a:latin typeface="Georgia" charset="0"/>
                <a:ea typeface="MS PGothic" charset="0"/>
                <a:cs typeface="MS PGothic" charset="0"/>
              </a:defRPr>
            </a:lvl4pPr>
            <a:lvl5pPr marL="4212527" indent="-468060">
              <a:defRPr sz="4900">
                <a:solidFill>
                  <a:schemeClr val="tx1"/>
                </a:solidFill>
                <a:latin typeface="Georgia" charset="0"/>
                <a:ea typeface="MS PGothic" charset="0"/>
                <a:cs typeface="MS PGothic" charset="0"/>
              </a:defRPr>
            </a:lvl5pPr>
            <a:lvl6pPr marL="5148644" indent="-468060" eaLnBrk="0" fontAlgn="base" hangingPunct="0">
              <a:spcBef>
                <a:spcPct val="0"/>
              </a:spcBef>
              <a:spcAft>
                <a:spcPct val="0"/>
              </a:spcAft>
              <a:defRPr sz="4900">
                <a:solidFill>
                  <a:schemeClr val="tx1"/>
                </a:solidFill>
                <a:latin typeface="Georgia" charset="0"/>
                <a:ea typeface="MS PGothic" charset="0"/>
                <a:cs typeface="MS PGothic" charset="0"/>
              </a:defRPr>
            </a:lvl6pPr>
            <a:lvl7pPr marL="6084760" indent="-468060" eaLnBrk="0" fontAlgn="base" hangingPunct="0">
              <a:spcBef>
                <a:spcPct val="0"/>
              </a:spcBef>
              <a:spcAft>
                <a:spcPct val="0"/>
              </a:spcAft>
              <a:defRPr sz="4900">
                <a:solidFill>
                  <a:schemeClr val="tx1"/>
                </a:solidFill>
                <a:latin typeface="Georgia" charset="0"/>
                <a:ea typeface="MS PGothic" charset="0"/>
                <a:cs typeface="MS PGothic" charset="0"/>
              </a:defRPr>
            </a:lvl7pPr>
            <a:lvl8pPr marL="7020877" indent="-468060" eaLnBrk="0" fontAlgn="base" hangingPunct="0">
              <a:spcBef>
                <a:spcPct val="0"/>
              </a:spcBef>
              <a:spcAft>
                <a:spcPct val="0"/>
              </a:spcAft>
              <a:defRPr sz="4900">
                <a:solidFill>
                  <a:schemeClr val="tx1"/>
                </a:solidFill>
                <a:latin typeface="Georgia" charset="0"/>
                <a:ea typeface="MS PGothic" charset="0"/>
                <a:cs typeface="MS PGothic" charset="0"/>
              </a:defRPr>
            </a:lvl8pPr>
            <a:lvl9pPr marL="7956993" indent="-468060" eaLnBrk="0" fontAlgn="base" hangingPunct="0">
              <a:spcBef>
                <a:spcPct val="0"/>
              </a:spcBef>
              <a:spcAft>
                <a:spcPct val="0"/>
              </a:spcAft>
              <a:defRPr sz="4900">
                <a:solidFill>
                  <a:schemeClr val="tx1"/>
                </a:solidFill>
                <a:latin typeface="Georgia" charset="0"/>
                <a:ea typeface="MS PGothic" charset="0"/>
                <a:cs typeface="MS PGothic" charset="0"/>
              </a:defRPr>
            </a:lvl9pPr>
          </a:lstStyle>
          <a:p>
            <a:fld id="{6C3B3131-D70A-C547-BFCF-ACBF16753A3F}" type="slidenum">
              <a:rPr lang="en-US" sz="2600">
                <a:latin typeface="Calibri" charset="0"/>
              </a:rPr>
              <a:pPr/>
              <a:t>16</a:t>
            </a:fld>
            <a:endParaRPr lang="en-US" sz="2600">
              <a:latin typeface="Calibri" charset="0"/>
            </a:endParaRPr>
          </a:p>
        </p:txBody>
      </p:sp>
    </p:spTree>
    <p:extLst>
      <p:ext uri="{BB962C8B-B14F-4D97-AF65-F5344CB8AC3E}">
        <p14:creationId xmlns:p14="http://schemas.microsoft.com/office/powerpoint/2010/main" val="3729567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eaLnBrk="1" hangingPunct="1">
              <a:spcBef>
                <a:spcPct val="0"/>
              </a:spcBef>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defTabSz="971176" eaLnBrk="1" hangingPunct="1">
              <a:spcBef>
                <a:spcPct val="0"/>
              </a:spcBef>
              <a:defRPr/>
            </a:pPr>
            <a:r>
              <a:rPr lang="en-US" b="0">
                <a:solidFill>
                  <a:srgbClr val="000000"/>
                </a:solidFill>
                <a:latin typeface="Calibri" charset="0"/>
                <a:ea typeface="MS PGothic" charset="0"/>
              </a:rPr>
              <a:t>Introduce Subsection 1: People with Disabilities and Financial Decision-Making/Goal-Setting</a:t>
            </a: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Getting started with the money conversation questionnaire</a:t>
            </a: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1: Setting goals and planning for large purchases</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Paying for assistive devices</a:t>
            </a:r>
          </a:p>
          <a:p>
            <a:pPr marL="364191" indent="-364191" defTabSz="971176" eaLnBrk="1" hangingPunct="1">
              <a:spcBef>
                <a:spcPct val="0"/>
              </a:spcBef>
              <a:buFont typeface="Arial" panose="020B0604020202020204" pitchFamily="34" charset="0"/>
              <a:buChar char="•"/>
              <a:defRPr/>
            </a:pPr>
            <a:r>
              <a:rPr lang="en-US"/>
              <a:t>Module 2: Saving for emergencies, bills and goals</a:t>
            </a:r>
          </a:p>
          <a:p>
            <a:pPr marL="1335367" lvl="1" indent="-364191" defTabSz="971176" eaLnBrk="1" hangingPunct="1">
              <a:spcBef>
                <a:spcPct val="0"/>
              </a:spcBef>
              <a:buFont typeface="Arial" panose="020B0604020202020204" pitchFamily="34" charset="0"/>
              <a:buChar char="•"/>
              <a:defRPr/>
            </a:pPr>
            <a:r>
              <a:rPr lang="en-US"/>
              <a:t>Tool: Setting up an ABLE Account</a:t>
            </a:r>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17</a:t>
            </a:fld>
            <a:endParaRPr lang="en-US" altLang="en-US"/>
          </a:p>
        </p:txBody>
      </p:sp>
    </p:spTree>
    <p:extLst>
      <p:ext uri="{BB962C8B-B14F-4D97-AF65-F5344CB8AC3E}">
        <p14:creationId xmlns:p14="http://schemas.microsoft.com/office/powerpoint/2010/main" val="186272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5" name="Notes Placeholder 2"/>
          <p:cNvSpPr>
            <a:spLocks noGrp="1"/>
          </p:cNvSpPr>
          <p:nvPr>
            <p:ph type="body" idx="1"/>
          </p:nvPr>
        </p:nvSpPr>
        <p:spPr bwMode="auto"/>
        <p:txBody>
          <a:bodyPr wrap="square" numCol="1" anchor="t" anchorCtr="0" compatLnSpc="1">
            <a:prstTxWarp prst="textNoShape">
              <a:avLst/>
            </a:prstTxWarp>
          </a:bodyPr>
          <a:lstStyle/>
          <a:p>
            <a:pPr defTabSz="971176" eaLnBrk="1" hangingPunct="1">
              <a:spcBef>
                <a:spcPct val="0"/>
              </a:spcBef>
              <a:defRPr/>
            </a:pPr>
            <a:r>
              <a:rPr lang="en-US" altLang="en-US" b="1" u="sng">
                <a:solidFill>
                  <a:srgbClr val="000000"/>
                </a:solidFill>
              </a:rPr>
              <a:t>Instructions for Presenter:</a:t>
            </a:r>
          </a:p>
          <a:p>
            <a:pPr marL="364191" indent="-364191" eaLnBrk="1" hangingPunct="1">
              <a:spcBef>
                <a:spcPct val="0"/>
              </a:spcBef>
              <a:buFont typeface="Arial" panose="020B0604020202020204" pitchFamily="34" charset="0"/>
              <a:buChar char="•"/>
              <a:defRPr/>
            </a:pPr>
            <a:endParaRPr lang="en-US" altLang="en-US" b="0">
              <a:solidFill>
                <a:srgbClr val="000000"/>
              </a:solidFill>
            </a:endParaRPr>
          </a:p>
          <a:p>
            <a:pPr marL="364191" indent="-364191" eaLnBrk="1" hangingPunct="1">
              <a:spcBef>
                <a:spcPct val="0"/>
              </a:spcBef>
              <a:buFont typeface="Arial" panose="020B0604020202020204" pitchFamily="34" charset="0"/>
              <a:buChar char="•"/>
              <a:defRPr/>
            </a:pPr>
            <a:r>
              <a:rPr lang="en-US" altLang="en-US" b="0">
                <a:solidFill>
                  <a:srgbClr val="000000"/>
                </a:solidFill>
              </a:rPr>
              <a:t>Present slide content.</a:t>
            </a:r>
          </a:p>
          <a:p>
            <a:pPr marL="364191" indent="-364191">
              <a:buFont typeface="Arial" panose="020B0604020202020204" pitchFamily="34" charset="0"/>
              <a:buChar char="•"/>
            </a:pPr>
            <a:r>
              <a:rPr lang="en-US" altLang="en-US" b="0">
                <a:solidFill>
                  <a:srgbClr val="000000"/>
                </a:solidFill>
              </a:rPr>
              <a:t>With regards to values, “</a:t>
            </a:r>
            <a:r>
              <a:rPr lang="en-US" altLang="en-US" b="0" baseline="0">
                <a:solidFill>
                  <a:srgbClr val="000000"/>
                </a:solidFill>
              </a:rPr>
              <a:t>a</a:t>
            </a:r>
            <a:r>
              <a:rPr lang="en-US" b="0"/>
              <a:t>n item that may seem like a “want” or frivolous expenditure to one person may be an important expression of self to someone else.”</a:t>
            </a:r>
          </a:p>
          <a:p>
            <a:pPr marL="364191" indent="-364191">
              <a:buFont typeface="Arial" panose="020B0604020202020204" pitchFamily="34" charset="0"/>
              <a:buChar char="•"/>
            </a:pPr>
            <a:r>
              <a:rPr lang="en-US" b="0"/>
              <a:t>“Everyone takes risks with their money. Lessons learned from taking risks and making mistakes can be meaningful.”</a:t>
            </a:r>
            <a:endParaRPr lang="en-US" b="0">
              <a:solidFill>
                <a:srgbClr val="000000"/>
              </a:solidFill>
            </a:endParaRPr>
          </a:p>
        </p:txBody>
      </p:sp>
      <p:sp>
        <p:nvSpPr>
          <p:cNvPr id="220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900">
                <a:solidFill>
                  <a:schemeClr val="tx1"/>
                </a:solidFill>
                <a:latin typeface="Georgia" charset="0"/>
                <a:ea typeface="MS PGothic" charset="0"/>
                <a:cs typeface="MS PGothic" charset="0"/>
              </a:defRPr>
            </a:lvl1pPr>
            <a:lvl2pPr marL="1521191" indent="-585072">
              <a:defRPr sz="4900">
                <a:solidFill>
                  <a:schemeClr val="tx1"/>
                </a:solidFill>
                <a:latin typeface="Georgia" charset="0"/>
                <a:ea typeface="MS PGothic" charset="0"/>
                <a:cs typeface="MS PGothic" charset="0"/>
              </a:defRPr>
            </a:lvl2pPr>
            <a:lvl3pPr marL="2340293" indent="-468060">
              <a:defRPr sz="4900">
                <a:solidFill>
                  <a:schemeClr val="tx1"/>
                </a:solidFill>
                <a:latin typeface="Georgia" charset="0"/>
                <a:ea typeface="MS PGothic" charset="0"/>
                <a:cs typeface="MS PGothic" charset="0"/>
              </a:defRPr>
            </a:lvl3pPr>
            <a:lvl4pPr marL="3276410" indent="-468060">
              <a:defRPr sz="4900">
                <a:solidFill>
                  <a:schemeClr val="tx1"/>
                </a:solidFill>
                <a:latin typeface="Georgia" charset="0"/>
                <a:ea typeface="MS PGothic" charset="0"/>
                <a:cs typeface="MS PGothic" charset="0"/>
              </a:defRPr>
            </a:lvl4pPr>
            <a:lvl5pPr marL="4212527" indent="-468060">
              <a:defRPr sz="4900">
                <a:solidFill>
                  <a:schemeClr val="tx1"/>
                </a:solidFill>
                <a:latin typeface="Georgia" charset="0"/>
                <a:ea typeface="MS PGothic" charset="0"/>
                <a:cs typeface="MS PGothic" charset="0"/>
              </a:defRPr>
            </a:lvl5pPr>
            <a:lvl6pPr marL="5148644" indent="-468060" eaLnBrk="0" fontAlgn="base" hangingPunct="0">
              <a:spcBef>
                <a:spcPct val="0"/>
              </a:spcBef>
              <a:spcAft>
                <a:spcPct val="0"/>
              </a:spcAft>
              <a:defRPr sz="4900">
                <a:solidFill>
                  <a:schemeClr val="tx1"/>
                </a:solidFill>
                <a:latin typeface="Georgia" charset="0"/>
                <a:ea typeface="MS PGothic" charset="0"/>
                <a:cs typeface="MS PGothic" charset="0"/>
              </a:defRPr>
            </a:lvl6pPr>
            <a:lvl7pPr marL="6084760" indent="-468060" eaLnBrk="0" fontAlgn="base" hangingPunct="0">
              <a:spcBef>
                <a:spcPct val="0"/>
              </a:spcBef>
              <a:spcAft>
                <a:spcPct val="0"/>
              </a:spcAft>
              <a:defRPr sz="4900">
                <a:solidFill>
                  <a:schemeClr val="tx1"/>
                </a:solidFill>
                <a:latin typeface="Georgia" charset="0"/>
                <a:ea typeface="MS PGothic" charset="0"/>
                <a:cs typeface="MS PGothic" charset="0"/>
              </a:defRPr>
            </a:lvl7pPr>
            <a:lvl8pPr marL="7020877" indent="-468060" eaLnBrk="0" fontAlgn="base" hangingPunct="0">
              <a:spcBef>
                <a:spcPct val="0"/>
              </a:spcBef>
              <a:spcAft>
                <a:spcPct val="0"/>
              </a:spcAft>
              <a:defRPr sz="4900">
                <a:solidFill>
                  <a:schemeClr val="tx1"/>
                </a:solidFill>
                <a:latin typeface="Georgia" charset="0"/>
                <a:ea typeface="MS PGothic" charset="0"/>
                <a:cs typeface="MS PGothic" charset="0"/>
              </a:defRPr>
            </a:lvl8pPr>
            <a:lvl9pPr marL="7956993" indent="-468060" eaLnBrk="0" fontAlgn="base" hangingPunct="0">
              <a:spcBef>
                <a:spcPct val="0"/>
              </a:spcBef>
              <a:spcAft>
                <a:spcPct val="0"/>
              </a:spcAft>
              <a:defRPr sz="4900">
                <a:solidFill>
                  <a:schemeClr val="tx1"/>
                </a:solidFill>
                <a:latin typeface="Georgia" charset="0"/>
                <a:ea typeface="MS PGothic" charset="0"/>
                <a:cs typeface="MS PGothic" charset="0"/>
              </a:defRPr>
            </a:lvl9pPr>
          </a:lstStyle>
          <a:p>
            <a:fld id="{216390BC-D91A-F249-9264-C81EDFD5482E}" type="slidenum">
              <a:rPr lang="en-US" sz="2600">
                <a:latin typeface="Calibri" charset="0"/>
              </a:rPr>
              <a:pPr/>
              <a:t>18</a:t>
            </a:fld>
            <a:endParaRPr lang="en-US" sz="2600">
              <a:latin typeface="Calibri" charset="0"/>
            </a:endParaRPr>
          </a:p>
        </p:txBody>
      </p:sp>
    </p:spTree>
    <p:extLst>
      <p:ext uri="{BB962C8B-B14F-4D97-AF65-F5344CB8AC3E}">
        <p14:creationId xmlns:p14="http://schemas.microsoft.com/office/powerpoint/2010/main" val="328691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044" indent="-351044" defTabSz="1901488" eaLnBrk="1" hangingPunct="1">
              <a:spcBef>
                <a:spcPct val="0"/>
              </a:spcBef>
              <a:buFont typeface="Arial" panose="020B0604020202020204" pitchFamily="34" charset="0"/>
              <a:buChar char="•"/>
              <a:defRPr/>
            </a:pPr>
            <a:endParaRPr lang="en-US" b="0" baseline="0">
              <a:solidFill>
                <a:srgbClr val="FF0000"/>
              </a:solidFill>
            </a:endParaRPr>
          </a:p>
          <a:p>
            <a:pPr marL="351044" indent="-351044" defTabSz="1901488" eaLnBrk="1" hangingPunct="1">
              <a:spcBef>
                <a:spcPct val="0"/>
              </a:spcBef>
              <a:buFont typeface="Arial" panose="020B0604020202020204" pitchFamily="34" charset="0"/>
              <a:buChar char="•"/>
              <a:defRPr/>
            </a:pPr>
            <a:r>
              <a:rPr lang="en-US" altLang="en-US" b="1" u="sng">
                <a:solidFill>
                  <a:srgbClr val="000000"/>
                </a:solidFill>
              </a:rPr>
              <a:t>Instructions for Presenter:</a:t>
            </a:r>
          </a:p>
          <a:p>
            <a:pPr defTabSz="1901488" eaLnBrk="1" hangingPunct="1">
              <a:spcBef>
                <a:spcPct val="0"/>
              </a:spcBef>
              <a:defRPr/>
            </a:pPr>
            <a:endParaRPr lang="en-US" altLang="en-US" b="0" u="none"/>
          </a:p>
          <a:p>
            <a:pPr marL="351044" indent="-351044" defTabSz="1901488" eaLnBrk="1" hangingPunct="1">
              <a:spcBef>
                <a:spcPct val="0"/>
              </a:spcBef>
              <a:buFont typeface="Arial" panose="020B0604020202020204" pitchFamily="34" charset="0"/>
              <a:buChar char="•"/>
            </a:pPr>
            <a:r>
              <a:rPr lang="en-US" altLang="en-US" b="0" u="none"/>
              <a:t>Ask</a:t>
            </a:r>
            <a:r>
              <a:rPr lang="en-US" altLang="en-US" b="0" u="none" baseline="0"/>
              <a:t> participants to turn to </a:t>
            </a:r>
            <a:r>
              <a:rPr lang="en-US" i="1"/>
              <a:t>Tool: Starting the Money Conversation </a:t>
            </a:r>
            <a:r>
              <a:rPr lang="en-US" altLang="en-US" b="0" u="none" baseline="0"/>
              <a:t>in their hard copy guides. Point out that this slide shows the blank version of the tool that includes 13 questions that intermediaries can ask people to complete. </a:t>
            </a:r>
          </a:p>
          <a:p>
            <a:pPr marL="351044" indent="-351044">
              <a:buFont typeface="Arial" panose="020B0604020202020204" pitchFamily="34" charset="0"/>
              <a:buChar char="•"/>
            </a:pPr>
            <a:r>
              <a:rPr lang="en-US" altLang="en-US"/>
              <a:t>The questionnaire results will help you provide the information, tools, or referrals that are most meaningful.</a:t>
            </a:r>
          </a:p>
          <a:p>
            <a:pPr marL="351044" indent="-351044" eaLnBrk="1" hangingPunct="1">
              <a:spcBef>
                <a:spcPct val="0"/>
              </a:spcBef>
              <a:buFont typeface="Arial" panose="020B0604020202020204" pitchFamily="34" charset="0"/>
              <a:buChar char="•"/>
              <a:defRPr/>
            </a:pPr>
            <a:r>
              <a:rPr lang="en-US" altLang="en-US" b="0" u="none">
                <a:solidFill>
                  <a:srgbClr val="000000"/>
                </a:solidFill>
              </a:rPr>
              <a:t>T</a:t>
            </a:r>
            <a:r>
              <a:rPr lang="en-US" altLang="en-US">
                <a:solidFill>
                  <a:srgbClr val="000000"/>
                </a:solidFill>
              </a:rPr>
              <a:t>he questionnaire has many “general” questions that are applicable to people with and without disabilities. Point out that there are two disability-specific questions, listed on the slide. And it is also possible to answer the other questions with more disability-focused answers.</a:t>
            </a:r>
          </a:p>
          <a:p>
            <a:pPr marL="351044" indent="-351044" eaLnBrk="1" hangingPunct="1">
              <a:spcBef>
                <a:spcPct val="0"/>
              </a:spcBef>
              <a:buFont typeface="Arial" panose="020B0604020202020204" pitchFamily="34" charset="0"/>
              <a:buChar char="•"/>
              <a:defRPr/>
            </a:pPr>
            <a:r>
              <a:rPr lang="en-US" altLang="en-US">
                <a:solidFill>
                  <a:srgbClr val="000000"/>
                </a:solidFill>
              </a:rPr>
              <a:t>Review</a:t>
            </a:r>
            <a:r>
              <a:rPr lang="en-US" altLang="en-US" baseline="0">
                <a:solidFill>
                  <a:srgbClr val="000000"/>
                </a:solidFill>
              </a:rPr>
              <a:t> the 13 questions that comprise the questionnaire:</a:t>
            </a:r>
            <a:endParaRPr lang="en-US" altLang="en-US">
              <a:solidFill>
                <a:srgbClr val="000000"/>
              </a:solidFill>
            </a:endParaRPr>
          </a:p>
          <a:p>
            <a:pPr marL="1404176" lvl="1" indent="-468060">
              <a:buFont typeface="+mj-lt"/>
              <a:buAutoNum type="arabicPeriod"/>
            </a:pPr>
            <a:r>
              <a:rPr lang="en-US"/>
              <a:t>Do you have a disability you are comfortable disclosing? </a:t>
            </a:r>
            <a:r>
              <a:rPr lang="en-US" b="1"/>
              <a:t>[This disability-specific question is</a:t>
            </a:r>
            <a:r>
              <a:rPr lang="en-US" b="1" baseline="0"/>
              <a:t> included to help providers inform the person they are working with that they may qualify for disability-specific benefits and resources available in their states.] </a:t>
            </a:r>
            <a:endParaRPr lang="en-US" b="1"/>
          </a:p>
          <a:p>
            <a:pPr marL="1404176" lvl="1" indent="-468060">
              <a:buFont typeface="+mj-lt"/>
              <a:buAutoNum type="arabicPeriod"/>
            </a:pPr>
            <a:r>
              <a:rPr lang="en-US"/>
              <a:t>Do you have goals?</a:t>
            </a:r>
          </a:p>
          <a:p>
            <a:pPr marL="1404176" lvl="1" indent="-468060">
              <a:buFont typeface="+mj-lt"/>
              <a:buAutoNum type="arabicPeriod"/>
            </a:pPr>
            <a:r>
              <a:rPr lang="en-US"/>
              <a:t>Are you at risk of losing your housing, car, or utilities because you cannot make payments?</a:t>
            </a:r>
          </a:p>
          <a:p>
            <a:pPr marL="1404176" lvl="1" indent="-468060">
              <a:buFont typeface="+mj-lt"/>
              <a:buAutoNum type="arabicPeriod"/>
            </a:pPr>
            <a:r>
              <a:rPr lang="en-US"/>
              <a:t>Do you have reliable transportation?</a:t>
            </a:r>
          </a:p>
          <a:p>
            <a:pPr marL="1404176" lvl="1" indent="-468060">
              <a:buFont typeface="+mj-lt"/>
              <a:buAutoNum type="arabicPeriod"/>
            </a:pPr>
            <a:r>
              <a:rPr lang="en-US"/>
              <a:t>Do you have a reliable source of income?</a:t>
            </a:r>
          </a:p>
          <a:p>
            <a:pPr marL="1404176" lvl="1" indent="-468060">
              <a:buFont typeface="+mj-lt"/>
              <a:buAutoNum type="arabicPeriod"/>
            </a:pPr>
            <a:r>
              <a:rPr lang="en-US"/>
              <a:t>Do you have money set aside to cover emergencies or unexpected expenses?</a:t>
            </a:r>
          </a:p>
          <a:p>
            <a:pPr marL="1404176" lvl="1" indent="-468060">
              <a:buFont typeface="+mj-lt"/>
              <a:buAutoNum type="arabicPeriod"/>
            </a:pPr>
            <a:r>
              <a:rPr lang="en-US"/>
              <a:t>Are you able to cover all of your bills, living expenses, and meals for your household each month?</a:t>
            </a:r>
          </a:p>
          <a:p>
            <a:pPr marL="1404176" lvl="1" indent="-468060">
              <a:buFont typeface="+mj-lt"/>
              <a:buAutoNum type="arabicPeriod"/>
            </a:pPr>
            <a:r>
              <a:rPr lang="en-US"/>
              <a:t>Do you have financial resources to pay for assistive devices or adaptations that you need? </a:t>
            </a:r>
            <a:r>
              <a:rPr lang="en-US" b="1"/>
              <a:t>[This</a:t>
            </a:r>
            <a:r>
              <a:rPr lang="en-US" b="1" baseline="0"/>
              <a:t> d</a:t>
            </a:r>
            <a:r>
              <a:rPr lang="en-US" b="1"/>
              <a:t>isability-specific question was included to help providers inform</a:t>
            </a:r>
            <a:r>
              <a:rPr lang="en-US" b="1" baseline="0"/>
              <a:t> the person they are working with that they may be eligible for a federally-funded program that provides assistance to purchase assistive technology.</a:t>
            </a:r>
            <a:r>
              <a:rPr lang="en-US" b="1"/>
              <a:t>]</a:t>
            </a:r>
          </a:p>
          <a:p>
            <a:pPr marL="1404176" lvl="1" indent="-468060">
              <a:buFont typeface="+mj-lt"/>
              <a:buAutoNum type="arabicPeriod"/>
            </a:pPr>
            <a:r>
              <a:rPr lang="en-US"/>
              <a:t>Do you owe a person, business, or the government money?</a:t>
            </a:r>
          </a:p>
          <a:p>
            <a:pPr marL="1404176" lvl="1" indent="-468060">
              <a:buFont typeface="+mj-lt"/>
              <a:buAutoNum type="arabicPeriod"/>
            </a:pPr>
            <a:r>
              <a:rPr lang="en-US"/>
              <a:t>Have you been unable to get a loan, credit card, apartment, car, or job due to a bad credit record?</a:t>
            </a:r>
          </a:p>
          <a:p>
            <a:pPr marL="1404176" lvl="1" indent="-468060">
              <a:buFont typeface="+mj-lt"/>
              <a:buAutoNum type="arabicPeriod"/>
            </a:pPr>
            <a:r>
              <a:rPr lang="en-US"/>
              <a:t>Do you have an account at a bank or credit union?</a:t>
            </a:r>
          </a:p>
          <a:p>
            <a:pPr marL="1404176" lvl="1" indent="-468060">
              <a:buFont typeface="+mj-lt"/>
              <a:buAutoNum type="arabicPeriod"/>
            </a:pPr>
            <a:r>
              <a:rPr lang="en-US"/>
              <a:t>Do you think your identity has been stolen? Have you experienced fraud?</a:t>
            </a:r>
          </a:p>
          <a:p>
            <a:pPr marL="1404176" lvl="1" indent="-468060">
              <a:buFont typeface="+mj-lt"/>
              <a:buAutoNum type="arabicPeriod"/>
            </a:pPr>
            <a:r>
              <a:rPr lang="en-US"/>
              <a:t>Do you make the decisions about your financial resources or feel like you have control over your finances?</a:t>
            </a:r>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19</a:t>
            </a:fld>
            <a:endParaRPr lang="en-US" altLang="en-US"/>
          </a:p>
        </p:txBody>
      </p:sp>
    </p:spTree>
    <p:extLst>
      <p:ext uri="{BB962C8B-B14F-4D97-AF65-F5344CB8AC3E}">
        <p14:creationId xmlns:p14="http://schemas.microsoft.com/office/powerpoint/2010/main" val="103260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16797338" y="6157913"/>
            <a:ext cx="41068626" cy="308006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ct val="0"/>
              </a:spcBef>
            </a:pPr>
            <a:r>
              <a:rPr lang="en-US">
                <a:solidFill>
                  <a:srgbClr val="0000FF"/>
                </a:solidFill>
                <a:latin typeface="Times New Roman" charset="0"/>
                <a:cs typeface="Times New Roman" charset="0"/>
              </a:rPr>
              <a:t>Project E3’s desired outcomes for individuals with disabilities in low-income communities are to:</a:t>
            </a:r>
          </a:p>
          <a:p>
            <a:pPr>
              <a:lnSpc>
                <a:spcPct val="110000"/>
              </a:lnSpc>
              <a:spcBef>
                <a:spcPct val="0"/>
              </a:spcBef>
            </a:pPr>
            <a:endParaRPr lang="en-US">
              <a:solidFill>
                <a:srgbClr val="0000FF"/>
              </a:solidFill>
              <a:latin typeface="Times New Roman" charset="0"/>
              <a:cs typeface="Times New Roman" charset="0"/>
            </a:endParaRPr>
          </a:p>
          <a:p>
            <a:pPr>
              <a:lnSpc>
                <a:spcPct val="110000"/>
              </a:lnSpc>
              <a:spcBef>
                <a:spcPct val="0"/>
              </a:spcBef>
            </a:pPr>
            <a:r>
              <a:rPr lang="en-US">
                <a:solidFill>
                  <a:srgbClr val="0000FF"/>
                </a:solidFill>
                <a:latin typeface="Times New Roman" charset="0"/>
                <a:cs typeface="Times New Roman" charset="0"/>
              </a:rPr>
              <a:t>Increase their participation in State VR programs</a:t>
            </a:r>
            <a:r>
              <a:rPr lang="en-US">
                <a:latin typeface="Times New Roman" charset="0"/>
                <a:cs typeface="Times New Roman" charset="0"/>
              </a:rPr>
              <a:t>;</a:t>
            </a:r>
          </a:p>
          <a:p>
            <a:pPr>
              <a:lnSpc>
                <a:spcPct val="110000"/>
              </a:lnSpc>
              <a:spcBef>
                <a:spcPct val="0"/>
              </a:spcBef>
            </a:pPr>
            <a:endParaRPr lang="en-US">
              <a:latin typeface="Times New Roman" charset="0"/>
              <a:cs typeface="Times New Roman" charset="0"/>
            </a:endParaRPr>
          </a:p>
          <a:p>
            <a:pPr>
              <a:lnSpc>
                <a:spcPct val="110000"/>
              </a:lnSpc>
              <a:spcBef>
                <a:spcPct val="0"/>
              </a:spcBef>
            </a:pPr>
            <a:r>
              <a:rPr lang="en-US">
                <a:solidFill>
                  <a:srgbClr val="EF2DB8"/>
                </a:solidFill>
                <a:latin typeface="Times New Roman" charset="0"/>
                <a:cs typeface="Times New Roman" charset="0"/>
              </a:rPr>
              <a:t>Increase the number and percentage </a:t>
            </a:r>
            <a:r>
              <a:rPr lang="en-US">
                <a:latin typeface="Times New Roman" charset="0"/>
                <a:cs typeface="Times New Roman" charset="0"/>
              </a:rPr>
              <a:t>served through the State VR programs who complete their VR program and enter into competitive integrated employment;</a:t>
            </a:r>
          </a:p>
          <a:p>
            <a:pPr>
              <a:lnSpc>
                <a:spcPct val="110000"/>
              </a:lnSpc>
              <a:spcBef>
                <a:spcPct val="0"/>
              </a:spcBef>
            </a:pPr>
            <a:endParaRPr lang="en-US">
              <a:latin typeface="Times New Roman" charset="0"/>
              <a:cs typeface="Times New Roman" charset="0"/>
            </a:endParaRPr>
          </a:p>
          <a:p>
            <a:pPr>
              <a:lnSpc>
                <a:spcPct val="110000"/>
              </a:lnSpc>
              <a:spcBef>
                <a:spcPct val="0"/>
              </a:spcBef>
            </a:pPr>
            <a:r>
              <a:rPr lang="en-US">
                <a:solidFill>
                  <a:srgbClr val="0000FF"/>
                </a:solidFill>
                <a:latin typeface="Times New Roman" charset="0"/>
                <a:cs typeface="Times New Roman" charset="0"/>
              </a:rPr>
              <a:t>Increase the amount of support services </a:t>
            </a:r>
            <a:r>
              <a:rPr lang="en-US">
                <a:latin typeface="Times New Roman" charset="0"/>
                <a:cs typeface="Times New Roman" charset="0"/>
              </a:rPr>
              <a:t>provided through community agencies and support systems to those who are participating in a VR program; and </a:t>
            </a:r>
          </a:p>
          <a:p>
            <a:pPr>
              <a:lnSpc>
                <a:spcPct val="110000"/>
              </a:lnSpc>
              <a:spcBef>
                <a:spcPct val="0"/>
              </a:spcBef>
            </a:pPr>
            <a:endParaRPr lang="en-US">
              <a:latin typeface="Times New Roman" charset="0"/>
              <a:cs typeface="Times New Roman" charset="0"/>
            </a:endParaRPr>
          </a:p>
          <a:p>
            <a:pPr>
              <a:lnSpc>
                <a:spcPct val="110000"/>
              </a:lnSpc>
              <a:spcBef>
                <a:spcPct val="0"/>
              </a:spcBef>
            </a:pPr>
            <a:r>
              <a:rPr lang="en-US">
                <a:solidFill>
                  <a:srgbClr val="EF2DB8"/>
                </a:solidFill>
                <a:latin typeface="Times New Roman" charset="0"/>
                <a:cs typeface="Times New Roman" charset="0"/>
              </a:rPr>
              <a:t>Project E3 activities will develop collaborative, coordinated service strategies </a:t>
            </a:r>
            <a:r>
              <a:rPr lang="en-US">
                <a:latin typeface="Times New Roman" charset="0"/>
                <a:cs typeface="Times New Roman" charset="0"/>
              </a:rPr>
              <a:t>among State VR programs and community support services agencies and systems to provide more comprehensive services to those who are engaged in a VR program. </a:t>
            </a:r>
          </a:p>
          <a:p>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100">
                <a:solidFill>
                  <a:schemeClr val="tx1"/>
                </a:solidFill>
                <a:latin typeface="Arial" charset="0"/>
                <a:ea typeface="ＭＳ Ｐゴシック" charset="0"/>
                <a:cs typeface="MS PGothic" charset="0"/>
              </a:defRPr>
            </a:lvl1pPr>
            <a:lvl2pPr marL="1575496" indent="-605960">
              <a:defRPr sz="5100">
                <a:solidFill>
                  <a:schemeClr val="tx1"/>
                </a:solidFill>
                <a:latin typeface="Arial" charset="0"/>
                <a:ea typeface="MS PGothic" charset="0"/>
                <a:cs typeface="MS PGothic" charset="0"/>
              </a:defRPr>
            </a:lvl2pPr>
            <a:lvl3pPr marL="2423841" indent="-484769">
              <a:defRPr sz="5100">
                <a:solidFill>
                  <a:schemeClr val="tx1"/>
                </a:solidFill>
                <a:latin typeface="Arial" charset="0"/>
                <a:ea typeface="MS PGothic" charset="0"/>
                <a:cs typeface="MS PGothic" charset="0"/>
              </a:defRPr>
            </a:lvl3pPr>
            <a:lvl4pPr marL="3393376" indent="-484769">
              <a:defRPr sz="5100">
                <a:solidFill>
                  <a:schemeClr val="tx1"/>
                </a:solidFill>
                <a:latin typeface="Arial" charset="0"/>
                <a:ea typeface="MS PGothic" charset="0"/>
                <a:cs typeface="MS PGothic" charset="0"/>
              </a:defRPr>
            </a:lvl4pPr>
            <a:lvl5pPr marL="4362913" indent="-484769">
              <a:defRPr sz="5100">
                <a:solidFill>
                  <a:schemeClr val="tx1"/>
                </a:solidFill>
                <a:latin typeface="Arial" charset="0"/>
                <a:ea typeface="MS PGothic" charset="0"/>
                <a:cs typeface="MS PGothic" charset="0"/>
              </a:defRPr>
            </a:lvl5pPr>
            <a:lvl6pPr marL="5332449" indent="-484769" eaLnBrk="0" fontAlgn="base" hangingPunct="0">
              <a:spcBef>
                <a:spcPct val="0"/>
              </a:spcBef>
              <a:spcAft>
                <a:spcPct val="0"/>
              </a:spcAft>
              <a:defRPr sz="5100">
                <a:solidFill>
                  <a:schemeClr val="tx1"/>
                </a:solidFill>
                <a:latin typeface="Arial" charset="0"/>
                <a:ea typeface="MS PGothic" charset="0"/>
                <a:cs typeface="MS PGothic" charset="0"/>
              </a:defRPr>
            </a:lvl6pPr>
            <a:lvl7pPr marL="6301985" indent="-484769" eaLnBrk="0" fontAlgn="base" hangingPunct="0">
              <a:spcBef>
                <a:spcPct val="0"/>
              </a:spcBef>
              <a:spcAft>
                <a:spcPct val="0"/>
              </a:spcAft>
              <a:defRPr sz="5100">
                <a:solidFill>
                  <a:schemeClr val="tx1"/>
                </a:solidFill>
                <a:latin typeface="Arial" charset="0"/>
                <a:ea typeface="MS PGothic" charset="0"/>
                <a:cs typeface="MS PGothic" charset="0"/>
              </a:defRPr>
            </a:lvl7pPr>
            <a:lvl8pPr marL="7271522" indent="-484769" eaLnBrk="0" fontAlgn="base" hangingPunct="0">
              <a:spcBef>
                <a:spcPct val="0"/>
              </a:spcBef>
              <a:spcAft>
                <a:spcPct val="0"/>
              </a:spcAft>
              <a:defRPr sz="5100">
                <a:solidFill>
                  <a:schemeClr val="tx1"/>
                </a:solidFill>
                <a:latin typeface="Arial" charset="0"/>
                <a:ea typeface="MS PGothic" charset="0"/>
                <a:cs typeface="MS PGothic" charset="0"/>
              </a:defRPr>
            </a:lvl8pPr>
            <a:lvl9pPr marL="8241059" indent="-484769" eaLnBrk="0" fontAlgn="base" hangingPunct="0">
              <a:spcBef>
                <a:spcPct val="0"/>
              </a:spcBef>
              <a:spcAft>
                <a:spcPct val="0"/>
              </a:spcAft>
              <a:defRPr sz="5100">
                <a:solidFill>
                  <a:schemeClr val="tx1"/>
                </a:solidFill>
                <a:latin typeface="Arial" charset="0"/>
                <a:ea typeface="MS PGothic" charset="0"/>
                <a:cs typeface="MS PGothic" charset="0"/>
              </a:defRPr>
            </a:lvl9pPr>
          </a:lstStyle>
          <a:p>
            <a:fld id="{864729A6-4DA3-7D48-BDBE-7BA6A1CD9D62}" type="slidenum">
              <a:rPr lang="en-US" sz="2600"/>
              <a:pPr/>
              <a:t>2</a:t>
            </a:fld>
            <a:endParaRPr lang="en-US" sz="2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US" altLang="en-US">
              <a:solidFill>
                <a:srgbClr val="000000"/>
              </a:solidFill>
              <a:cs typeface="+mn-cs"/>
            </a:endParaRP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517941" indent="-581825">
              <a:defRPr>
                <a:solidFill>
                  <a:schemeClr val="tx1"/>
                </a:solidFill>
                <a:latin typeface="Georgia" panose="02040502050405020303" pitchFamily="18" charset="0"/>
                <a:ea typeface="MS PGothic" panose="020B0600070205080204" pitchFamily="34" charset="-128"/>
              </a:defRPr>
            </a:lvl2pPr>
            <a:lvl3pPr marL="2337043" indent="-464810">
              <a:defRPr>
                <a:solidFill>
                  <a:schemeClr val="tx1"/>
                </a:solidFill>
                <a:latin typeface="Georgia" panose="02040502050405020303" pitchFamily="18" charset="0"/>
                <a:ea typeface="MS PGothic" panose="020B0600070205080204" pitchFamily="34" charset="-128"/>
              </a:defRPr>
            </a:lvl3pPr>
            <a:lvl4pPr marL="3273160" indent="-464810">
              <a:defRPr>
                <a:solidFill>
                  <a:schemeClr val="tx1"/>
                </a:solidFill>
                <a:latin typeface="Georgia" panose="02040502050405020303" pitchFamily="18" charset="0"/>
                <a:ea typeface="MS PGothic" panose="020B0600070205080204" pitchFamily="34" charset="-128"/>
              </a:defRPr>
            </a:lvl4pPr>
            <a:lvl5pPr marL="4209276" indent="-464810">
              <a:defRPr>
                <a:solidFill>
                  <a:schemeClr val="tx1"/>
                </a:solidFill>
                <a:latin typeface="Georgia" panose="02040502050405020303" pitchFamily="18" charset="0"/>
                <a:ea typeface="MS PGothic" panose="020B0600070205080204" pitchFamily="34" charset="-128"/>
              </a:defRPr>
            </a:lvl5pPr>
            <a:lvl6pPr marL="514539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6081510"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7017627"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95374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5FD7E582-C264-4F6F-B993-028C95C44C95}"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291797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21</a:t>
            </a:fld>
            <a:endParaRPr lang="en-US" altLang="en-US"/>
          </a:p>
        </p:txBody>
      </p:sp>
    </p:spTree>
    <p:extLst>
      <p:ext uri="{BB962C8B-B14F-4D97-AF65-F5344CB8AC3E}">
        <p14:creationId xmlns:p14="http://schemas.microsoft.com/office/powerpoint/2010/main" val="252446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1907" name="Notes Placeholder 2"/>
          <p:cNvSpPr>
            <a:spLocks noGrp="1"/>
          </p:cNvSpPr>
          <p:nvPr>
            <p:ph type="body" idx="1"/>
          </p:nvPr>
        </p:nvSpPr>
        <p:spPr bwMode="auto"/>
        <p:txBody>
          <a:bodyPr wrap="square" numCol="1" anchor="t" anchorCtr="0" compatLnSpc="1">
            <a:prstTxWarp prst="textNoShape">
              <a:avLst/>
            </a:prstTxWarp>
          </a:bodyPr>
          <a:lstStyle/>
          <a:p>
            <a:pPr defTabSz="971176" eaLnBrk="1" hangingPunct="1">
              <a:spcBef>
                <a:spcPct val="0"/>
              </a:spcBef>
              <a:defRPr/>
            </a:pPr>
            <a:r>
              <a:rPr lang="en-US" altLang="en-US" b="1" u="sng">
                <a:solidFill>
                  <a:srgbClr val="000000"/>
                </a:solidFill>
              </a:rPr>
              <a:t>Instructions for Presenter:</a:t>
            </a:r>
          </a:p>
          <a:p>
            <a:pPr eaLnBrk="1" hangingPunct="1">
              <a:spcBef>
                <a:spcPct val="0"/>
              </a:spcBef>
              <a:defRPr/>
            </a:pPr>
            <a:endParaRPr lang="en-US" altLang="en-US">
              <a:solidFill>
                <a:srgbClr val="000000"/>
              </a:solidFill>
            </a:endParaRPr>
          </a:p>
          <a:p>
            <a:pPr eaLnBrk="1" hangingPunct="1">
              <a:spcBef>
                <a:spcPct val="0"/>
              </a:spcBef>
              <a:defRPr/>
            </a:pPr>
            <a:r>
              <a:rPr lang="en-US" altLang="en-US">
                <a:solidFill>
                  <a:srgbClr val="000000"/>
                </a:solidFill>
              </a:rPr>
              <a:t>Introduce the topic</a:t>
            </a:r>
            <a:r>
              <a:rPr lang="en-US" altLang="en-US" baseline="0">
                <a:solidFill>
                  <a:srgbClr val="000000"/>
                </a:solidFill>
              </a:rPr>
              <a:t> of this module:</a:t>
            </a:r>
            <a:endParaRPr lang="en-US" altLang="en-US">
              <a:solidFill>
                <a:srgbClr val="000000"/>
              </a:solidFill>
            </a:endParaRPr>
          </a:p>
          <a:p>
            <a:pPr marL="351044" indent="-351044" eaLnBrk="1" hangingPunct="1">
              <a:spcBef>
                <a:spcPct val="0"/>
              </a:spcBef>
              <a:buFont typeface="Arial" panose="020B0604020202020204" pitchFamily="34" charset="0"/>
              <a:buChar char="•"/>
              <a:defRPr/>
            </a:pPr>
            <a:r>
              <a:rPr lang="en-US" altLang="en-US">
                <a:solidFill>
                  <a:srgbClr val="000000"/>
                </a:solidFill>
              </a:rPr>
              <a:t>Goals can be the foundation for building greater self-determination. They provide direction for how to use resources including money.</a:t>
            </a:r>
          </a:p>
          <a:p>
            <a:pPr marL="351044" indent="-351044" eaLnBrk="1" hangingPunct="1">
              <a:spcBef>
                <a:spcPct val="0"/>
              </a:spcBef>
              <a:buFont typeface="Arial" panose="020B0604020202020204" pitchFamily="34" charset="0"/>
              <a:buChar char="•"/>
              <a:defRPr/>
            </a:pPr>
            <a:r>
              <a:rPr lang="en-US" sz="2600"/>
              <a:t>You can also use this module to help people plan for both life events and large purchases. Life events are often major milestones or events in a person’s life; for example, graduating from high school, getting married, or getting a job. </a:t>
            </a:r>
            <a:endParaRPr lang="en-US" altLang="en-US">
              <a:solidFill>
                <a:srgbClr val="000000"/>
              </a:solidFill>
            </a:endParaRPr>
          </a:p>
          <a:p>
            <a:pPr marL="351044" indent="-351044" eaLnBrk="1" hangingPunct="1">
              <a:spcBef>
                <a:spcPct val="0"/>
              </a:spcBef>
              <a:buFont typeface="Arial" panose="020B0604020202020204" pitchFamily="34" charset="0"/>
              <a:buChar char="•"/>
              <a:defRPr/>
            </a:pPr>
            <a:r>
              <a:rPr lang="en-US"/>
              <a:t>Examples of large purchases may include paying for assistive devices, buying a car, adaptations to vehicles, paying medical expenses, renovations to your home, and paying for training or post-secondary education. </a:t>
            </a:r>
          </a:p>
          <a:p>
            <a:pPr marL="351044" indent="-351044" eaLnBrk="1" hangingPunct="1">
              <a:spcBef>
                <a:spcPct val="0"/>
              </a:spcBef>
              <a:buFont typeface="Arial" panose="020B0604020202020204" pitchFamily="34" charset="0"/>
              <a:buChar char="•"/>
              <a:defRPr/>
            </a:pPr>
            <a:r>
              <a:rPr lang="en-US"/>
              <a:t>In the </a:t>
            </a:r>
            <a:r>
              <a:rPr lang="en-US" i="1"/>
              <a:t>Your Money, Your Goals </a:t>
            </a:r>
            <a:r>
              <a:rPr lang="en-US"/>
              <a:t>toolkit, this module describes and uses the </a:t>
            </a:r>
            <a:r>
              <a:rPr lang="en-US" b="1"/>
              <a:t>SMART approach to developing goals</a:t>
            </a:r>
            <a:r>
              <a:rPr lang="en-US"/>
              <a:t>. SMART is an acronym. SMART goals are </a:t>
            </a:r>
            <a:r>
              <a:rPr lang="en-US" u="sng"/>
              <a:t>Specific, Measurable, Able-to-be-reached, Relevant, and Time</a:t>
            </a:r>
            <a:r>
              <a:rPr lang="en-US" u="sng" baseline="0"/>
              <a:t> </a:t>
            </a:r>
            <a:r>
              <a:rPr lang="en-US" b="0" u="sng"/>
              <a:t>bound</a:t>
            </a:r>
            <a:r>
              <a:rPr lang="en-US"/>
              <a:t>. The module also suggests ways to talk to people about turning their hopes, wants, and dreams into SMART goals.</a:t>
            </a:r>
          </a:p>
          <a:p>
            <a:pPr eaLnBrk="1" hangingPunct="1">
              <a:spcBef>
                <a:spcPct val="0"/>
              </a:spcBef>
              <a:defRPr/>
            </a:pPr>
            <a:endParaRPr lang="en-US" b="1"/>
          </a:p>
          <a:p>
            <a:pPr eaLnBrk="1" hangingPunct="1">
              <a:spcBef>
                <a:spcPct val="0"/>
              </a:spcBef>
              <a:defRPr/>
            </a:pPr>
            <a:r>
              <a:rPr lang="en-US" b="1"/>
              <a:t>Note to trainer: 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would support your coverage of this topic. Feel free to adapt activities as needed, especially to make them work for everyone, making adjustments to accommodate participants that have disabilities.</a:t>
            </a:r>
            <a:endParaRPr lang="en-US" b="1"/>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521191" indent="-585072">
              <a:defRPr>
                <a:solidFill>
                  <a:schemeClr val="tx1"/>
                </a:solidFill>
                <a:latin typeface="Georgia" panose="02040502050405020303" pitchFamily="18" charset="0"/>
                <a:ea typeface="MS PGothic" panose="020B0600070205080204" pitchFamily="34" charset="-128"/>
              </a:defRPr>
            </a:lvl2pPr>
            <a:lvl3pPr marL="2340293" indent="-468060">
              <a:defRPr>
                <a:solidFill>
                  <a:schemeClr val="tx1"/>
                </a:solidFill>
                <a:latin typeface="Georgia" panose="02040502050405020303" pitchFamily="18" charset="0"/>
                <a:ea typeface="MS PGothic" panose="020B0600070205080204" pitchFamily="34" charset="-128"/>
              </a:defRPr>
            </a:lvl3pPr>
            <a:lvl4pPr marL="3276410" indent="-468060">
              <a:defRPr>
                <a:solidFill>
                  <a:schemeClr val="tx1"/>
                </a:solidFill>
                <a:latin typeface="Georgia" panose="02040502050405020303" pitchFamily="18" charset="0"/>
                <a:ea typeface="MS PGothic" panose="020B0600070205080204" pitchFamily="34" charset="-128"/>
              </a:defRPr>
            </a:lvl4pPr>
            <a:lvl5pPr marL="4212527" indent="-468060">
              <a:defRPr>
                <a:solidFill>
                  <a:schemeClr val="tx1"/>
                </a:solidFill>
                <a:latin typeface="Georgia" panose="02040502050405020303" pitchFamily="18" charset="0"/>
                <a:ea typeface="MS PGothic" panose="020B0600070205080204" pitchFamily="34" charset="-128"/>
              </a:defRPr>
            </a:lvl5pPr>
            <a:lvl6pPr marL="5148644" indent="-46806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6084760" indent="-46806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7020877" indent="-46806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956993" indent="-46806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3C59353-974A-4CEB-899B-21B407192818}"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72161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190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pPr>
            <a:endParaRPr lang="en-US" altLang="en-US">
              <a:solidFill>
                <a:srgbClr val="000000"/>
              </a:solidFill>
            </a:endParaRPr>
          </a:p>
        </p:txBody>
      </p:sp>
      <p:sp>
        <p:nvSpPr>
          <p:cNvPr id="156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517941" indent="-581825">
              <a:defRPr>
                <a:solidFill>
                  <a:schemeClr val="tx1"/>
                </a:solidFill>
                <a:latin typeface="Georgia" panose="02040502050405020303" pitchFamily="18" charset="0"/>
                <a:ea typeface="MS PGothic" panose="020B0600070205080204" pitchFamily="34" charset="-128"/>
              </a:defRPr>
            </a:lvl2pPr>
            <a:lvl3pPr marL="2337043" indent="-464810">
              <a:defRPr>
                <a:solidFill>
                  <a:schemeClr val="tx1"/>
                </a:solidFill>
                <a:latin typeface="Georgia" panose="02040502050405020303" pitchFamily="18" charset="0"/>
                <a:ea typeface="MS PGothic" panose="020B0600070205080204" pitchFamily="34" charset="-128"/>
              </a:defRPr>
            </a:lvl3pPr>
            <a:lvl4pPr marL="3273160" indent="-464810">
              <a:defRPr>
                <a:solidFill>
                  <a:schemeClr val="tx1"/>
                </a:solidFill>
                <a:latin typeface="Georgia" panose="02040502050405020303" pitchFamily="18" charset="0"/>
                <a:ea typeface="MS PGothic" panose="020B0600070205080204" pitchFamily="34" charset="-128"/>
              </a:defRPr>
            </a:lvl4pPr>
            <a:lvl5pPr marL="4209276" indent="-464810">
              <a:defRPr>
                <a:solidFill>
                  <a:schemeClr val="tx1"/>
                </a:solidFill>
                <a:latin typeface="Georgia" panose="02040502050405020303" pitchFamily="18" charset="0"/>
                <a:ea typeface="MS PGothic" panose="020B0600070205080204" pitchFamily="34" charset="-128"/>
              </a:defRPr>
            </a:lvl5pPr>
            <a:lvl6pPr marL="514539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6081510"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7017627"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95374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3413891C-EF3C-4EC0-A4C2-335D1D4463B4}"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272994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eaLnBrk="1" hangingPunct="1">
              <a:spcBef>
                <a:spcPct val="0"/>
              </a:spcBef>
              <a:defRPr/>
            </a:pPr>
            <a:r>
              <a:rPr lang="en-US" altLang="en-US" b="1" u="sng">
                <a:solidFill>
                  <a:srgbClr val="000000"/>
                </a:solidFill>
              </a:rPr>
              <a:t>Instructions for Presenter:</a:t>
            </a:r>
          </a:p>
          <a:p>
            <a:pPr eaLnBrk="1" hangingPunct="1">
              <a:spcBef>
                <a:spcPct val="0"/>
              </a:spcBef>
              <a:defRPr/>
            </a:pPr>
            <a:endParaRPr lang="en-US" altLang="en-US" b="1">
              <a:solidFill>
                <a:srgbClr val="000000"/>
              </a:solidFill>
            </a:endParaRPr>
          </a:p>
          <a:p>
            <a:pPr eaLnBrk="1" hangingPunct="1">
              <a:spcBef>
                <a:spcPct val="0"/>
              </a:spcBef>
              <a:defRPr/>
            </a:pPr>
            <a:r>
              <a:rPr lang="en-US" altLang="en-US" b="1">
                <a:solidFill>
                  <a:srgbClr val="000000"/>
                </a:solidFill>
              </a:rPr>
              <a:t>Facilitated Discussion and Small Group Brainstorm</a:t>
            </a:r>
          </a:p>
          <a:p>
            <a:pPr eaLnBrk="1" hangingPunct="1">
              <a:spcBef>
                <a:spcPct val="0"/>
              </a:spcBef>
              <a:defRPr/>
            </a:pPr>
            <a:endParaRPr lang="en-US" altLang="en-US">
              <a:solidFill>
                <a:srgbClr val="000000"/>
              </a:solidFill>
            </a:endParaRPr>
          </a:p>
          <a:p>
            <a:pPr marL="351044" indent="-351044" eaLnBrk="1" hangingPunct="1">
              <a:spcBef>
                <a:spcPct val="0"/>
              </a:spcBef>
              <a:buFont typeface="Arial" panose="020B0604020202020204" pitchFamily="34" charset="0"/>
              <a:buChar char="•"/>
              <a:defRPr/>
            </a:pPr>
            <a:r>
              <a:rPr lang="en-US" altLang="en-US">
                <a:solidFill>
                  <a:srgbClr val="000000"/>
                </a:solidFill>
              </a:rPr>
              <a:t>Ask participants to share their definition of saving.</a:t>
            </a:r>
          </a:p>
          <a:p>
            <a:pPr marL="351044" indent="-351044" eaLnBrk="1" hangingPunct="1">
              <a:spcBef>
                <a:spcPct val="0"/>
              </a:spcBef>
              <a:buFont typeface="Arial" panose="020B0604020202020204" pitchFamily="34" charset="0"/>
              <a:buChar char="•"/>
              <a:defRPr/>
            </a:pPr>
            <a:endParaRPr lang="en-US" altLang="en-US">
              <a:solidFill>
                <a:srgbClr val="000000"/>
              </a:solidFill>
            </a:endParaRPr>
          </a:p>
          <a:p>
            <a:pPr eaLnBrk="1" hangingPunct="1">
              <a:spcBef>
                <a:spcPct val="0"/>
              </a:spcBef>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fit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24</a:t>
            </a:fld>
            <a:endParaRPr lang="en-US" altLang="en-US"/>
          </a:p>
        </p:txBody>
      </p:sp>
    </p:spTree>
    <p:extLst>
      <p:ext uri="{BB962C8B-B14F-4D97-AF65-F5344CB8AC3E}">
        <p14:creationId xmlns:p14="http://schemas.microsoft.com/office/powerpoint/2010/main" val="382367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a:solidFill>
                  <a:srgbClr val="000000"/>
                </a:solidFill>
              </a:rPr>
              <a:t>Facilitated Discussion and Small Group Brainstorm, continued</a:t>
            </a:r>
          </a:p>
          <a:p>
            <a:pPr eaLnBrk="1" hangingPunct="1">
              <a:spcBef>
                <a:spcPct val="0"/>
              </a:spcBef>
              <a:defRPr/>
            </a:pPr>
            <a:endParaRPr lang="en-US" altLang="en-US">
              <a:solidFill>
                <a:srgbClr val="000000"/>
              </a:solidFill>
            </a:endParaRPr>
          </a:p>
          <a:p>
            <a:pPr marL="351044" indent="-351044" eaLnBrk="1" hangingPunct="1">
              <a:spcBef>
                <a:spcPct val="0"/>
              </a:spcBef>
              <a:buFont typeface="Arial" panose="020B0604020202020204" pitchFamily="34" charset="0"/>
              <a:buChar char="•"/>
              <a:defRPr/>
            </a:pPr>
            <a:r>
              <a:rPr lang="en-US" altLang="en-US">
                <a:solidFill>
                  <a:srgbClr val="000000"/>
                </a:solidFill>
              </a:rPr>
              <a:t>Have participants list examples of unexpected expenses or emergencies in small groups on flip chart paper using marker.</a:t>
            </a:r>
          </a:p>
          <a:p>
            <a:pPr marL="351044" indent="-351044" eaLnBrk="1" hangingPunct="1">
              <a:spcBef>
                <a:spcPct val="0"/>
              </a:spcBef>
              <a:buFont typeface="Arial" panose="020B0604020202020204" pitchFamily="34" charset="0"/>
              <a:buChar char="•"/>
              <a:defRPr/>
            </a:pPr>
            <a:r>
              <a:rPr lang="en-US" altLang="en-US">
                <a:solidFill>
                  <a:srgbClr val="000000"/>
                </a:solidFill>
              </a:rPr>
              <a:t>After 3 minutes, ask participants to circle those they think could be handled with $1,000 or less.</a:t>
            </a:r>
          </a:p>
          <a:p>
            <a:pPr marL="351044" indent="-351044" eaLnBrk="1" hangingPunct="1">
              <a:spcBef>
                <a:spcPct val="0"/>
              </a:spcBef>
              <a:buFont typeface="Arial" panose="020B0604020202020204" pitchFamily="34" charset="0"/>
              <a:buChar char="•"/>
              <a:defRPr/>
            </a:pPr>
            <a:r>
              <a:rPr lang="en-US" altLang="en-US">
                <a:solidFill>
                  <a:srgbClr val="000000"/>
                </a:solidFill>
              </a:rPr>
              <a:t>Instruct groups to post their flip charts and share cumulatively.</a:t>
            </a:r>
          </a:p>
          <a:p>
            <a:pPr marL="351044" indent="-351044" eaLnBrk="1" hangingPunct="1">
              <a:spcBef>
                <a:spcPct val="0"/>
              </a:spcBef>
              <a:buFont typeface="Arial" panose="020B0604020202020204" pitchFamily="34" charset="0"/>
              <a:buChar char="•"/>
              <a:defRPr/>
            </a:pPr>
            <a:r>
              <a:rPr lang="en-US" altLang="en-US">
                <a:solidFill>
                  <a:srgbClr val="000000"/>
                </a:solidFill>
              </a:rPr>
              <a:t>Make summary comments about the number of unexpected expenses that can be managed with $1,000. Contrast to the “conventional wisdom” advocating 3 - 6 months’ worth of living expenses. </a:t>
            </a:r>
          </a:p>
          <a:p>
            <a:pPr marL="351044" indent="-351044" eaLnBrk="1" hangingPunct="1">
              <a:spcBef>
                <a:spcPct val="0"/>
              </a:spcBef>
              <a:buFont typeface="Arial" panose="020B0604020202020204" pitchFamily="34" charset="0"/>
              <a:buChar char="•"/>
              <a:defRPr/>
            </a:pPr>
            <a:r>
              <a:rPr lang="en-US" altLang="en-US">
                <a:solidFill>
                  <a:srgbClr val="000000"/>
                </a:solidFill>
              </a:rPr>
              <a:t>Explain that $500 to $1,000 is a possible goal for most—they can imagine it and it can make a very, very big difference. </a:t>
            </a:r>
          </a:p>
          <a:p>
            <a:pPr marL="351044" indent="-351044" eaLnBrk="1" hangingPunct="1">
              <a:spcBef>
                <a:spcPct val="0"/>
              </a:spcBef>
              <a:buFont typeface="Arial" panose="020B0604020202020204" pitchFamily="34" charset="0"/>
              <a:buChar char="•"/>
              <a:defRPr/>
            </a:pPr>
            <a:r>
              <a:rPr lang="en-US" altLang="en-US">
                <a:solidFill>
                  <a:srgbClr val="000000"/>
                </a:solidFill>
              </a:rPr>
              <a:t>Explain that having $500 to $1,000 to cover emergencies and unexpected expenses can help avoid debt.</a:t>
            </a:r>
          </a:p>
          <a:p>
            <a:pPr marL="351044" indent="-351044" eaLnBrk="1" hangingPunct="1">
              <a:spcBef>
                <a:spcPct val="0"/>
              </a:spcBef>
              <a:buFont typeface="Arial" panose="020B0604020202020204" pitchFamily="34" charset="0"/>
              <a:buChar char="•"/>
              <a:defRPr/>
            </a:pPr>
            <a:r>
              <a:rPr lang="en-US" altLang="en-US">
                <a:solidFill>
                  <a:srgbClr val="000000"/>
                </a:solidFill>
              </a:rPr>
              <a:t>Also explain the following: Once people see they can save this much, then they can work toward 1 month’s living expenses, 3 months’, etc. over the longer term.</a:t>
            </a:r>
          </a:p>
          <a:p>
            <a:pPr eaLnBrk="1" hangingPunct="1">
              <a:spcBef>
                <a:spcPct val="0"/>
              </a:spcBef>
              <a:defRPr/>
            </a:pPr>
            <a:endParaRPr lang="en-US" altLang="en-US" strike="sngStrike">
              <a:solidFill>
                <a:srgbClr val="000000"/>
              </a:solidFill>
            </a:endParaRPr>
          </a:p>
          <a:p>
            <a:pPr defTabSz="936117" eaLnBrk="1" hangingPunct="1">
              <a:spcBef>
                <a:spcPct val="0"/>
              </a:spcBef>
              <a:defRPr/>
            </a:pPr>
            <a:r>
              <a:rPr lang="en-US" b="1"/>
              <a:t>Presentation</a:t>
            </a:r>
          </a:p>
          <a:p>
            <a:pPr defTabSz="936117" eaLnBrk="1" hangingPunct="1">
              <a:spcBef>
                <a:spcPct val="0"/>
              </a:spcBef>
              <a:defRPr/>
            </a:pPr>
            <a:endParaRPr lang="en-US" i="1"/>
          </a:p>
          <a:p>
            <a:pPr marL="351044" indent="-351044" defTabSz="936117" eaLnBrk="1" hangingPunct="1">
              <a:spcBef>
                <a:spcPct val="0"/>
              </a:spcBef>
              <a:buFont typeface="Arial" panose="020B0604020202020204" pitchFamily="34" charset="0"/>
              <a:buChar char="•"/>
              <a:defRPr/>
            </a:pPr>
            <a:r>
              <a:rPr lang="en-US" i="1"/>
              <a:t>Module 2: Saving for emergencies, bills, and goals</a:t>
            </a:r>
            <a:r>
              <a:rPr lang="en-US"/>
              <a:t> in the </a:t>
            </a:r>
            <a:r>
              <a:rPr lang="en-US" i="1"/>
              <a:t>Your Money, Your Goals</a:t>
            </a:r>
            <a:r>
              <a:rPr lang="en-US"/>
              <a:t> toolkit provides you with information and tools to help you discuss saving with the people you serve. </a:t>
            </a:r>
          </a:p>
          <a:p>
            <a:pPr marL="351044" indent="-351044" defTabSz="936117" eaLnBrk="1" hangingPunct="1">
              <a:spcBef>
                <a:spcPct val="0"/>
              </a:spcBef>
              <a:buFont typeface="Arial" panose="020B0604020202020204" pitchFamily="34" charset="0"/>
              <a:buChar char="•"/>
              <a:defRPr/>
            </a:pPr>
            <a:r>
              <a:rPr lang="en-US"/>
              <a:t>The module discusses the importance of setting aside money today into a place that is safe and secure for use in the future. </a:t>
            </a:r>
          </a:p>
          <a:p>
            <a:pPr marL="351044" indent="-351044" defTabSz="936117" eaLnBrk="1" hangingPunct="1">
              <a:spcBef>
                <a:spcPct val="0"/>
              </a:spcBef>
              <a:buFont typeface="Arial" panose="020B0604020202020204" pitchFamily="34" charset="0"/>
              <a:buChar char="•"/>
              <a:defRPr/>
            </a:pPr>
            <a:r>
              <a:rPr lang="en-US"/>
              <a:t>It includes a concrete example of how covering emergency needs with savings can save money. </a:t>
            </a:r>
          </a:p>
          <a:p>
            <a:pPr marL="351044" indent="-351044" defTabSz="936117" eaLnBrk="1" hangingPunct="1">
              <a:spcBef>
                <a:spcPct val="0"/>
              </a:spcBef>
              <a:buFont typeface="Arial" panose="020B0604020202020204" pitchFamily="34" charset="0"/>
              <a:buChar char="•"/>
              <a:defRPr/>
            </a:pPr>
            <a:r>
              <a:rPr lang="en-US"/>
              <a:t>It provides information on how to build up savings and do so in a stable, worthwhile manner. </a:t>
            </a:r>
          </a:p>
          <a:p>
            <a:pPr marL="351044" indent="-351044" defTabSz="936117" eaLnBrk="1" hangingPunct="1">
              <a:spcBef>
                <a:spcPct val="0"/>
              </a:spcBef>
              <a:buFont typeface="Arial" panose="020B0604020202020204" pitchFamily="34" charset="0"/>
              <a:buChar char="•"/>
              <a:defRPr/>
            </a:pPr>
            <a:r>
              <a:rPr lang="en-US"/>
              <a:t>It also touches on savings and benefits, and the asset limits that are often important to people with disabilities.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solidFill>
                  <a:prstClr val="black"/>
                </a:solidFill>
              </a:rPr>
              <a:pPr>
                <a:defRPr/>
              </a:pPr>
              <a:t>25</a:t>
            </a:fld>
            <a:endParaRPr lang="en-US" altLang="en-US">
              <a:solidFill>
                <a:prstClr val="black"/>
              </a:solidFill>
            </a:endParaRPr>
          </a:p>
        </p:txBody>
      </p:sp>
    </p:spTree>
    <p:extLst>
      <p:ext uri="{BB962C8B-B14F-4D97-AF65-F5344CB8AC3E}">
        <p14:creationId xmlns:p14="http://schemas.microsoft.com/office/powerpoint/2010/main" val="1605417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eaLnBrk="1" hangingPunct="1">
              <a:spcBef>
                <a:spcPct val="0"/>
              </a:spcBef>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defTabSz="971176" eaLnBrk="1" hangingPunct="1">
              <a:spcBef>
                <a:spcPct val="0"/>
              </a:spcBef>
              <a:defRPr/>
            </a:pPr>
            <a:r>
              <a:rPr lang="en-US" b="0">
                <a:solidFill>
                  <a:srgbClr val="000000"/>
                </a:solidFill>
                <a:latin typeface="Calibri" charset="0"/>
                <a:ea typeface="MS PGothic" charset="0"/>
              </a:rPr>
              <a:t>Introduce Subsection 2: Budgeting</a:t>
            </a: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3: Tracking and managing income and benefits and Plan to Achieve Self Support (PASS)</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Income and benefit tracker</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SSI estimator</a:t>
            </a: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4: Paying bills and other expenses</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Spending tracker</a:t>
            </a: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5: Getting through the month</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Bill calendar</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Budget</a:t>
            </a:r>
            <a:endParaRPr lang="en-US"/>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26</a:t>
            </a:fld>
            <a:endParaRPr lang="en-US" altLang="en-US"/>
          </a:p>
        </p:txBody>
      </p:sp>
    </p:spTree>
    <p:extLst>
      <p:ext uri="{BB962C8B-B14F-4D97-AF65-F5344CB8AC3E}">
        <p14:creationId xmlns:p14="http://schemas.microsoft.com/office/powerpoint/2010/main" val="145921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p>
          <a:p>
            <a:endParaRPr lang="en-US"/>
          </a:p>
          <a:p>
            <a:pPr marL="364191" indent="-364191">
              <a:buFont typeface="Arial" panose="020B0604020202020204" pitchFamily="34" charset="0"/>
              <a:buChar char="•"/>
            </a:pPr>
            <a:r>
              <a:rPr lang="en-US"/>
              <a:t>Present slide content.</a:t>
            </a:r>
          </a:p>
          <a:p>
            <a:pPr marL="364191" indent="-364191">
              <a:buFont typeface="Arial" panose="020B0604020202020204" pitchFamily="34" charset="0"/>
              <a:buChar char="•"/>
            </a:pPr>
            <a:endParaRPr lang="en-US"/>
          </a:p>
          <a:p>
            <a:pPr defTabSz="971176">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27</a:t>
            </a:fld>
            <a:endParaRPr lang="en-US" altLang="en-US"/>
          </a:p>
        </p:txBody>
      </p:sp>
    </p:spTree>
    <p:extLst>
      <p:ext uri="{BB962C8B-B14F-4D97-AF65-F5344CB8AC3E}">
        <p14:creationId xmlns:p14="http://schemas.microsoft.com/office/powerpoint/2010/main" val="1659648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17">
              <a:defRPr/>
            </a:pPr>
            <a:r>
              <a:rPr lang="en-US" altLang="en-US" b="1" u="sng">
                <a:solidFill>
                  <a:srgbClr val="000000"/>
                </a:solidFill>
              </a:rPr>
              <a:t>Instructions for Presenter:</a:t>
            </a:r>
          </a:p>
          <a:p>
            <a:pPr defTabSz="936117">
              <a:defRPr/>
            </a:pPr>
            <a:endParaRPr lang="en-US" altLang="en-US">
              <a:solidFill>
                <a:srgbClr val="000000"/>
              </a:solidFill>
            </a:endParaRPr>
          </a:p>
          <a:p>
            <a:pPr defTabSz="936117">
              <a:defRPr/>
            </a:pPr>
            <a:r>
              <a:rPr lang="en-US" altLang="en-US">
                <a:solidFill>
                  <a:srgbClr val="000000"/>
                </a:solidFill>
              </a:rPr>
              <a:t>Present slide content</a:t>
            </a:r>
            <a:r>
              <a:rPr lang="en-US" altLang="en-US">
                <a:solidFill>
                  <a:schemeClr val="tx1"/>
                </a:solidFill>
              </a:rPr>
              <a:t>.</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28</a:t>
            </a:fld>
            <a:endParaRPr lang="en-US" altLang="en-US"/>
          </a:p>
        </p:txBody>
      </p:sp>
    </p:spTree>
    <p:extLst>
      <p:ext uri="{BB962C8B-B14F-4D97-AF65-F5344CB8AC3E}">
        <p14:creationId xmlns:p14="http://schemas.microsoft.com/office/powerpoint/2010/main" val="311493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p>
          <a:p>
            <a:pPr marL="351044" indent="-351044">
              <a:spcBef>
                <a:spcPts val="0"/>
              </a:spcBef>
              <a:buFont typeface="Arial" panose="020B0604020202020204" pitchFamily="34" charset="0"/>
              <a:buChar char="•"/>
            </a:pPr>
            <a:endParaRPr lang="en-US"/>
          </a:p>
          <a:p>
            <a:pPr marL="351044" indent="-351044">
              <a:spcBef>
                <a:spcPts val="0"/>
              </a:spcBef>
              <a:buFont typeface="Arial" panose="020B0604020202020204" pitchFamily="34" charset="0"/>
              <a:buChar char="•"/>
            </a:pPr>
            <a:r>
              <a:rPr lang="en-US"/>
              <a:t>Present slide</a:t>
            </a:r>
            <a:r>
              <a:rPr lang="en-US" baseline="0"/>
              <a:t> content.</a:t>
            </a:r>
          </a:p>
          <a:p>
            <a:pPr marL="351044" indent="-351044">
              <a:spcBef>
                <a:spcPts val="0"/>
              </a:spcBef>
              <a:buFont typeface="Arial" panose="020B0604020202020204" pitchFamily="34" charset="0"/>
              <a:buChar char="•"/>
            </a:pPr>
            <a:r>
              <a:rPr lang="en-US" baseline="0"/>
              <a:t>Note that a very similar tool is also found in </a:t>
            </a:r>
            <a:r>
              <a:rPr lang="en-US" i="1" baseline="0"/>
              <a:t>Behind on Bills</a:t>
            </a:r>
            <a:r>
              <a:rPr lang="en-US" baseline="0"/>
              <a:t>. There is an income and resource tracker that is included in the </a:t>
            </a:r>
            <a:r>
              <a:rPr lang="en-US" i="1" baseline="0"/>
              <a:t>Your Money, Your Goals</a:t>
            </a:r>
            <a:r>
              <a:rPr lang="en-US" baseline="0"/>
              <a:t> toolkit that is different, but that serves a similar function.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29</a:t>
            </a:fld>
            <a:endParaRPr lang="en-US" altLang="en-US"/>
          </a:p>
        </p:txBody>
      </p:sp>
    </p:spTree>
    <p:extLst>
      <p:ext uri="{BB962C8B-B14F-4D97-AF65-F5344CB8AC3E}">
        <p14:creationId xmlns:p14="http://schemas.microsoft.com/office/powerpoint/2010/main" val="193064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98021">
              <a:lnSpc>
                <a:spcPct val="120000"/>
              </a:lnSpc>
              <a:spcBef>
                <a:spcPts val="0"/>
              </a:spcBef>
              <a:defRPr/>
            </a:pPr>
            <a:r>
              <a:rPr lang="en-US" b="1">
                <a:ea typeface="MS PGothic" panose="020B0600070205080204" pitchFamily="34" charset="-128"/>
              </a:rPr>
              <a:t>What is a high-leverage group with national applicability?</a:t>
            </a:r>
          </a:p>
          <a:p>
            <a:pPr>
              <a:defRPr/>
            </a:pPr>
            <a:r>
              <a:rPr lang="en-US" i="1">
                <a:ea typeface="MS PGothic" panose="020B0600070205080204" pitchFamily="34" charset="-128"/>
              </a:rPr>
              <a:t>A high-leverage group with national applicability</a:t>
            </a:r>
            <a:r>
              <a:rPr lang="en-US">
                <a:ea typeface="MS PGothic" panose="020B0600070205080204" pitchFamily="34" charset="-128"/>
              </a:rPr>
              <a:t> is a group of individuals with disabilities who are frequently identified by State VR agencies as being either underserved or as achieving substandard performance.  Examples of high-leverage groups include:</a:t>
            </a:r>
          </a:p>
          <a:p>
            <a:pPr>
              <a:defRPr/>
            </a:pPr>
            <a:endParaRPr lang="en-US">
              <a:ea typeface="MS PGothic" panose="020B0600070205080204" pitchFamily="34" charset="-128"/>
            </a:endParaRPr>
          </a:p>
          <a:p>
            <a:pPr marL="980202" indent="-980202">
              <a:buFont typeface="+mj-lt"/>
              <a:buAutoNum type="arabicPeriod"/>
              <a:defRPr/>
            </a:pPr>
            <a:r>
              <a:rPr lang="en-US">
                <a:ea typeface="MS PGothic" panose="020B0600070205080204" pitchFamily="34" charset="-128"/>
              </a:rPr>
              <a:t>Residents of rural &amp; remote communities</a:t>
            </a:r>
          </a:p>
          <a:p>
            <a:pPr marL="980202" indent="-980202">
              <a:buFont typeface="+mj-lt"/>
              <a:buAutoNum type="arabicPeriod"/>
              <a:defRPr/>
            </a:pPr>
            <a:r>
              <a:rPr lang="en-US">
                <a:ea typeface="MS PGothic" panose="020B0600070205080204" pitchFamily="34" charset="-128"/>
              </a:rPr>
              <a:t>Adjudicated adults and youth</a:t>
            </a:r>
          </a:p>
          <a:p>
            <a:pPr marL="980202" indent="-980202">
              <a:buFont typeface="+mj-lt"/>
              <a:buAutoNum type="arabicPeriod"/>
              <a:defRPr/>
            </a:pPr>
            <a:r>
              <a:rPr lang="en-US">
                <a:ea typeface="MS PGothic" panose="020B0600070205080204" pitchFamily="34" charset="-128"/>
              </a:rPr>
              <a:t>Individuals with disabilities in foster care</a:t>
            </a:r>
          </a:p>
          <a:p>
            <a:pPr marL="980202" indent="-980202">
              <a:buFont typeface="+mj-lt"/>
              <a:buAutoNum type="arabicPeriod"/>
              <a:defRPr/>
            </a:pPr>
            <a:r>
              <a:rPr lang="en-US">
                <a:ea typeface="MS PGothic" panose="020B0600070205080204" pitchFamily="34" charset="-128"/>
              </a:rPr>
              <a:t>Individuals with disabilities receiving Federal Financial assistance</a:t>
            </a:r>
          </a:p>
          <a:p>
            <a:pPr marL="980202" indent="-980202">
              <a:buFont typeface="+mj-lt"/>
              <a:buAutoNum type="arabicPeriod"/>
              <a:defRPr/>
            </a:pPr>
            <a:r>
              <a:rPr lang="en-US">
                <a:ea typeface="MS PGothic" panose="020B0600070205080204" pitchFamily="34" charset="-128"/>
              </a:rPr>
              <a:t>Culturally diverse populations</a:t>
            </a:r>
          </a:p>
          <a:p>
            <a:pPr marL="980202" indent="-980202">
              <a:buFont typeface="+mj-lt"/>
              <a:buAutoNum type="arabicPeriod"/>
              <a:defRPr/>
            </a:pPr>
            <a:r>
              <a:rPr lang="en-US">
                <a:ea typeface="MS PGothic" panose="020B0600070205080204" pitchFamily="34" charset="-128"/>
              </a:rPr>
              <a:t>High school dropouts and functionally illiterate consumers</a:t>
            </a:r>
          </a:p>
          <a:p>
            <a:pPr marL="980202" indent="-980202">
              <a:buFont typeface="+mj-lt"/>
              <a:buAutoNum type="arabicPeriod"/>
              <a:defRPr/>
            </a:pPr>
            <a:r>
              <a:rPr lang="en-US">
                <a:ea typeface="MS PGothic" panose="020B0600070205080204" pitchFamily="34" charset="-128"/>
              </a:rPr>
              <a:t>Persons with multiple disabilities</a:t>
            </a:r>
          </a:p>
          <a:p>
            <a:pPr marL="980202" indent="-980202">
              <a:buFont typeface="+mj-lt"/>
              <a:buAutoNum type="arabicPeriod"/>
              <a:defRPr/>
            </a:pPr>
            <a:r>
              <a:rPr lang="en-US">
                <a:ea typeface="MS PGothic" panose="020B0600070205080204" pitchFamily="34" charset="-128"/>
              </a:rPr>
              <a:t>SSI and SSDI recipients, including subminimum wage employees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100">
                <a:solidFill>
                  <a:schemeClr val="tx1"/>
                </a:solidFill>
                <a:latin typeface="Arial" charset="0"/>
                <a:ea typeface="ＭＳ Ｐゴシック" charset="0"/>
                <a:cs typeface="MS PGothic" charset="0"/>
              </a:defRPr>
            </a:lvl1pPr>
            <a:lvl2pPr marL="1575496" indent="-605960">
              <a:defRPr sz="5100">
                <a:solidFill>
                  <a:schemeClr val="tx1"/>
                </a:solidFill>
                <a:latin typeface="Arial" charset="0"/>
                <a:ea typeface="MS PGothic" charset="0"/>
                <a:cs typeface="MS PGothic" charset="0"/>
              </a:defRPr>
            </a:lvl2pPr>
            <a:lvl3pPr marL="2423841" indent="-484769">
              <a:defRPr sz="5100">
                <a:solidFill>
                  <a:schemeClr val="tx1"/>
                </a:solidFill>
                <a:latin typeface="Arial" charset="0"/>
                <a:ea typeface="MS PGothic" charset="0"/>
                <a:cs typeface="MS PGothic" charset="0"/>
              </a:defRPr>
            </a:lvl3pPr>
            <a:lvl4pPr marL="3393376" indent="-484769">
              <a:defRPr sz="5100">
                <a:solidFill>
                  <a:schemeClr val="tx1"/>
                </a:solidFill>
                <a:latin typeface="Arial" charset="0"/>
                <a:ea typeface="MS PGothic" charset="0"/>
                <a:cs typeface="MS PGothic" charset="0"/>
              </a:defRPr>
            </a:lvl4pPr>
            <a:lvl5pPr marL="4362913" indent="-484769">
              <a:defRPr sz="5100">
                <a:solidFill>
                  <a:schemeClr val="tx1"/>
                </a:solidFill>
                <a:latin typeface="Arial" charset="0"/>
                <a:ea typeface="MS PGothic" charset="0"/>
                <a:cs typeface="MS PGothic" charset="0"/>
              </a:defRPr>
            </a:lvl5pPr>
            <a:lvl6pPr marL="5332449" indent="-484769" eaLnBrk="0" fontAlgn="base" hangingPunct="0">
              <a:spcBef>
                <a:spcPct val="0"/>
              </a:spcBef>
              <a:spcAft>
                <a:spcPct val="0"/>
              </a:spcAft>
              <a:defRPr sz="5100">
                <a:solidFill>
                  <a:schemeClr val="tx1"/>
                </a:solidFill>
                <a:latin typeface="Arial" charset="0"/>
                <a:ea typeface="MS PGothic" charset="0"/>
                <a:cs typeface="MS PGothic" charset="0"/>
              </a:defRPr>
            </a:lvl6pPr>
            <a:lvl7pPr marL="6301985" indent="-484769" eaLnBrk="0" fontAlgn="base" hangingPunct="0">
              <a:spcBef>
                <a:spcPct val="0"/>
              </a:spcBef>
              <a:spcAft>
                <a:spcPct val="0"/>
              </a:spcAft>
              <a:defRPr sz="5100">
                <a:solidFill>
                  <a:schemeClr val="tx1"/>
                </a:solidFill>
                <a:latin typeface="Arial" charset="0"/>
                <a:ea typeface="MS PGothic" charset="0"/>
                <a:cs typeface="MS PGothic" charset="0"/>
              </a:defRPr>
            </a:lvl7pPr>
            <a:lvl8pPr marL="7271522" indent="-484769" eaLnBrk="0" fontAlgn="base" hangingPunct="0">
              <a:spcBef>
                <a:spcPct val="0"/>
              </a:spcBef>
              <a:spcAft>
                <a:spcPct val="0"/>
              </a:spcAft>
              <a:defRPr sz="5100">
                <a:solidFill>
                  <a:schemeClr val="tx1"/>
                </a:solidFill>
                <a:latin typeface="Arial" charset="0"/>
                <a:ea typeface="MS PGothic" charset="0"/>
                <a:cs typeface="MS PGothic" charset="0"/>
              </a:defRPr>
            </a:lvl8pPr>
            <a:lvl9pPr marL="8241059" indent="-484769" eaLnBrk="0" fontAlgn="base" hangingPunct="0">
              <a:spcBef>
                <a:spcPct val="0"/>
              </a:spcBef>
              <a:spcAft>
                <a:spcPct val="0"/>
              </a:spcAft>
              <a:defRPr sz="5100">
                <a:solidFill>
                  <a:schemeClr val="tx1"/>
                </a:solidFill>
                <a:latin typeface="Arial" charset="0"/>
                <a:ea typeface="MS PGothic" charset="0"/>
                <a:cs typeface="MS PGothic" charset="0"/>
              </a:defRPr>
            </a:lvl9pPr>
          </a:lstStyle>
          <a:p>
            <a:fld id="{25BD385F-01BF-704A-8464-901D641918ED}" type="slidenum">
              <a:rPr lang="en-US" sz="2600"/>
              <a:pPr/>
              <a:t>3</a:t>
            </a:fld>
            <a:endParaRPr lang="en-US" sz="26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endParaRPr lang="en-US" altLang="en-US" b="1"/>
          </a:p>
          <a:p>
            <a:pPr defTabSz="971176">
              <a:defRPr/>
            </a:pPr>
            <a:endParaRPr lang="en-US" altLang="en-US" b="1"/>
          </a:p>
          <a:p>
            <a:pPr defTabSz="971176">
              <a:defRPr/>
            </a:pPr>
            <a:r>
              <a:rPr lang="en-US" altLang="en-US" b="1"/>
              <a:t>Use this income and benefit tracker to plan the best times to save and to spend. </a:t>
            </a:r>
            <a:r>
              <a:rPr lang="en-US" sz="2600"/>
              <a:t>(Net income is your total take home pay. Take your gross income minus taxes and other deductions to get your net income.)</a:t>
            </a:r>
            <a:endParaRPr lang="en-US" altLang="en-US" b="1"/>
          </a:p>
          <a:p>
            <a:pPr marL="351044" indent="-351044">
              <a:buFont typeface="Arial" panose="020B0604020202020204" pitchFamily="34" charset="0"/>
              <a:buChar char="•"/>
            </a:pPr>
            <a:r>
              <a:rPr lang="en-US" altLang="en-US"/>
              <a:t>Write in the </a:t>
            </a:r>
            <a:r>
              <a:rPr lang="en-US" altLang="en-US" b="1"/>
              <a:t>names of any income and benefits</a:t>
            </a:r>
            <a:r>
              <a:rPr lang="en-US" altLang="en-US"/>
              <a:t> that apply to you.</a:t>
            </a:r>
          </a:p>
          <a:p>
            <a:pPr marL="351044" indent="-351044">
              <a:buFont typeface="Arial" panose="020B0604020202020204" pitchFamily="34" charset="0"/>
              <a:buChar char="•"/>
            </a:pPr>
            <a:r>
              <a:rPr lang="en-US" altLang="en-US"/>
              <a:t>Fill in the </a:t>
            </a:r>
            <a:r>
              <a:rPr lang="en-US" altLang="en-US" b="1"/>
              <a:t>amounts you receive each week.</a:t>
            </a:r>
          </a:p>
          <a:p>
            <a:pPr marL="351044" indent="-351044">
              <a:buFont typeface="Arial" panose="020B0604020202020204" pitchFamily="34" charset="0"/>
              <a:buChar char="•"/>
            </a:pPr>
            <a:r>
              <a:rPr lang="en-US" altLang="en-US" b="1"/>
              <a:t>Total up </a:t>
            </a:r>
            <a:r>
              <a:rPr lang="en-US" altLang="en-US"/>
              <a:t>each week’s income.</a:t>
            </a:r>
          </a:p>
          <a:p>
            <a:pPr marL="351044" indent="-351044">
              <a:buFont typeface="Arial" panose="020B0604020202020204" pitchFamily="34" charset="0"/>
              <a:buChar char="•"/>
            </a:pPr>
            <a:r>
              <a:rPr lang="en-US" altLang="en-US" b="1"/>
              <a:t>Circle the payments that come at a predictable time and amount.</a:t>
            </a:r>
            <a:r>
              <a:rPr lang="en-US" altLang="en-US"/>
              <a:t> This will show you the income you can count on each month</a:t>
            </a:r>
            <a:r>
              <a:rPr lang="en-US" altLang="en-US" b="1"/>
              <a:t>. </a:t>
            </a:r>
          </a:p>
          <a:p>
            <a:pPr defTabSz="1901488" eaLnBrk="1" hangingPunct="1">
              <a:spcBef>
                <a:spcPct val="0"/>
              </a:spcBef>
            </a:pPr>
            <a:endParaRPr lang="en-US" altLang="en-US" b="0" u="none" baseline="0"/>
          </a:p>
          <a:p>
            <a:pPr defTabSz="1901488" eaLnBrk="1" hangingPunct="1">
              <a:spcBef>
                <a:spcPct val="0"/>
              </a:spcBef>
            </a:pPr>
            <a:r>
              <a:rPr lang="en-US" altLang="en-US" b="0" u="none" baseline="0"/>
              <a:t>A person should </a:t>
            </a:r>
            <a:r>
              <a:rPr lang="en-US" altLang="en-US" b="1" u="none" baseline="0"/>
              <a:t>use the tracker in an accurate way</a:t>
            </a:r>
            <a:r>
              <a:rPr lang="en-US" altLang="en-US" b="0" u="none" baseline="0"/>
              <a:t>, but can do it </a:t>
            </a:r>
            <a:r>
              <a:rPr lang="en-US" altLang="en-US" b="1" u="none" baseline="0"/>
              <a:t>however is most comfortable for them</a:t>
            </a:r>
            <a:r>
              <a:rPr lang="en-US" altLang="en-US" b="0" u="none" baseline="0"/>
              <a:t>. For example, they could:</a:t>
            </a:r>
          </a:p>
          <a:p>
            <a:pPr marL="351044" indent="-351044">
              <a:buFont typeface="Arial" panose="020B0604020202020204" pitchFamily="34" charset="0"/>
              <a:buChar char="•"/>
            </a:pPr>
            <a:r>
              <a:rPr lang="en-US" b="1"/>
              <a:t>Write their income or other financial resource directly into the tracker</a:t>
            </a:r>
            <a:r>
              <a:rPr lang="en-US"/>
              <a:t>. </a:t>
            </a:r>
          </a:p>
          <a:p>
            <a:pPr marL="351044" indent="-351044">
              <a:buFont typeface="Arial" panose="020B0604020202020204" pitchFamily="34" charset="0"/>
              <a:buChar char="•"/>
            </a:pPr>
            <a:r>
              <a:rPr lang="en-US" b="1"/>
              <a:t>Ask someone to help </a:t>
            </a:r>
            <a:r>
              <a:rPr lang="en-US"/>
              <a:t>write their income or financial resources into the tracker. </a:t>
            </a:r>
          </a:p>
          <a:p>
            <a:pPr marL="351044" indent="-351044">
              <a:buFont typeface="Arial" panose="020B0604020202020204" pitchFamily="34" charset="0"/>
              <a:buChar char="•"/>
            </a:pPr>
            <a:r>
              <a:rPr lang="en-US" b="1"/>
              <a:t>Record a voice memo each time they receive income or benefits</a:t>
            </a:r>
            <a:r>
              <a:rPr lang="en-US"/>
              <a:t> and have that written into the tracker at the end of a day or week. </a:t>
            </a:r>
          </a:p>
          <a:p>
            <a:pPr marL="351044" indent="-351044">
              <a:buFont typeface="Arial" panose="020B0604020202020204" pitchFamily="34" charset="0"/>
              <a:buChar char="•"/>
            </a:pPr>
            <a:r>
              <a:rPr lang="en-US" b="1"/>
              <a:t>Take pictures of their income or benefits </a:t>
            </a:r>
            <a:r>
              <a:rPr lang="en-US"/>
              <a:t>and have that written into the spending tracker at the end of a day or week. </a:t>
            </a:r>
          </a:p>
          <a:p>
            <a:pPr marL="351044" indent="-351044">
              <a:buFont typeface="Arial" panose="020B0604020202020204" pitchFamily="34" charset="0"/>
              <a:buChar char="•"/>
            </a:pPr>
            <a:r>
              <a:rPr lang="en-US" b="1"/>
              <a:t>Use a smart phone application</a:t>
            </a:r>
            <a:r>
              <a:rPr lang="en-US"/>
              <a:t> to track income and financial resources.</a:t>
            </a:r>
          </a:p>
          <a:p>
            <a:pPr>
              <a:lnSpc>
                <a:spcPct val="100000"/>
              </a:lnSpc>
            </a:pPr>
            <a:endParaRPr lang="en-US"/>
          </a:p>
          <a:p>
            <a:pPr>
              <a:lnSpc>
                <a:spcPct val="100000"/>
              </a:lnSpc>
            </a:pPr>
            <a:r>
              <a:rPr lang="en-US" altLang="en-US" b="1"/>
              <a:t>Categories used in income tracker:</a:t>
            </a:r>
          </a:p>
          <a:p>
            <a:pPr marL="351044" indent="-351044">
              <a:buFont typeface="Arial" panose="020B0604020202020204" pitchFamily="34" charset="0"/>
              <a:buChar char="•"/>
            </a:pPr>
            <a:r>
              <a:rPr lang="en-US" altLang="en-US" b="1"/>
              <a:t>Job</a:t>
            </a:r>
            <a:r>
              <a:rPr lang="en-US" altLang="en-US"/>
              <a:t>: Income from employment, including, self-employment, and seasonal work.</a:t>
            </a:r>
          </a:p>
          <a:p>
            <a:pPr marL="351044" indent="-351044">
              <a:spcBef>
                <a:spcPts val="1228"/>
              </a:spcBef>
              <a:buFont typeface="Arial" panose="020B0604020202020204" pitchFamily="34" charset="0"/>
              <a:buChar char="•"/>
            </a:pPr>
            <a:r>
              <a:rPr lang="en-US" altLang="en-US" b="1"/>
              <a:t>Government program</a:t>
            </a:r>
            <a:r>
              <a:rPr lang="en-US" altLang="en-US"/>
              <a:t>: Any public benefit, including, Temporary Assistance for Needy Families (TANF), Supplemental Nutrition Assistance Program (SNAP), and Medicaid.</a:t>
            </a:r>
          </a:p>
          <a:p>
            <a:pPr marL="351044" indent="-351044">
              <a:spcBef>
                <a:spcPts val="1228"/>
              </a:spcBef>
              <a:buFont typeface="Arial" panose="020B0604020202020204" pitchFamily="34" charset="0"/>
              <a:buChar char="•"/>
            </a:pPr>
            <a:r>
              <a:rPr lang="en-US" altLang="en-US" b="1"/>
              <a:t>Disability benefits</a:t>
            </a:r>
            <a:r>
              <a:rPr lang="en-US" altLang="en-US"/>
              <a:t>: Supplemental Security Income (SSI) or Social Security Disability Insurance (SSDI) .</a:t>
            </a:r>
          </a:p>
          <a:p>
            <a:pPr marL="351044" indent="-351044">
              <a:spcBef>
                <a:spcPts val="1228"/>
              </a:spcBef>
              <a:buFont typeface="Arial" panose="020B0604020202020204" pitchFamily="34" charset="0"/>
              <a:buChar char="•"/>
            </a:pPr>
            <a:r>
              <a:rPr lang="en-US" altLang="en-US" b="1"/>
              <a:t>Financial support</a:t>
            </a:r>
            <a:r>
              <a:rPr lang="en-US" altLang="en-US"/>
              <a:t>: Stipend, allowance, scholarship, child-support, gifts. </a:t>
            </a:r>
          </a:p>
          <a:p>
            <a:pPr marL="351044" indent="-351044">
              <a:spcBef>
                <a:spcPts val="1228"/>
              </a:spcBef>
              <a:buFont typeface="Arial" panose="020B0604020202020204" pitchFamily="34" charset="0"/>
              <a:buChar char="•"/>
            </a:pPr>
            <a:r>
              <a:rPr lang="en-US" altLang="en-US" b="1"/>
              <a:t>Additional</a:t>
            </a:r>
            <a:r>
              <a:rPr lang="en-US" altLang="en-US"/>
              <a:t>: Tax-refunds, gifts, help from family or friends.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30</a:t>
            </a:fld>
            <a:endParaRPr lang="en-US" altLang="en-US"/>
          </a:p>
        </p:txBody>
      </p:sp>
    </p:spTree>
    <p:extLst>
      <p:ext uri="{BB962C8B-B14F-4D97-AF65-F5344CB8AC3E}">
        <p14:creationId xmlns:p14="http://schemas.microsoft.com/office/powerpoint/2010/main" val="50965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endParaRPr lang="en-US" sz="2600"/>
          </a:p>
          <a:p>
            <a:pPr>
              <a:spcBef>
                <a:spcPts val="0"/>
              </a:spcBef>
            </a:pPr>
            <a:endParaRPr lang="en-US" sz="2600"/>
          </a:p>
          <a:p>
            <a:pPr>
              <a:spcBef>
                <a:spcPts val="0"/>
              </a:spcBef>
            </a:pPr>
            <a:r>
              <a:rPr lang="en-US" sz="2600"/>
              <a:t>Here is a simple example of the </a:t>
            </a:r>
            <a:r>
              <a:rPr lang="en-US" sz="2600" i="1"/>
              <a:t>Income and benefits tracker </a:t>
            </a:r>
            <a:r>
              <a:rPr lang="en-US" sz="2600"/>
              <a:t>for somebody who has SSI and earns $300 per week as a cashier. The federal rate for SSI was $735 per month in 2017, but using the SSI calculation (which we’ll show later), SSI goes down to $177.50 for somebody earning $1200 per month. So, in this example:</a:t>
            </a:r>
          </a:p>
          <a:p>
            <a:pPr>
              <a:spcBef>
                <a:spcPts val="0"/>
              </a:spcBef>
            </a:pPr>
            <a:endParaRPr lang="en-US" sz="2600"/>
          </a:p>
          <a:p>
            <a:pPr marL="364191" indent="-364191">
              <a:spcBef>
                <a:spcPts val="0"/>
              </a:spcBef>
              <a:buFont typeface="Arial" panose="020B0604020202020204" pitchFamily="34" charset="0"/>
              <a:buChar char="•"/>
            </a:pPr>
            <a:r>
              <a:rPr lang="en-US" sz="2600"/>
              <a:t>Somebody would </a:t>
            </a:r>
            <a:r>
              <a:rPr lang="en-US" sz="2600" b="1"/>
              <a:t>earn $300 in every week of the tracker </a:t>
            </a:r>
            <a:r>
              <a:rPr lang="en-US" sz="2600"/>
              <a:t>from their </a:t>
            </a:r>
            <a:r>
              <a:rPr lang="en-US" sz="2600" b="1"/>
              <a:t>cashier job</a:t>
            </a:r>
          </a:p>
          <a:p>
            <a:pPr marL="364191" indent="-364191">
              <a:spcBef>
                <a:spcPts val="0"/>
              </a:spcBef>
              <a:buFont typeface="Arial" panose="020B0604020202020204" pitchFamily="34" charset="0"/>
              <a:buChar char="•"/>
            </a:pPr>
            <a:r>
              <a:rPr lang="en-US" sz="2600"/>
              <a:t>They would receive </a:t>
            </a:r>
            <a:r>
              <a:rPr lang="en-US" sz="2600" b="1"/>
              <a:t>$177.50 in SSI right at the beginning of the month</a:t>
            </a:r>
          </a:p>
          <a:p>
            <a:pPr marL="364191" indent="-364191">
              <a:spcBef>
                <a:spcPts val="0"/>
              </a:spcBef>
              <a:buFont typeface="Arial" panose="020B0604020202020204" pitchFamily="34" charset="0"/>
              <a:buChar char="•"/>
            </a:pPr>
            <a:r>
              <a:rPr lang="en-US" sz="2600"/>
              <a:t>Weekly totals would be </a:t>
            </a:r>
            <a:r>
              <a:rPr lang="en-US" sz="2600" b="1"/>
              <a:t>$477.50 in week one</a:t>
            </a:r>
            <a:r>
              <a:rPr lang="en-US" sz="2600"/>
              <a:t>, then </a:t>
            </a:r>
            <a:r>
              <a:rPr lang="en-US" sz="2600" b="1"/>
              <a:t>$300 in week 2, week 3 and week 4</a:t>
            </a:r>
          </a:p>
          <a:p>
            <a:pPr marL="364191" indent="-364191">
              <a:spcBef>
                <a:spcPts val="0"/>
              </a:spcBef>
              <a:buFont typeface="Arial" panose="020B0604020202020204" pitchFamily="34" charset="0"/>
              <a:buChar char="•"/>
            </a:pPr>
            <a:r>
              <a:rPr lang="en-US" sz="2600" b="1"/>
              <a:t>Total income for the month would be $1377.50.</a:t>
            </a:r>
          </a:p>
          <a:p>
            <a:pPr marL="364191" indent="-364191">
              <a:spcBef>
                <a:spcPts val="0"/>
              </a:spcBef>
              <a:buFont typeface="Arial" panose="020B0604020202020204" pitchFamily="34" charset="0"/>
              <a:buChar char="•"/>
            </a:pPr>
            <a:endParaRPr lang="en-US" sz="2600" b="1"/>
          </a:p>
          <a:p>
            <a:pPr>
              <a:spcBef>
                <a:spcPts val="0"/>
              </a:spcBef>
            </a:pPr>
            <a:r>
              <a:rPr lang="en-US" sz="2600"/>
              <a:t>This is a simple example with just one job and SSI, but </a:t>
            </a:r>
            <a:r>
              <a:rPr lang="en-US" sz="2600" b="1"/>
              <a:t>people may have many sources of income. </a:t>
            </a:r>
            <a:r>
              <a:rPr lang="en-US" sz="2600"/>
              <a:t>Regardless of their situation, though, this tool helps people to understand their monthly budget and much may be available at each point in the month.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31</a:t>
            </a:fld>
            <a:endParaRPr lang="en-US" altLang="en-US"/>
          </a:p>
        </p:txBody>
      </p:sp>
    </p:spTree>
    <p:extLst>
      <p:ext uri="{BB962C8B-B14F-4D97-AF65-F5344CB8AC3E}">
        <p14:creationId xmlns:p14="http://schemas.microsoft.com/office/powerpoint/2010/main" val="1625570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p>
          <a:p>
            <a:pPr>
              <a:spcBef>
                <a:spcPts val="0"/>
              </a:spcBef>
            </a:pPr>
            <a:endParaRPr lang="en-US"/>
          </a:p>
          <a:p>
            <a:pPr marL="364191" indent="-364191">
              <a:spcBef>
                <a:spcPts val="0"/>
              </a:spcBef>
              <a:buFont typeface="Arial" panose="020B0604020202020204" pitchFamily="34" charset="0"/>
              <a:buChar char="•"/>
            </a:pPr>
            <a:r>
              <a:rPr lang="en-US"/>
              <a:t>Present slide content.</a:t>
            </a:r>
          </a:p>
          <a:p>
            <a:pPr marL="364191" indent="-364191">
              <a:spcBef>
                <a:spcPts val="0"/>
              </a:spcBef>
              <a:buFont typeface="Arial" panose="020B0604020202020204" pitchFamily="34" charset="0"/>
              <a:buChar char="•"/>
            </a:pPr>
            <a:r>
              <a:rPr lang="en-US" sz="2600"/>
              <a:t>Right now, the Federal SSI monthly benefit is $750 per month. In 2017, it was $735 (this is the amount the SSI tool uses). Some states pay more, depending on where you live. When you work, it changes the size of your monthly check – but no matter what, when you work you will have more money in your pocket than if you don’t work at all.</a:t>
            </a:r>
            <a:endParaRPr lang="en-US"/>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32</a:t>
            </a:fld>
            <a:endParaRPr lang="en-US" altLang="en-US"/>
          </a:p>
        </p:txBody>
      </p:sp>
    </p:spTree>
    <p:extLst>
      <p:ext uri="{BB962C8B-B14F-4D97-AF65-F5344CB8AC3E}">
        <p14:creationId xmlns:p14="http://schemas.microsoft.com/office/powerpoint/2010/main" val="525789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17">
              <a:spcBef>
                <a:spcPts val="0"/>
              </a:spcBef>
              <a:defRPr/>
            </a:pPr>
            <a:r>
              <a:rPr lang="en-US" altLang="en-US" b="1" u="sng">
                <a:solidFill>
                  <a:srgbClr val="000000"/>
                </a:solidFill>
              </a:rPr>
              <a:t>Instructions for Presenter:</a:t>
            </a:r>
          </a:p>
          <a:p>
            <a:pPr defTabSz="936117">
              <a:spcBef>
                <a:spcPts val="0"/>
              </a:spcBef>
              <a:defRPr/>
            </a:pPr>
            <a:endParaRPr lang="en-US" altLang="en-US"/>
          </a:p>
          <a:p>
            <a:pPr marL="351044" indent="-351044" defTabSz="936117">
              <a:spcBef>
                <a:spcPts val="0"/>
              </a:spcBef>
              <a:buFont typeface="Arial" panose="020B0604020202020204" pitchFamily="34" charset="0"/>
              <a:buChar char="•"/>
              <a:defRPr/>
            </a:pPr>
            <a:r>
              <a:rPr lang="en-US" altLang="en-US"/>
              <a:t>Go through each point in the tool and </a:t>
            </a:r>
            <a:r>
              <a:rPr lang="en-US" altLang="en-US" b="1"/>
              <a:t>work out the math with the person you are serving</a:t>
            </a:r>
            <a:r>
              <a:rPr lang="en-US" altLang="en-US"/>
              <a:t>. </a:t>
            </a:r>
          </a:p>
          <a:p>
            <a:pPr marL="351044" indent="-351044" defTabSz="936117">
              <a:spcBef>
                <a:spcPts val="0"/>
              </a:spcBef>
              <a:buFont typeface="Arial" panose="020B0604020202020204" pitchFamily="34" charset="0"/>
              <a:buChar char="•"/>
              <a:defRPr/>
            </a:pPr>
            <a:r>
              <a:rPr lang="en-US" altLang="en-US"/>
              <a:t>The </a:t>
            </a:r>
            <a:r>
              <a:rPr lang="en-US" altLang="en-US" b="1"/>
              <a:t>Federal SSI monthly benefit was $735 per month in</a:t>
            </a:r>
            <a:r>
              <a:rPr lang="en-US" altLang="en-US"/>
              <a:t> 2017. (it is $750 in 2018) Some states pay more, depending on where you live. Eligible couples receive $1125/month (2018), and blind adults have higher SSI rates for individuals and couples.</a:t>
            </a:r>
          </a:p>
          <a:p>
            <a:pPr marL="351044" indent="-351044">
              <a:spcBef>
                <a:spcPts val="0"/>
              </a:spcBef>
              <a:buFont typeface="Arial" panose="020B0604020202020204" pitchFamily="34" charset="0"/>
              <a:buChar char="•"/>
            </a:pPr>
            <a:r>
              <a:rPr lang="en-US" altLang="en-US"/>
              <a:t>First, when you earn money through a job, you </a:t>
            </a:r>
            <a:r>
              <a:rPr lang="en-US" altLang="en-US" b="1"/>
              <a:t>keep the first $85 of your pay without any impact on your SSI</a:t>
            </a:r>
            <a:r>
              <a:rPr lang="en-US" altLang="en-US"/>
              <a:t>. </a:t>
            </a:r>
          </a:p>
          <a:p>
            <a:pPr marL="351044" indent="-351044">
              <a:spcBef>
                <a:spcPts val="0"/>
              </a:spcBef>
              <a:buFont typeface="Arial" panose="020B0604020202020204" pitchFamily="34" charset="0"/>
              <a:buChar char="•"/>
            </a:pPr>
            <a:r>
              <a:rPr lang="en-US" altLang="en-US"/>
              <a:t>For every dollar you earn after that, </a:t>
            </a:r>
            <a:r>
              <a:rPr lang="en-US" altLang="en-US" b="1"/>
              <a:t>SSI drops by 50 cents.</a:t>
            </a:r>
          </a:p>
          <a:p>
            <a:pPr marL="351044" indent="-351044">
              <a:spcBef>
                <a:spcPts val="0"/>
              </a:spcBef>
              <a:buFont typeface="Arial" panose="020B0604020202020204" pitchFamily="34" charset="0"/>
              <a:buChar char="•"/>
            </a:pPr>
            <a:r>
              <a:rPr lang="en-US" altLang="en-US"/>
              <a:t>Help them see that even though their benefit is reduced, it’s </a:t>
            </a:r>
            <a:r>
              <a:rPr lang="en-US" altLang="en-US" b="1"/>
              <a:t>only reduced by $.50 for every dollar earned.</a:t>
            </a:r>
          </a:p>
          <a:p>
            <a:pPr>
              <a:spcBef>
                <a:spcPts val="0"/>
              </a:spcBef>
            </a:pPr>
            <a:endParaRPr lang="en-US"/>
          </a:p>
          <a:p>
            <a:pPr defTabSz="936117">
              <a:spcBef>
                <a:spcPts val="0"/>
              </a:spcBef>
              <a:defRPr/>
            </a:pPr>
            <a:r>
              <a:rPr lang="en-US">
                <a:solidFill>
                  <a:srgbClr val="000000"/>
                </a:solidFill>
              </a:rPr>
              <a:t>Note that:</a:t>
            </a:r>
          </a:p>
          <a:p>
            <a:pPr marL="351044" indent="-351044" defTabSz="936117">
              <a:spcBef>
                <a:spcPts val="0"/>
              </a:spcBef>
              <a:buFont typeface="Arial"/>
              <a:buChar char="•"/>
              <a:defRPr/>
            </a:pPr>
            <a:r>
              <a:rPr lang="en-US">
                <a:solidFill>
                  <a:srgbClr val="000000"/>
                </a:solidFill>
              </a:rPr>
              <a:t>The rules are slightly more complicated, especially if somebody has “unearned income” such as Social Security Disability Insurance (SSDI). This is covered in the SSI estimator tool.</a:t>
            </a:r>
          </a:p>
          <a:p>
            <a:pPr marL="351044" indent="-351044" defTabSz="936117">
              <a:spcBef>
                <a:spcPts val="0"/>
              </a:spcBef>
              <a:buFont typeface="Arial"/>
              <a:buChar char="•"/>
              <a:defRPr/>
            </a:pPr>
            <a:r>
              <a:rPr lang="en-US">
                <a:solidFill>
                  <a:srgbClr val="000000"/>
                </a:solidFill>
              </a:rPr>
              <a:t>Somebody may be able to keep their SSI benefit even higher if they mark down Impairment Related Work Expenses (IRWEs) or other strategies.</a:t>
            </a:r>
          </a:p>
          <a:p>
            <a:pPr marL="351044" indent="-351044" defTabSz="936117">
              <a:spcBef>
                <a:spcPts val="0"/>
              </a:spcBef>
              <a:buFont typeface="Arial"/>
              <a:buChar char="•"/>
              <a:defRPr/>
            </a:pPr>
            <a:r>
              <a:rPr lang="en-US">
                <a:solidFill>
                  <a:srgbClr val="000000"/>
                </a:solidFill>
              </a:rPr>
              <a:t>Rules for SSI are different than the rules for SSDI. The </a:t>
            </a:r>
            <a:r>
              <a:rPr lang="en-US" i="1">
                <a:solidFill>
                  <a:srgbClr val="000000"/>
                </a:solidFill>
              </a:rPr>
              <a:t>SSI estimator</a:t>
            </a:r>
            <a:r>
              <a:rPr lang="en-US">
                <a:solidFill>
                  <a:srgbClr val="000000"/>
                </a:solidFill>
              </a:rPr>
              <a:t> only covers SSI.</a:t>
            </a:r>
            <a:endParaRPr lang="en-US"/>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33</a:t>
            </a:fld>
            <a:endParaRPr lang="en-US" altLang="en-US"/>
          </a:p>
        </p:txBody>
      </p:sp>
    </p:spTree>
    <p:extLst>
      <p:ext uri="{BB962C8B-B14F-4D97-AF65-F5344CB8AC3E}">
        <p14:creationId xmlns:p14="http://schemas.microsoft.com/office/powerpoint/2010/main" val="3026898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8">
              <a:spcBef>
                <a:spcPts val="0"/>
              </a:spcBef>
              <a:defRPr/>
            </a:pPr>
            <a:r>
              <a:rPr lang="en-US" altLang="en-US" b="1" u="sng">
                <a:solidFill>
                  <a:srgbClr val="000000"/>
                </a:solidFill>
              </a:rPr>
              <a:t>Instructions for Presenter:</a:t>
            </a:r>
          </a:p>
          <a:p>
            <a:pPr defTabSz="465818">
              <a:spcBef>
                <a:spcPts val="0"/>
              </a:spcBef>
              <a:defRPr/>
            </a:pPr>
            <a:endParaRPr lang="en-US"/>
          </a:p>
          <a:p>
            <a:pPr defTabSz="465818">
              <a:spcBef>
                <a:spcPts val="0"/>
              </a:spcBef>
              <a:defRPr/>
            </a:pPr>
            <a:endParaRPr lang="en-US"/>
          </a:p>
          <a:p>
            <a:pPr defTabSz="465818">
              <a:spcBef>
                <a:spcPts val="0"/>
              </a:spcBef>
              <a:defRPr/>
            </a:pPr>
            <a:r>
              <a:rPr lang="en-US"/>
              <a:t>There is an example in the SSI estimator, with smaller text. Here is another example from the person that was earning $300/week ($1200/month) in the previous income and benefits tracker (in the right-hand column). This section is the 1</a:t>
            </a:r>
            <a:r>
              <a:rPr lang="en-US" baseline="30000"/>
              <a:t>st</a:t>
            </a:r>
            <a:r>
              <a:rPr lang="en-US"/>
              <a:t> half of the full estimator, which continues on the next slide. Let’s see how it works:</a:t>
            </a:r>
          </a:p>
          <a:p>
            <a:pPr defTabSz="465818">
              <a:spcBef>
                <a:spcPts val="0"/>
              </a:spcBef>
              <a:defRPr/>
            </a:pPr>
            <a:endParaRPr lang="en-US"/>
          </a:p>
          <a:p>
            <a:pPr marL="181225" indent="-181225" defTabSz="465818">
              <a:spcBef>
                <a:spcPts val="0"/>
              </a:spcBef>
              <a:buFont typeface="Arial" panose="020B0604020202020204" pitchFamily="34" charset="0"/>
              <a:buChar char="•"/>
              <a:defRPr/>
            </a:pPr>
            <a:r>
              <a:rPr lang="en-US"/>
              <a:t>The person earns $1200 from work in a month.</a:t>
            </a:r>
          </a:p>
          <a:p>
            <a:pPr marL="181225" indent="-181225" defTabSz="465818">
              <a:spcBef>
                <a:spcPts val="0"/>
              </a:spcBef>
              <a:buFont typeface="Arial" panose="020B0604020202020204" pitchFamily="34" charset="0"/>
              <a:buChar char="•"/>
              <a:defRPr/>
            </a:pPr>
            <a:r>
              <a:rPr lang="en-US"/>
              <a:t>Subtract $85 from $1200 to get $1115. This is the amount of income that affects their SSI.</a:t>
            </a:r>
          </a:p>
          <a:p>
            <a:pPr marL="181225" indent="-181225" defTabSz="465818">
              <a:spcBef>
                <a:spcPts val="0"/>
              </a:spcBef>
              <a:buFont typeface="Arial" panose="020B0604020202020204" pitchFamily="34" charset="0"/>
              <a:buChar char="•"/>
              <a:defRPr/>
            </a:pPr>
            <a:r>
              <a:rPr lang="en-US"/>
              <a:t>Divide $1115 by 2, to get $557.50. That is the amount that will be taken from their SSI.</a:t>
            </a:r>
          </a:p>
          <a:p>
            <a:pPr marL="181225" indent="-181225" defTabSz="465818">
              <a:spcBef>
                <a:spcPts val="0"/>
              </a:spcBef>
              <a:buFont typeface="Arial" panose="020B0604020202020204" pitchFamily="34" charset="0"/>
              <a:buChar char="•"/>
              <a:defRPr/>
            </a:pPr>
            <a:endParaRPr lang="en-US"/>
          </a:p>
          <a:p>
            <a:pPr defTabSz="465818">
              <a:spcBef>
                <a:spcPts val="0"/>
              </a:spcBef>
              <a:defRPr/>
            </a:pPr>
            <a:r>
              <a:rPr lang="en-US"/>
              <a:t>Continue to the next slide…</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34</a:t>
            </a:fld>
            <a:endParaRPr lang="en-US" altLang="en-US"/>
          </a:p>
        </p:txBody>
      </p:sp>
    </p:spTree>
    <p:extLst>
      <p:ext uri="{BB962C8B-B14F-4D97-AF65-F5344CB8AC3E}">
        <p14:creationId xmlns:p14="http://schemas.microsoft.com/office/powerpoint/2010/main" val="2398868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8">
              <a:spcBef>
                <a:spcPts val="0"/>
              </a:spcBef>
              <a:defRPr/>
            </a:pPr>
            <a:r>
              <a:rPr lang="en-US" altLang="en-US" b="1" u="sng">
                <a:solidFill>
                  <a:srgbClr val="000000"/>
                </a:solidFill>
              </a:rPr>
              <a:t>Instructions for Presenter:</a:t>
            </a:r>
            <a:endParaRPr lang="en-US"/>
          </a:p>
          <a:p>
            <a:pPr defTabSz="465818">
              <a:spcBef>
                <a:spcPts val="0"/>
              </a:spcBef>
              <a:defRPr/>
            </a:pPr>
            <a:endParaRPr lang="en-US"/>
          </a:p>
          <a:p>
            <a:pPr defTabSz="465818">
              <a:spcBef>
                <a:spcPts val="0"/>
              </a:spcBef>
              <a:defRPr/>
            </a:pPr>
            <a:r>
              <a:rPr lang="en-US"/>
              <a:t>Continuing from the previous slide, where somebody had $557.50 that will be taken from their SSI:</a:t>
            </a:r>
          </a:p>
          <a:p>
            <a:pPr defTabSz="465818">
              <a:spcBef>
                <a:spcPts val="0"/>
              </a:spcBef>
              <a:defRPr/>
            </a:pPr>
            <a:endParaRPr lang="en-US"/>
          </a:p>
          <a:p>
            <a:pPr marL="181225" indent="-181225" defTabSz="465818">
              <a:spcBef>
                <a:spcPts val="0"/>
              </a:spcBef>
              <a:buFont typeface="Arial" panose="020B0604020202020204" pitchFamily="34" charset="0"/>
              <a:buChar char="•"/>
              <a:defRPr/>
            </a:pPr>
            <a:r>
              <a:rPr lang="en-US"/>
              <a:t>Take their current SSI amount of $735 (the federal </a:t>
            </a:r>
            <a:r>
              <a:rPr lang="en-US" err="1"/>
              <a:t>amountin</a:t>
            </a:r>
            <a:r>
              <a:rPr lang="en-US"/>
              <a:t> 2017)</a:t>
            </a:r>
          </a:p>
          <a:p>
            <a:pPr marL="181225" indent="-181225" defTabSz="465818">
              <a:spcBef>
                <a:spcPts val="0"/>
              </a:spcBef>
              <a:buFont typeface="Arial" panose="020B0604020202020204" pitchFamily="34" charset="0"/>
              <a:buChar char="•"/>
              <a:defRPr/>
            </a:pPr>
            <a:r>
              <a:rPr lang="en-US"/>
              <a:t>Subtract the new amount taken from their SSI ($557.50).</a:t>
            </a:r>
          </a:p>
          <a:p>
            <a:pPr marL="181225" indent="-181225" defTabSz="465818">
              <a:spcBef>
                <a:spcPts val="0"/>
              </a:spcBef>
              <a:buFont typeface="Arial" panose="020B0604020202020204" pitchFamily="34" charset="0"/>
              <a:buChar char="•"/>
              <a:defRPr/>
            </a:pPr>
            <a:r>
              <a:rPr lang="en-US"/>
              <a:t>This leaves $177.50, which is their new SSI amount.</a:t>
            </a:r>
          </a:p>
          <a:p>
            <a:pPr marL="181225" indent="-181225" defTabSz="465818">
              <a:spcBef>
                <a:spcPts val="0"/>
              </a:spcBef>
              <a:buFont typeface="Arial" panose="020B0604020202020204" pitchFamily="34" charset="0"/>
              <a:buChar char="•"/>
              <a:defRPr/>
            </a:pPr>
            <a:endParaRPr lang="en-US"/>
          </a:p>
          <a:p>
            <a:pPr defTabSz="465818">
              <a:spcBef>
                <a:spcPts val="0"/>
              </a:spcBef>
              <a:defRPr/>
            </a:pPr>
            <a:r>
              <a:rPr lang="en-US"/>
              <a:t>To calculate their new total income:</a:t>
            </a:r>
          </a:p>
          <a:p>
            <a:pPr marL="181225" indent="-181225" defTabSz="465818">
              <a:spcBef>
                <a:spcPts val="0"/>
              </a:spcBef>
              <a:buFont typeface="Arial" panose="020B0604020202020204" pitchFamily="34" charset="0"/>
              <a:buChar char="•"/>
              <a:defRPr/>
            </a:pPr>
            <a:r>
              <a:rPr lang="en-US"/>
              <a:t>Take the amount they earned from work: $1200/month.</a:t>
            </a:r>
          </a:p>
          <a:p>
            <a:pPr marL="181225" indent="-181225" defTabSz="465818">
              <a:spcBef>
                <a:spcPts val="0"/>
              </a:spcBef>
              <a:buFont typeface="Arial" panose="020B0604020202020204" pitchFamily="34" charset="0"/>
              <a:buChar char="•"/>
              <a:defRPr/>
            </a:pPr>
            <a:r>
              <a:rPr lang="en-US"/>
              <a:t>Add their new SSI amount: $177.50 .</a:t>
            </a:r>
          </a:p>
          <a:p>
            <a:pPr marL="181225" indent="-181225" defTabSz="465818">
              <a:spcBef>
                <a:spcPts val="0"/>
              </a:spcBef>
              <a:buFont typeface="Arial" panose="020B0604020202020204" pitchFamily="34" charset="0"/>
              <a:buChar char="•"/>
              <a:defRPr/>
            </a:pPr>
            <a:r>
              <a:rPr lang="en-US" b="1"/>
              <a:t>This is the total amount per month: $1377.50.</a:t>
            </a:r>
          </a:p>
          <a:p>
            <a:pPr marL="181225" indent="-181225" defTabSz="465818">
              <a:spcBef>
                <a:spcPts val="0"/>
              </a:spcBef>
              <a:buFont typeface="Arial" panose="020B0604020202020204" pitchFamily="34" charset="0"/>
              <a:buChar char="•"/>
              <a:defRPr/>
            </a:pPr>
            <a:endParaRPr lang="en-US" b="1"/>
          </a:p>
          <a:p>
            <a:pPr defTabSz="465818">
              <a:spcBef>
                <a:spcPts val="0"/>
              </a:spcBef>
              <a:defRPr/>
            </a:pPr>
            <a:r>
              <a:rPr lang="en-US" b="0"/>
              <a:t>You can note that this amount is more than they would originally have, by not working (just the regular SSI rate of $735).</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35</a:t>
            </a:fld>
            <a:endParaRPr lang="en-US" altLang="en-US"/>
          </a:p>
        </p:txBody>
      </p:sp>
    </p:spTree>
    <p:extLst>
      <p:ext uri="{BB962C8B-B14F-4D97-AF65-F5344CB8AC3E}">
        <p14:creationId xmlns:p14="http://schemas.microsoft.com/office/powerpoint/2010/main" val="3098826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5" name="Notes Placeholder 2"/>
          <p:cNvSpPr>
            <a:spLocks noGrp="1"/>
          </p:cNvSpPr>
          <p:nvPr>
            <p:ph type="body" idx="1"/>
          </p:nvPr>
        </p:nvSpPr>
        <p:spPr bwMode="auto"/>
        <p:txBody>
          <a:bodyPr wrap="square" numCol="1" anchor="t" anchorCtr="0" compatLnSpc="1">
            <a:prstTxWarp prst="textNoShape">
              <a:avLst/>
            </a:prstTxWarp>
          </a:bodyPr>
          <a:lstStyle/>
          <a:p>
            <a:pPr defTabSz="1901488" eaLnBrk="1" hangingPunct="1">
              <a:spcBef>
                <a:spcPct val="0"/>
              </a:spcBef>
              <a:defRPr/>
            </a:pPr>
            <a:r>
              <a:rPr lang="en-US" altLang="en-US" b="1" u="sng">
                <a:solidFill>
                  <a:srgbClr val="000000"/>
                </a:solidFill>
              </a:rPr>
              <a:t>Instructions for Presenter:</a:t>
            </a:r>
          </a:p>
          <a:p>
            <a:pPr defTabSz="1901488" eaLnBrk="1" hangingPunct="1">
              <a:spcBef>
                <a:spcPct val="0"/>
              </a:spcBef>
            </a:pPr>
            <a:endParaRPr lang="en-US" altLang="en-US">
              <a:solidFill>
                <a:srgbClr val="000000"/>
              </a:solidFill>
            </a:endParaRPr>
          </a:p>
          <a:p>
            <a:pPr marL="364191" indent="-364191" defTabSz="1901488" eaLnBrk="1" hangingPunct="1">
              <a:spcBef>
                <a:spcPct val="0"/>
              </a:spcBef>
              <a:buFont typeface="Arial" panose="020B0604020202020204" pitchFamily="34" charset="0"/>
              <a:buChar char="•"/>
            </a:pPr>
            <a:r>
              <a:rPr lang="en-US" altLang="en-US">
                <a:solidFill>
                  <a:srgbClr val="000000"/>
                </a:solidFill>
              </a:rPr>
              <a:t>Present slide content.</a:t>
            </a:r>
          </a:p>
          <a:p>
            <a:pPr defTabSz="1901488" eaLnBrk="1" hangingPunct="1">
              <a:spcBef>
                <a:spcPct val="0"/>
              </a:spcBef>
            </a:pPr>
            <a:endParaRPr lang="en-US" altLang="en-US">
              <a:solidFill>
                <a:srgbClr val="000000"/>
              </a:solidFill>
            </a:endParaRPr>
          </a:p>
          <a:p>
            <a:r>
              <a:rPr lang="en-US" altLang="en-US">
                <a:solidFill>
                  <a:srgbClr val="000000"/>
                </a:solidFill>
              </a:rPr>
              <a:t>Note that, in the case of others controlling the money:</a:t>
            </a:r>
          </a:p>
          <a:p>
            <a:pPr marL="351044" indent="-351044">
              <a:buFont typeface="Arial" panose="020B0604020202020204" pitchFamily="34" charset="0"/>
              <a:buChar char="•"/>
            </a:pPr>
            <a:r>
              <a:rPr lang="en-US"/>
              <a:t>The lack of opportunity for involvement may often come from a desire to protect a person with disabilities or, in the case of a trustee, from the rules of the trust itself.</a:t>
            </a:r>
          </a:p>
          <a:p>
            <a:pPr marL="351044" indent="-351044">
              <a:buFont typeface="Arial" panose="020B0604020202020204" pitchFamily="34" charset="0"/>
              <a:buChar char="•"/>
            </a:pPr>
            <a:r>
              <a:rPr lang="en-US"/>
              <a:t>In some cases, the family member or representative payee may believe they know what is in the person’s best interest or disagree with how the individual wants to spend their money.</a:t>
            </a:r>
            <a:endParaRPr lang="en-US">
              <a:solidFill>
                <a:srgbClr val="000000"/>
              </a:solidFill>
            </a:endParaRPr>
          </a:p>
        </p:txBody>
      </p:sp>
      <p:sp>
        <p:nvSpPr>
          <p:cNvPr id="220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900">
                <a:solidFill>
                  <a:schemeClr val="tx1"/>
                </a:solidFill>
                <a:latin typeface="Georgia" charset="0"/>
                <a:ea typeface="MS PGothic" charset="0"/>
                <a:cs typeface="MS PGothic" charset="0"/>
              </a:defRPr>
            </a:lvl1pPr>
            <a:lvl2pPr marL="1521191" indent="-585072">
              <a:defRPr sz="4900">
                <a:solidFill>
                  <a:schemeClr val="tx1"/>
                </a:solidFill>
                <a:latin typeface="Georgia" charset="0"/>
                <a:ea typeface="MS PGothic" charset="0"/>
                <a:cs typeface="MS PGothic" charset="0"/>
              </a:defRPr>
            </a:lvl2pPr>
            <a:lvl3pPr marL="2340293" indent="-468060">
              <a:defRPr sz="4900">
                <a:solidFill>
                  <a:schemeClr val="tx1"/>
                </a:solidFill>
                <a:latin typeface="Georgia" charset="0"/>
                <a:ea typeface="MS PGothic" charset="0"/>
                <a:cs typeface="MS PGothic" charset="0"/>
              </a:defRPr>
            </a:lvl3pPr>
            <a:lvl4pPr marL="3276410" indent="-468060">
              <a:defRPr sz="4900">
                <a:solidFill>
                  <a:schemeClr val="tx1"/>
                </a:solidFill>
                <a:latin typeface="Georgia" charset="0"/>
                <a:ea typeface="MS PGothic" charset="0"/>
                <a:cs typeface="MS PGothic" charset="0"/>
              </a:defRPr>
            </a:lvl4pPr>
            <a:lvl5pPr marL="4212527" indent="-468060">
              <a:defRPr sz="4900">
                <a:solidFill>
                  <a:schemeClr val="tx1"/>
                </a:solidFill>
                <a:latin typeface="Georgia" charset="0"/>
                <a:ea typeface="MS PGothic" charset="0"/>
                <a:cs typeface="MS PGothic" charset="0"/>
              </a:defRPr>
            </a:lvl5pPr>
            <a:lvl6pPr marL="5148644" indent="-468060" eaLnBrk="0" fontAlgn="base" hangingPunct="0">
              <a:spcBef>
                <a:spcPct val="0"/>
              </a:spcBef>
              <a:spcAft>
                <a:spcPct val="0"/>
              </a:spcAft>
              <a:defRPr sz="4900">
                <a:solidFill>
                  <a:schemeClr val="tx1"/>
                </a:solidFill>
                <a:latin typeface="Georgia" charset="0"/>
                <a:ea typeface="MS PGothic" charset="0"/>
                <a:cs typeface="MS PGothic" charset="0"/>
              </a:defRPr>
            </a:lvl6pPr>
            <a:lvl7pPr marL="6084760" indent="-468060" eaLnBrk="0" fontAlgn="base" hangingPunct="0">
              <a:spcBef>
                <a:spcPct val="0"/>
              </a:spcBef>
              <a:spcAft>
                <a:spcPct val="0"/>
              </a:spcAft>
              <a:defRPr sz="4900">
                <a:solidFill>
                  <a:schemeClr val="tx1"/>
                </a:solidFill>
                <a:latin typeface="Georgia" charset="0"/>
                <a:ea typeface="MS PGothic" charset="0"/>
                <a:cs typeface="MS PGothic" charset="0"/>
              </a:defRPr>
            </a:lvl7pPr>
            <a:lvl8pPr marL="7020877" indent="-468060" eaLnBrk="0" fontAlgn="base" hangingPunct="0">
              <a:spcBef>
                <a:spcPct val="0"/>
              </a:spcBef>
              <a:spcAft>
                <a:spcPct val="0"/>
              </a:spcAft>
              <a:defRPr sz="4900">
                <a:solidFill>
                  <a:schemeClr val="tx1"/>
                </a:solidFill>
                <a:latin typeface="Georgia" charset="0"/>
                <a:ea typeface="MS PGothic" charset="0"/>
                <a:cs typeface="MS PGothic" charset="0"/>
              </a:defRPr>
            </a:lvl8pPr>
            <a:lvl9pPr marL="7956993" indent="-468060" eaLnBrk="0" fontAlgn="base" hangingPunct="0">
              <a:spcBef>
                <a:spcPct val="0"/>
              </a:spcBef>
              <a:spcAft>
                <a:spcPct val="0"/>
              </a:spcAft>
              <a:defRPr sz="4900">
                <a:solidFill>
                  <a:schemeClr val="tx1"/>
                </a:solidFill>
                <a:latin typeface="Georgia" charset="0"/>
                <a:ea typeface="MS PGothic" charset="0"/>
                <a:cs typeface="MS PGothic" charset="0"/>
              </a:defRPr>
            </a:lvl9pPr>
          </a:lstStyle>
          <a:p>
            <a:fld id="{216390BC-D91A-F249-9264-C81EDFD5482E}" type="slidenum">
              <a:rPr lang="en-US" sz="2600">
                <a:latin typeface="Calibri" charset="0"/>
              </a:rPr>
              <a:pPr/>
              <a:t>36</a:t>
            </a:fld>
            <a:endParaRPr lang="en-US" sz="2600">
              <a:latin typeface="Calibri" charset="0"/>
            </a:endParaRPr>
          </a:p>
        </p:txBody>
      </p:sp>
    </p:spTree>
    <p:extLst>
      <p:ext uri="{BB962C8B-B14F-4D97-AF65-F5344CB8AC3E}">
        <p14:creationId xmlns:p14="http://schemas.microsoft.com/office/powerpoint/2010/main" val="523103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37</a:t>
            </a:fld>
            <a:endParaRPr lang="en-US" altLang="en-US"/>
          </a:p>
        </p:txBody>
      </p:sp>
    </p:spTree>
    <p:extLst>
      <p:ext uri="{BB962C8B-B14F-4D97-AF65-F5344CB8AC3E}">
        <p14:creationId xmlns:p14="http://schemas.microsoft.com/office/powerpoint/2010/main" val="1652017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p>
          <a:p>
            <a:endParaRPr lang="en-US" b="0">
              <a:solidFill>
                <a:srgbClr val="000000"/>
              </a:solidFill>
            </a:endParaRPr>
          </a:p>
          <a:p>
            <a:pPr marL="364191" indent="-364191">
              <a:buFont typeface="Arial" panose="020B0604020202020204" pitchFamily="34" charset="0"/>
              <a:buChar char="•"/>
            </a:pPr>
            <a:r>
              <a:rPr lang="en-US" b="0">
                <a:solidFill>
                  <a:srgbClr val="000000"/>
                </a:solidFill>
              </a:rPr>
              <a:t>Present</a:t>
            </a:r>
            <a:r>
              <a:rPr lang="en-US" b="0" baseline="0">
                <a:solidFill>
                  <a:srgbClr val="000000"/>
                </a:solidFill>
              </a:rPr>
              <a:t> slide content.</a:t>
            </a:r>
            <a:endParaRPr lang="en-US" b="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38</a:t>
            </a:fld>
            <a:endParaRPr lang="en-US" altLang="en-US"/>
          </a:p>
        </p:txBody>
      </p:sp>
    </p:spTree>
    <p:extLst>
      <p:ext uri="{BB962C8B-B14F-4D97-AF65-F5344CB8AC3E}">
        <p14:creationId xmlns:p14="http://schemas.microsoft.com/office/powerpoint/2010/main" val="3166412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p>
          <a:p>
            <a:pPr>
              <a:spcBef>
                <a:spcPts val="0"/>
              </a:spcBef>
            </a:pPr>
            <a:endParaRPr lang="en-US" sz="2600"/>
          </a:p>
          <a:p>
            <a:pPr marL="364191" indent="-364191">
              <a:spcBef>
                <a:spcPts val="0"/>
              </a:spcBef>
              <a:buFont typeface="Arial" panose="020B0604020202020204" pitchFamily="34" charset="0"/>
              <a:buChar char="•"/>
            </a:pPr>
            <a:r>
              <a:rPr lang="en-US" sz="2600"/>
              <a:t>Use the responses from the </a:t>
            </a:r>
            <a:r>
              <a:rPr lang="en-US" sz="2600" i="1"/>
              <a:t>Income and benefit tracker </a:t>
            </a:r>
            <a:r>
              <a:rPr lang="en-US" sz="2600"/>
              <a:t>tool and the </a:t>
            </a:r>
            <a:r>
              <a:rPr lang="en-US" sz="2600" i="1"/>
              <a:t>Spending tracker </a:t>
            </a:r>
            <a:r>
              <a:rPr lang="en-US" sz="2600"/>
              <a:t>tool in this guide to identify the total monthly income and expenses of the person you’re working with to create a monthly budget.</a:t>
            </a:r>
          </a:p>
          <a:p>
            <a:pPr marL="364191" indent="-364191">
              <a:spcBef>
                <a:spcPts val="0"/>
              </a:spcBef>
              <a:buFont typeface="Arial" panose="020B0604020202020204" pitchFamily="34" charset="0"/>
              <a:buChar char="•"/>
            </a:pPr>
            <a:r>
              <a:rPr lang="en-US" sz="2600"/>
              <a:t>Subtract the total spending from total income to build the budget </a:t>
            </a:r>
          </a:p>
          <a:p>
            <a:pPr marL="364191" indent="-364191">
              <a:spcBef>
                <a:spcPts val="0"/>
              </a:spcBef>
              <a:buFont typeface="Arial" panose="020B0604020202020204" pitchFamily="34" charset="0"/>
              <a:buChar char="•"/>
            </a:pPr>
            <a:endParaRPr lang="en-US" sz="2600"/>
          </a:p>
          <a:p>
            <a:pPr>
              <a:spcBef>
                <a:spcPts val="0"/>
              </a:spcBef>
            </a:pPr>
            <a:r>
              <a:rPr lang="en-US" sz="2600"/>
              <a:t>Note that:</a:t>
            </a:r>
            <a:endParaRPr lang="en-US" baseline="0"/>
          </a:p>
          <a:p>
            <a:pPr marL="364191" indent="-364191">
              <a:buFont typeface="Arial" panose="020B0604020202020204" pitchFamily="34" charset="0"/>
              <a:buChar char="•"/>
            </a:pPr>
            <a:r>
              <a:rPr lang="en-US" sz="2600"/>
              <a:t>If a person’s income is more than expenses, they have money left to save or spend.</a:t>
            </a:r>
          </a:p>
          <a:p>
            <a:pPr marL="364191" indent="-364191">
              <a:buFont typeface="Arial" panose="020B0604020202020204" pitchFamily="34" charset="0"/>
              <a:buChar char="•"/>
            </a:pPr>
            <a:r>
              <a:rPr lang="en-US" sz="2600"/>
              <a:t>If their expenses are more than their income, look at the budget to find expenses to cut.</a:t>
            </a:r>
            <a:endParaRPr lang="en-US" baseline="0"/>
          </a:p>
          <a:p>
            <a:pPr marL="364191" indent="-364191">
              <a:buFont typeface="Arial" panose="020B0604020202020204" pitchFamily="34" charset="0"/>
              <a:buChar char="•"/>
            </a:pPr>
            <a:r>
              <a:rPr lang="en-US" baseline="0"/>
              <a:t>This can help somebody understand whether their budget is running short, or how much they have extra in any given month. </a:t>
            </a:r>
          </a:p>
        </p:txBody>
      </p:sp>
      <p:sp>
        <p:nvSpPr>
          <p:cNvPr id="4" name="Slide Number Placeholder 3"/>
          <p:cNvSpPr>
            <a:spLocks noGrp="1"/>
          </p:cNvSpPr>
          <p:nvPr>
            <p:ph type="sldNum" sz="quarter" idx="10"/>
          </p:nvPr>
        </p:nvSpPr>
        <p:spPr/>
        <p:txBody>
          <a:bodyPr/>
          <a:lstStyle/>
          <a:p>
            <a:fld id="{4BAF53EF-993C-FF42-8B62-CEF57763A78D}" type="slidenum">
              <a:rPr lang="en-US" smtClean="0"/>
              <a:t>39</a:t>
            </a:fld>
            <a:endParaRPr lang="en-US"/>
          </a:p>
        </p:txBody>
      </p:sp>
    </p:spTree>
    <p:extLst>
      <p:ext uri="{BB962C8B-B14F-4D97-AF65-F5344CB8AC3E}">
        <p14:creationId xmlns:p14="http://schemas.microsoft.com/office/powerpoint/2010/main" val="286209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36117">
              <a:defRPr/>
            </a:pPr>
            <a:r>
              <a:rPr lang="en-US" altLang="en-US">
                <a:solidFill>
                  <a:srgbClr val="101820"/>
                </a:solidFill>
              </a:rPr>
              <a:t>What do you expect or hope to get from this training?</a:t>
            </a:r>
          </a:p>
          <a:p>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100">
                <a:solidFill>
                  <a:schemeClr val="tx1"/>
                </a:solidFill>
                <a:latin typeface="Arial" charset="0"/>
                <a:ea typeface="ＭＳ Ｐゴシック" charset="0"/>
                <a:cs typeface="MS PGothic" charset="0"/>
              </a:defRPr>
            </a:lvl1pPr>
            <a:lvl2pPr marL="1575496" indent="-605960">
              <a:defRPr sz="5100">
                <a:solidFill>
                  <a:schemeClr val="tx1"/>
                </a:solidFill>
                <a:latin typeface="Arial" charset="0"/>
                <a:ea typeface="MS PGothic" charset="0"/>
                <a:cs typeface="MS PGothic" charset="0"/>
              </a:defRPr>
            </a:lvl2pPr>
            <a:lvl3pPr marL="2423841" indent="-484769">
              <a:defRPr sz="5100">
                <a:solidFill>
                  <a:schemeClr val="tx1"/>
                </a:solidFill>
                <a:latin typeface="Arial" charset="0"/>
                <a:ea typeface="MS PGothic" charset="0"/>
                <a:cs typeface="MS PGothic" charset="0"/>
              </a:defRPr>
            </a:lvl3pPr>
            <a:lvl4pPr marL="3393376" indent="-484769">
              <a:defRPr sz="5100">
                <a:solidFill>
                  <a:schemeClr val="tx1"/>
                </a:solidFill>
                <a:latin typeface="Arial" charset="0"/>
                <a:ea typeface="MS PGothic" charset="0"/>
                <a:cs typeface="MS PGothic" charset="0"/>
              </a:defRPr>
            </a:lvl4pPr>
            <a:lvl5pPr marL="4362913" indent="-484769">
              <a:defRPr sz="5100">
                <a:solidFill>
                  <a:schemeClr val="tx1"/>
                </a:solidFill>
                <a:latin typeface="Arial" charset="0"/>
                <a:ea typeface="MS PGothic" charset="0"/>
                <a:cs typeface="MS PGothic" charset="0"/>
              </a:defRPr>
            </a:lvl5pPr>
            <a:lvl6pPr marL="5332449" indent="-484769" eaLnBrk="0" fontAlgn="base" hangingPunct="0">
              <a:spcBef>
                <a:spcPct val="0"/>
              </a:spcBef>
              <a:spcAft>
                <a:spcPct val="0"/>
              </a:spcAft>
              <a:defRPr sz="5100">
                <a:solidFill>
                  <a:schemeClr val="tx1"/>
                </a:solidFill>
                <a:latin typeface="Arial" charset="0"/>
                <a:ea typeface="MS PGothic" charset="0"/>
                <a:cs typeface="MS PGothic" charset="0"/>
              </a:defRPr>
            </a:lvl6pPr>
            <a:lvl7pPr marL="6301985" indent="-484769" eaLnBrk="0" fontAlgn="base" hangingPunct="0">
              <a:spcBef>
                <a:spcPct val="0"/>
              </a:spcBef>
              <a:spcAft>
                <a:spcPct val="0"/>
              </a:spcAft>
              <a:defRPr sz="5100">
                <a:solidFill>
                  <a:schemeClr val="tx1"/>
                </a:solidFill>
                <a:latin typeface="Arial" charset="0"/>
                <a:ea typeface="MS PGothic" charset="0"/>
                <a:cs typeface="MS PGothic" charset="0"/>
              </a:defRPr>
            </a:lvl7pPr>
            <a:lvl8pPr marL="7271522" indent="-484769" eaLnBrk="0" fontAlgn="base" hangingPunct="0">
              <a:spcBef>
                <a:spcPct val="0"/>
              </a:spcBef>
              <a:spcAft>
                <a:spcPct val="0"/>
              </a:spcAft>
              <a:defRPr sz="5100">
                <a:solidFill>
                  <a:schemeClr val="tx1"/>
                </a:solidFill>
                <a:latin typeface="Arial" charset="0"/>
                <a:ea typeface="MS PGothic" charset="0"/>
                <a:cs typeface="MS PGothic" charset="0"/>
              </a:defRPr>
            </a:lvl8pPr>
            <a:lvl9pPr marL="8241059" indent="-484769" eaLnBrk="0" fontAlgn="base" hangingPunct="0">
              <a:spcBef>
                <a:spcPct val="0"/>
              </a:spcBef>
              <a:spcAft>
                <a:spcPct val="0"/>
              </a:spcAft>
              <a:defRPr sz="5100">
                <a:solidFill>
                  <a:schemeClr val="tx1"/>
                </a:solidFill>
                <a:latin typeface="Arial" charset="0"/>
                <a:ea typeface="MS PGothic" charset="0"/>
                <a:cs typeface="MS PGothic" charset="0"/>
              </a:defRPr>
            </a:lvl9pPr>
          </a:lstStyle>
          <a:p>
            <a:pPr eaLnBrk="1" hangingPunct="1"/>
            <a:fld id="{BE124EDA-2057-1A40-9F42-6395F99DB605}" type="slidenum">
              <a:rPr lang="en-US" sz="2600">
                <a:latin typeface="Calibri" charset="0"/>
              </a:rPr>
              <a:pPr eaLnBrk="1" hangingPunct="1"/>
              <a:t>4</a:t>
            </a:fld>
            <a:endParaRPr lang="en-US" sz="26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endParaRPr lang="en-US" baseline="0"/>
          </a:p>
          <a:p>
            <a:pPr>
              <a:spcBef>
                <a:spcPts val="0"/>
              </a:spcBef>
            </a:pPr>
            <a:endParaRPr lang="en-US" baseline="0"/>
          </a:p>
          <a:p>
            <a:pPr>
              <a:spcBef>
                <a:spcPts val="0"/>
              </a:spcBef>
            </a:pPr>
            <a:r>
              <a:rPr lang="en-US" baseline="0"/>
              <a:t>This is a sample budget using the numbers from our “example” individual earning $1200/month from work and $177.50 in SSI – for a total income of $1377.50 – and $1345 in expenses. This leaves them with $32.50 left over at the end of the month.</a:t>
            </a:r>
          </a:p>
          <a:p>
            <a:pPr>
              <a:spcBef>
                <a:spcPts val="0"/>
              </a:spcBef>
            </a:pPr>
            <a:endParaRPr lang="en-US" baseline="0"/>
          </a:p>
          <a:p>
            <a:pPr>
              <a:spcBef>
                <a:spcPts val="0"/>
              </a:spcBef>
            </a:pPr>
            <a:r>
              <a:rPr lang="en-US" baseline="0"/>
              <a:t>You may want to note that the Monthly </a:t>
            </a:r>
            <a:r>
              <a:rPr lang="en-US" i="1" baseline="0"/>
              <a:t>budget to</a:t>
            </a:r>
            <a:r>
              <a:rPr lang="en-US" baseline="0"/>
              <a:t>ol in </a:t>
            </a:r>
            <a:r>
              <a:rPr lang="en-US" i="1" baseline="0"/>
              <a:t>Focus on People with Disabilities </a:t>
            </a:r>
            <a:r>
              <a:rPr lang="en-US" baseline="0"/>
              <a:t>has slightly different categories than the </a:t>
            </a:r>
            <a:r>
              <a:rPr lang="en-US" i="1" baseline="0"/>
              <a:t>Income and benefit tracker</a:t>
            </a:r>
            <a:r>
              <a:rPr lang="en-US" i="0" baseline="0"/>
              <a:t> and </a:t>
            </a:r>
            <a:r>
              <a:rPr lang="en-US" i="1" baseline="0"/>
              <a:t>Spending tracker tools</a:t>
            </a:r>
            <a:r>
              <a:rPr lang="en-US" baseline="0"/>
              <a:t>. This may require you to split up or combine some categories. For example, this Budget breaks up housing and utilities, while those are combined in the </a:t>
            </a:r>
            <a:r>
              <a:rPr lang="en-US" i="1" baseline="0"/>
              <a:t>Spending tracker</a:t>
            </a:r>
            <a:r>
              <a:rPr lang="en-US" baseline="0"/>
              <a:t>. It also does not include the “eating out” or “entertainment” categories at the </a:t>
            </a:r>
            <a:r>
              <a:rPr lang="en-US" i="1" baseline="0"/>
              <a:t>Spending tracker </a:t>
            </a:r>
            <a:r>
              <a:rPr lang="en-US" baseline="0"/>
              <a:t>does – so we combined those into the “other spending” category.</a:t>
            </a:r>
          </a:p>
        </p:txBody>
      </p:sp>
      <p:sp>
        <p:nvSpPr>
          <p:cNvPr id="4" name="Slide Number Placeholder 3"/>
          <p:cNvSpPr>
            <a:spLocks noGrp="1"/>
          </p:cNvSpPr>
          <p:nvPr>
            <p:ph type="sldNum" sz="quarter" idx="10"/>
          </p:nvPr>
        </p:nvSpPr>
        <p:spPr/>
        <p:txBody>
          <a:bodyPr/>
          <a:lstStyle/>
          <a:p>
            <a:fld id="{4BAF53EF-993C-FF42-8B62-CEF57763A78D}" type="slidenum">
              <a:rPr lang="en-US" smtClean="0"/>
              <a:t>40</a:t>
            </a:fld>
            <a:endParaRPr lang="en-US"/>
          </a:p>
        </p:txBody>
      </p:sp>
    </p:spTree>
    <p:extLst>
      <p:ext uri="{BB962C8B-B14F-4D97-AF65-F5344CB8AC3E}">
        <p14:creationId xmlns:p14="http://schemas.microsoft.com/office/powerpoint/2010/main" val="3833554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69747">
              <a:defRPr/>
            </a:pPr>
            <a:r>
              <a:rPr lang="en-US" altLang="en-US" b="1" u="sng">
                <a:solidFill>
                  <a:srgbClr val="000000"/>
                </a:solidFill>
              </a:rPr>
              <a:t>Instructions for Presenter:</a:t>
            </a:r>
          </a:p>
          <a:p>
            <a:pPr marL="351044" indent="-351044" defTabSz="1969747">
              <a:buFont typeface="Arial"/>
              <a:buChar char="•"/>
              <a:defRPr/>
            </a:pPr>
            <a:endParaRPr lang="en-US">
              <a:solidFill>
                <a:srgbClr val="000000"/>
              </a:solidFill>
              <a:latin typeface="Calibri" charset="0"/>
              <a:ea typeface="MS PGothic" charset="0"/>
            </a:endParaRPr>
          </a:p>
          <a:p>
            <a:pPr defTabSz="1969747">
              <a:defRPr/>
            </a:pPr>
            <a:r>
              <a:rPr lang="en-US">
                <a:solidFill>
                  <a:srgbClr val="000000"/>
                </a:solidFill>
                <a:latin typeface="Calibri" charset="0"/>
                <a:ea typeface="MS PGothic" charset="0"/>
              </a:rPr>
              <a:t>Present slide content.</a:t>
            </a:r>
            <a:endParaRPr lang="en-US"/>
          </a:p>
        </p:txBody>
      </p:sp>
      <p:sp>
        <p:nvSpPr>
          <p:cNvPr id="4" name="Slide Number Placeholder 3"/>
          <p:cNvSpPr>
            <a:spLocks noGrp="1"/>
          </p:cNvSpPr>
          <p:nvPr>
            <p:ph type="sldNum" sz="quarter" idx="10"/>
          </p:nvPr>
        </p:nvSpPr>
        <p:spPr/>
        <p:txBody>
          <a:bodyPr/>
          <a:lstStyle/>
          <a:p>
            <a:fld id="{4BAF53EF-993C-FF42-8B62-CEF57763A78D}" type="slidenum">
              <a:rPr lang="en-US" smtClean="0"/>
              <a:t>41</a:t>
            </a:fld>
            <a:endParaRPr lang="en-US"/>
          </a:p>
        </p:txBody>
      </p:sp>
    </p:spTree>
    <p:extLst>
      <p:ext uri="{BB962C8B-B14F-4D97-AF65-F5344CB8AC3E}">
        <p14:creationId xmlns:p14="http://schemas.microsoft.com/office/powerpoint/2010/main" val="3042501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8">
              <a:spcBef>
                <a:spcPts val="0"/>
              </a:spcBef>
              <a:defRPr/>
            </a:pPr>
            <a:r>
              <a:rPr lang="en-US" altLang="en-US" b="1" u="sng">
                <a:solidFill>
                  <a:srgbClr val="000000"/>
                </a:solidFill>
              </a:rPr>
              <a:t>Instructions for Presenter:</a:t>
            </a:r>
          </a:p>
          <a:p>
            <a:pPr defTabSz="465818">
              <a:spcBef>
                <a:spcPts val="0"/>
              </a:spcBef>
              <a:defRPr/>
            </a:pPr>
            <a:endParaRPr lang="en-US"/>
          </a:p>
          <a:p>
            <a:pPr defTabSz="465818">
              <a:spcBef>
                <a:spcPts val="0"/>
              </a:spcBef>
              <a:defRPr/>
            </a:pPr>
            <a:endParaRPr lang="en-US"/>
          </a:p>
          <a:p>
            <a:pPr defTabSz="465818">
              <a:spcBef>
                <a:spcPts val="0"/>
              </a:spcBef>
              <a:defRPr/>
            </a:pPr>
            <a:r>
              <a:rPr lang="en-US"/>
              <a:t>There is an example in the SSI estimator, with smaller text. Here is another example from the person that was earning $300/week ($1200/month) in the previous income and benefits tracker (in the right-hand column). This section is the 1</a:t>
            </a:r>
            <a:r>
              <a:rPr lang="en-US" baseline="30000"/>
              <a:t>st</a:t>
            </a:r>
            <a:r>
              <a:rPr lang="en-US"/>
              <a:t> half of the full estimator, which continues on the next slide. Let’s see how it works:</a:t>
            </a:r>
          </a:p>
          <a:p>
            <a:pPr defTabSz="465818">
              <a:spcBef>
                <a:spcPts val="0"/>
              </a:spcBef>
              <a:defRPr/>
            </a:pPr>
            <a:endParaRPr lang="en-US"/>
          </a:p>
          <a:p>
            <a:pPr marL="181225" indent="-181225" defTabSz="465818">
              <a:spcBef>
                <a:spcPts val="0"/>
              </a:spcBef>
              <a:buFont typeface="Arial" panose="020B0604020202020204" pitchFamily="34" charset="0"/>
              <a:buChar char="•"/>
              <a:defRPr/>
            </a:pPr>
            <a:r>
              <a:rPr lang="en-US"/>
              <a:t>The person earns $1200 from work in a month.</a:t>
            </a:r>
          </a:p>
          <a:p>
            <a:pPr marL="181225" indent="-181225" defTabSz="465818">
              <a:spcBef>
                <a:spcPts val="0"/>
              </a:spcBef>
              <a:buFont typeface="Arial" panose="020B0604020202020204" pitchFamily="34" charset="0"/>
              <a:buChar char="•"/>
              <a:defRPr/>
            </a:pPr>
            <a:r>
              <a:rPr lang="en-US"/>
              <a:t>Subtract $85 from $1200 to get $1115. This is the amount of income that affects their SSI.</a:t>
            </a:r>
          </a:p>
          <a:p>
            <a:pPr marL="181225" indent="-181225" defTabSz="465818">
              <a:spcBef>
                <a:spcPts val="0"/>
              </a:spcBef>
              <a:buFont typeface="Arial" panose="020B0604020202020204" pitchFamily="34" charset="0"/>
              <a:buChar char="•"/>
              <a:defRPr/>
            </a:pPr>
            <a:r>
              <a:rPr lang="en-US"/>
              <a:t>Divide $1115 by 2, to get $557.50. That is the amount that will be taken from their SSI.</a:t>
            </a:r>
          </a:p>
          <a:p>
            <a:pPr marL="181225" indent="-181225" defTabSz="465818">
              <a:spcBef>
                <a:spcPts val="0"/>
              </a:spcBef>
              <a:buFont typeface="Arial" panose="020B0604020202020204" pitchFamily="34" charset="0"/>
              <a:buChar char="•"/>
              <a:defRPr/>
            </a:pPr>
            <a:endParaRPr lang="en-US"/>
          </a:p>
          <a:p>
            <a:pPr defTabSz="465818">
              <a:spcBef>
                <a:spcPts val="0"/>
              </a:spcBef>
              <a:defRPr/>
            </a:pPr>
            <a:r>
              <a:rPr lang="en-US"/>
              <a:t>Continue to the next slide…</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42</a:t>
            </a:fld>
            <a:endParaRPr lang="en-US" altLang="en-US"/>
          </a:p>
        </p:txBody>
      </p:sp>
    </p:spTree>
    <p:extLst>
      <p:ext uri="{BB962C8B-B14F-4D97-AF65-F5344CB8AC3E}">
        <p14:creationId xmlns:p14="http://schemas.microsoft.com/office/powerpoint/2010/main" val="1453258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8">
              <a:spcBef>
                <a:spcPts val="0"/>
              </a:spcBef>
              <a:defRPr/>
            </a:pPr>
            <a:r>
              <a:rPr lang="en-US" altLang="en-US" b="1" u="sng">
                <a:solidFill>
                  <a:srgbClr val="000000"/>
                </a:solidFill>
              </a:rPr>
              <a:t>Instructions for Presenter:</a:t>
            </a:r>
            <a:endParaRPr lang="en-US"/>
          </a:p>
          <a:p>
            <a:pPr defTabSz="465818">
              <a:spcBef>
                <a:spcPts val="0"/>
              </a:spcBef>
              <a:defRPr/>
            </a:pPr>
            <a:endParaRPr lang="en-US"/>
          </a:p>
          <a:p>
            <a:pPr defTabSz="465818">
              <a:spcBef>
                <a:spcPts val="0"/>
              </a:spcBef>
              <a:defRPr/>
            </a:pPr>
            <a:r>
              <a:rPr lang="en-US"/>
              <a:t>Continuing from the previous slide, where somebody had $557.50 that will be taken from their SSI:</a:t>
            </a:r>
          </a:p>
          <a:p>
            <a:pPr defTabSz="465818">
              <a:spcBef>
                <a:spcPts val="0"/>
              </a:spcBef>
              <a:defRPr/>
            </a:pPr>
            <a:endParaRPr lang="en-US"/>
          </a:p>
          <a:p>
            <a:pPr marL="181225" indent="-181225" defTabSz="465818">
              <a:spcBef>
                <a:spcPts val="0"/>
              </a:spcBef>
              <a:buFont typeface="Arial" panose="020B0604020202020204" pitchFamily="34" charset="0"/>
              <a:buChar char="•"/>
              <a:defRPr/>
            </a:pPr>
            <a:r>
              <a:rPr lang="en-US"/>
              <a:t>Take their current SSI amount of $735 (the federal </a:t>
            </a:r>
            <a:r>
              <a:rPr lang="en-US" err="1"/>
              <a:t>amountin</a:t>
            </a:r>
            <a:r>
              <a:rPr lang="en-US"/>
              <a:t> 2017)</a:t>
            </a:r>
          </a:p>
          <a:p>
            <a:pPr marL="181225" indent="-181225" defTabSz="465818">
              <a:spcBef>
                <a:spcPts val="0"/>
              </a:spcBef>
              <a:buFont typeface="Arial" panose="020B0604020202020204" pitchFamily="34" charset="0"/>
              <a:buChar char="•"/>
              <a:defRPr/>
            </a:pPr>
            <a:r>
              <a:rPr lang="en-US"/>
              <a:t>Subtract the new amount taken from their SSI ($557.50).</a:t>
            </a:r>
          </a:p>
          <a:p>
            <a:pPr marL="181225" indent="-181225" defTabSz="465818">
              <a:spcBef>
                <a:spcPts val="0"/>
              </a:spcBef>
              <a:buFont typeface="Arial" panose="020B0604020202020204" pitchFamily="34" charset="0"/>
              <a:buChar char="•"/>
              <a:defRPr/>
            </a:pPr>
            <a:r>
              <a:rPr lang="en-US"/>
              <a:t>This leaves $177.50, which is their new SSI amount.</a:t>
            </a:r>
          </a:p>
          <a:p>
            <a:pPr marL="181225" indent="-181225" defTabSz="465818">
              <a:spcBef>
                <a:spcPts val="0"/>
              </a:spcBef>
              <a:buFont typeface="Arial" panose="020B0604020202020204" pitchFamily="34" charset="0"/>
              <a:buChar char="•"/>
              <a:defRPr/>
            </a:pPr>
            <a:endParaRPr lang="en-US"/>
          </a:p>
          <a:p>
            <a:pPr defTabSz="465818">
              <a:spcBef>
                <a:spcPts val="0"/>
              </a:spcBef>
              <a:defRPr/>
            </a:pPr>
            <a:r>
              <a:rPr lang="en-US"/>
              <a:t>To calculate their new total income:</a:t>
            </a:r>
          </a:p>
          <a:p>
            <a:pPr marL="181225" indent="-181225" defTabSz="465818">
              <a:spcBef>
                <a:spcPts val="0"/>
              </a:spcBef>
              <a:buFont typeface="Arial" panose="020B0604020202020204" pitchFamily="34" charset="0"/>
              <a:buChar char="•"/>
              <a:defRPr/>
            </a:pPr>
            <a:r>
              <a:rPr lang="en-US"/>
              <a:t>Take the amount they earned from work: $1200/month.</a:t>
            </a:r>
          </a:p>
          <a:p>
            <a:pPr marL="181225" indent="-181225" defTabSz="465818">
              <a:spcBef>
                <a:spcPts val="0"/>
              </a:spcBef>
              <a:buFont typeface="Arial" panose="020B0604020202020204" pitchFamily="34" charset="0"/>
              <a:buChar char="•"/>
              <a:defRPr/>
            </a:pPr>
            <a:r>
              <a:rPr lang="en-US"/>
              <a:t>Add their new SSI amount: $177.50 .</a:t>
            </a:r>
          </a:p>
          <a:p>
            <a:pPr marL="181225" indent="-181225" defTabSz="465818">
              <a:spcBef>
                <a:spcPts val="0"/>
              </a:spcBef>
              <a:buFont typeface="Arial" panose="020B0604020202020204" pitchFamily="34" charset="0"/>
              <a:buChar char="•"/>
              <a:defRPr/>
            </a:pPr>
            <a:r>
              <a:rPr lang="en-US" b="1"/>
              <a:t>This is the total amount per month: $1377.50.</a:t>
            </a:r>
          </a:p>
          <a:p>
            <a:pPr marL="181225" indent="-181225" defTabSz="465818">
              <a:spcBef>
                <a:spcPts val="0"/>
              </a:spcBef>
              <a:buFont typeface="Arial" panose="020B0604020202020204" pitchFamily="34" charset="0"/>
              <a:buChar char="•"/>
              <a:defRPr/>
            </a:pPr>
            <a:endParaRPr lang="en-US" b="1"/>
          </a:p>
          <a:p>
            <a:pPr defTabSz="465818">
              <a:spcBef>
                <a:spcPts val="0"/>
              </a:spcBef>
              <a:defRPr/>
            </a:pPr>
            <a:r>
              <a:rPr lang="en-US" b="0"/>
              <a:t>You can note that this amount is more than they would originally have, by not working (just the regular SSI rate of $735).</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43</a:t>
            </a:fld>
            <a:endParaRPr lang="en-US" altLang="en-US"/>
          </a:p>
        </p:txBody>
      </p:sp>
    </p:spTree>
    <p:extLst>
      <p:ext uri="{BB962C8B-B14F-4D97-AF65-F5344CB8AC3E}">
        <p14:creationId xmlns:p14="http://schemas.microsoft.com/office/powerpoint/2010/main" val="3726393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endParaRPr lang="en-US" baseline="0"/>
          </a:p>
          <a:p>
            <a:pPr>
              <a:spcBef>
                <a:spcPts val="0"/>
              </a:spcBef>
            </a:pPr>
            <a:endParaRPr lang="en-US" baseline="0"/>
          </a:p>
          <a:p>
            <a:pPr>
              <a:spcBef>
                <a:spcPts val="0"/>
              </a:spcBef>
            </a:pPr>
            <a:r>
              <a:rPr lang="en-US" baseline="0"/>
              <a:t>This is a sample budget using the numbers from our “example” individual earning $1200/month from work and $177.50 in SSI – for a total income of $1377.50 – and $1345 in expenses. This leaves them with $32.50 left over at the end of the month.</a:t>
            </a:r>
          </a:p>
          <a:p>
            <a:pPr>
              <a:spcBef>
                <a:spcPts val="0"/>
              </a:spcBef>
            </a:pPr>
            <a:endParaRPr lang="en-US" baseline="0"/>
          </a:p>
          <a:p>
            <a:pPr>
              <a:spcBef>
                <a:spcPts val="0"/>
              </a:spcBef>
            </a:pPr>
            <a:r>
              <a:rPr lang="en-US" baseline="0"/>
              <a:t>You may want to note that the Monthly </a:t>
            </a:r>
            <a:r>
              <a:rPr lang="en-US" i="1" baseline="0"/>
              <a:t>budget to</a:t>
            </a:r>
            <a:r>
              <a:rPr lang="en-US" baseline="0"/>
              <a:t>ol in </a:t>
            </a:r>
            <a:r>
              <a:rPr lang="en-US" i="1" baseline="0"/>
              <a:t>Focus on People with Disabilities </a:t>
            </a:r>
            <a:r>
              <a:rPr lang="en-US" baseline="0"/>
              <a:t>has slightly different categories than the </a:t>
            </a:r>
            <a:r>
              <a:rPr lang="en-US" i="1" baseline="0"/>
              <a:t>Income and benefit tracker</a:t>
            </a:r>
            <a:r>
              <a:rPr lang="en-US" i="0" baseline="0"/>
              <a:t> and </a:t>
            </a:r>
            <a:r>
              <a:rPr lang="en-US" i="1" baseline="0"/>
              <a:t>Spending tracker tools</a:t>
            </a:r>
            <a:r>
              <a:rPr lang="en-US" baseline="0"/>
              <a:t>. This may require you to split up or combine some categories. For example, this Budget breaks up housing and utilities, while those are combined in the </a:t>
            </a:r>
            <a:r>
              <a:rPr lang="en-US" i="1" baseline="0"/>
              <a:t>Spending tracker</a:t>
            </a:r>
            <a:r>
              <a:rPr lang="en-US" baseline="0"/>
              <a:t>. It also does not include the “eating out” or “entertainment” categories at the </a:t>
            </a:r>
            <a:r>
              <a:rPr lang="en-US" i="1" baseline="0"/>
              <a:t>Spending tracker </a:t>
            </a:r>
            <a:r>
              <a:rPr lang="en-US" baseline="0"/>
              <a:t>does – so we combined those into the “other spending” category.</a:t>
            </a:r>
          </a:p>
        </p:txBody>
      </p:sp>
      <p:sp>
        <p:nvSpPr>
          <p:cNvPr id="4" name="Slide Number Placeholder 3"/>
          <p:cNvSpPr>
            <a:spLocks noGrp="1"/>
          </p:cNvSpPr>
          <p:nvPr>
            <p:ph type="sldNum" sz="quarter" idx="10"/>
          </p:nvPr>
        </p:nvSpPr>
        <p:spPr/>
        <p:txBody>
          <a:bodyPr/>
          <a:lstStyle/>
          <a:p>
            <a:fld id="{4BAF53EF-993C-FF42-8B62-CEF57763A78D}" type="slidenum">
              <a:rPr lang="en-US" smtClean="0"/>
              <a:t>44</a:t>
            </a:fld>
            <a:endParaRPr lang="en-US"/>
          </a:p>
        </p:txBody>
      </p:sp>
    </p:spTree>
    <p:extLst>
      <p:ext uri="{BB962C8B-B14F-4D97-AF65-F5344CB8AC3E}">
        <p14:creationId xmlns:p14="http://schemas.microsoft.com/office/powerpoint/2010/main" val="2877761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01488" eaLnBrk="1" hangingPunct="1">
              <a:spcBef>
                <a:spcPct val="0"/>
              </a:spcBef>
              <a:defRPr/>
            </a:pPr>
            <a:r>
              <a:rPr lang="en-US" altLang="en-US" b="1" u="sng">
                <a:solidFill>
                  <a:srgbClr val="000000"/>
                </a:solidFill>
              </a:rPr>
              <a:t>Instructions for Presenter:</a:t>
            </a:r>
            <a:endParaRPr lang="en-US" altLang="en-US" b="1" u="sng" baseline="0">
              <a:solidFill>
                <a:schemeClr val="tx1"/>
              </a:solidFill>
            </a:endParaRPr>
          </a:p>
          <a:p>
            <a:pPr defTabSz="1901488" eaLnBrk="1" hangingPunct="1">
              <a:spcBef>
                <a:spcPct val="0"/>
              </a:spcBef>
            </a:pPr>
            <a:endParaRPr lang="en-US" altLang="en-US" b="1" u="none" baseline="0">
              <a:solidFill>
                <a:schemeClr val="tx1"/>
              </a:solidFill>
            </a:endParaRPr>
          </a:p>
          <a:p>
            <a:pPr defTabSz="1901488" eaLnBrk="1" hangingPunct="1">
              <a:spcBef>
                <a:spcPct val="0"/>
              </a:spcBef>
            </a:pPr>
            <a:r>
              <a:rPr lang="en-US" altLang="en-US" b="0" u="none" baseline="0">
                <a:solidFill>
                  <a:schemeClr val="tx1"/>
                </a:solidFill>
              </a:rPr>
              <a:t>Review how the spending tracker works. </a:t>
            </a:r>
          </a:p>
          <a:p>
            <a:pPr defTabSz="1901488" eaLnBrk="1" hangingPunct="1">
              <a:spcBef>
                <a:spcPct val="0"/>
              </a:spcBef>
            </a:pPr>
            <a:endParaRPr lang="en-US" altLang="en-US" b="0" u="none" baseline="0">
              <a:solidFill>
                <a:schemeClr val="tx1"/>
              </a:solidFill>
            </a:endParaRPr>
          </a:p>
          <a:p>
            <a:pPr marL="485588" indent="-485588">
              <a:buFont typeface="+mj-lt"/>
              <a:buAutoNum type="arabicPeriod"/>
            </a:pPr>
            <a:r>
              <a:rPr lang="en-US" sz="2600"/>
              <a:t>Get an envelope to collect your receipts. </a:t>
            </a:r>
          </a:p>
          <a:p>
            <a:pPr marL="485588" indent="-485588">
              <a:buFont typeface="+mj-lt"/>
              <a:buAutoNum type="arabicPeriod"/>
            </a:pPr>
            <a:r>
              <a:rPr lang="en-US" sz="2600"/>
              <a:t>Use the table to sort your spending into the categories below. Don’t forget about bills you share with others. </a:t>
            </a:r>
          </a:p>
          <a:p>
            <a:pPr marL="485588" indent="-485588">
              <a:buFont typeface="+mj-lt"/>
              <a:buAutoNum type="arabicPeriod"/>
            </a:pPr>
            <a:r>
              <a:rPr lang="en-US" sz="2600"/>
              <a:t>At month’s end, total up each category</a:t>
            </a:r>
          </a:p>
          <a:p>
            <a:pPr marL="485588" indent="-485588">
              <a:buFont typeface="+mj-lt"/>
              <a:buAutoNum type="arabicPeriod"/>
            </a:pPr>
            <a:endParaRPr lang="en-US" altLang="en-US" sz="2600"/>
          </a:p>
          <a:p>
            <a:r>
              <a:rPr lang="en-US" altLang="en-US" sz="2600" i="1"/>
              <a:t>This tracker allows for weekly tracking toward “category totals.” Tracking can happen on a daily, weekly or monthly basis.</a:t>
            </a:r>
            <a:r>
              <a:rPr lang="en-US" altLang="en-US" sz="2600"/>
              <a:t> More detail on each category is available in </a:t>
            </a:r>
            <a:r>
              <a:rPr lang="en-US" altLang="en-US" sz="2600" i="1"/>
              <a:t>Focus on People with Disabilities.</a:t>
            </a:r>
            <a:endParaRPr lang="en-US" altLang="en-US" i="1">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45</a:t>
            </a:fld>
            <a:endParaRPr lang="en-US" altLang="en-US"/>
          </a:p>
        </p:txBody>
      </p:sp>
    </p:spTree>
    <p:extLst>
      <p:ext uri="{BB962C8B-B14F-4D97-AF65-F5344CB8AC3E}">
        <p14:creationId xmlns:p14="http://schemas.microsoft.com/office/powerpoint/2010/main" val="2218222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01488" eaLnBrk="1" hangingPunct="1">
              <a:spcBef>
                <a:spcPct val="0"/>
              </a:spcBef>
              <a:defRPr/>
            </a:pPr>
            <a:r>
              <a:rPr lang="en-US" altLang="en-US" b="1" u="sng">
                <a:solidFill>
                  <a:srgbClr val="000000"/>
                </a:solidFill>
              </a:rPr>
              <a:t>Instructions for Presenter:</a:t>
            </a:r>
          </a:p>
          <a:p>
            <a:pPr defTabSz="1901488" eaLnBrk="1" hangingPunct="1">
              <a:spcBef>
                <a:spcPct val="0"/>
              </a:spcBef>
            </a:pPr>
            <a:endParaRPr lang="en-US" b="0">
              <a:solidFill>
                <a:srgbClr val="000000"/>
              </a:solidFill>
              <a:latin typeface="Calibri" charset="0"/>
              <a:ea typeface="MS PGothic" charset="0"/>
            </a:endParaRPr>
          </a:p>
          <a:p>
            <a:pPr marL="364191" indent="-364191" defTabSz="1901488" eaLnBrk="1" hangingPunct="1">
              <a:spcBef>
                <a:spcPct val="0"/>
              </a:spcBef>
              <a:buFont typeface="Arial" panose="020B0604020202020204" pitchFamily="34" charset="0"/>
              <a:buChar char="•"/>
            </a:pPr>
            <a:r>
              <a:rPr lang="en-US" b="0">
                <a:solidFill>
                  <a:srgbClr val="000000"/>
                </a:solidFill>
                <a:latin typeface="Calibri" charset="0"/>
                <a:ea typeface="MS PGothic" charset="0"/>
              </a:rPr>
              <a:t>Present slide content.</a:t>
            </a:r>
          </a:p>
        </p:txBody>
      </p:sp>
      <p:sp>
        <p:nvSpPr>
          <p:cNvPr id="4" name="Slide Number Placeholder 3"/>
          <p:cNvSpPr>
            <a:spLocks noGrp="1"/>
          </p:cNvSpPr>
          <p:nvPr>
            <p:ph type="sldNum" sz="quarter" idx="10"/>
          </p:nvPr>
        </p:nvSpPr>
        <p:spPr/>
        <p:txBody>
          <a:bodyPr/>
          <a:lstStyle/>
          <a:p>
            <a:fld id="{4BAF53EF-993C-FF42-8B62-CEF57763A78D}" type="slidenum">
              <a:rPr lang="en-US" smtClean="0"/>
              <a:t>46</a:t>
            </a:fld>
            <a:endParaRPr lang="en-US"/>
          </a:p>
        </p:txBody>
      </p:sp>
    </p:spTree>
    <p:extLst>
      <p:ext uri="{BB962C8B-B14F-4D97-AF65-F5344CB8AC3E}">
        <p14:creationId xmlns:p14="http://schemas.microsoft.com/office/powerpoint/2010/main" val="2583508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p>
          <a:p>
            <a:pPr>
              <a:spcBef>
                <a:spcPts val="0"/>
              </a:spcBef>
            </a:pPr>
            <a:endParaRPr lang="en-US" b="0"/>
          </a:p>
          <a:p>
            <a:pPr>
              <a:spcBef>
                <a:spcPts val="0"/>
              </a:spcBef>
            </a:pPr>
            <a:r>
              <a:rPr lang="en-US" b="0"/>
              <a:t>Use this bill calendar to see all your bills and plan for when they are due.</a:t>
            </a:r>
          </a:p>
          <a:p>
            <a:pPr>
              <a:spcBef>
                <a:spcPts val="0"/>
              </a:spcBef>
            </a:pPr>
            <a:endParaRPr lang="en-US" b="0"/>
          </a:p>
          <a:p>
            <a:pPr>
              <a:spcBef>
                <a:spcPts val="0"/>
              </a:spcBef>
            </a:pPr>
            <a:r>
              <a:rPr lang="en-US" b="0"/>
              <a:t>1. List the month and label the calendar with the days of the month you want to plan for. </a:t>
            </a:r>
          </a:p>
          <a:p>
            <a:pPr>
              <a:spcBef>
                <a:spcPts val="0"/>
              </a:spcBef>
            </a:pPr>
            <a:r>
              <a:rPr lang="en-US" b="0"/>
              <a:t>2. Make a list of all your bills. </a:t>
            </a:r>
          </a:p>
          <a:p>
            <a:pPr>
              <a:spcBef>
                <a:spcPts val="0"/>
              </a:spcBef>
            </a:pPr>
            <a:r>
              <a:rPr lang="en-US" b="0"/>
              <a:t>3. For each bill mark the payment date: 7 days before the due date for mail, 2 days before the due date for online. </a:t>
            </a:r>
          </a:p>
          <a:p>
            <a:pPr>
              <a:spcBef>
                <a:spcPts val="0"/>
              </a:spcBef>
            </a:pPr>
            <a:r>
              <a:rPr lang="en-US" b="0"/>
              <a:t>4. Enter when you receive income and when your bills are due into the calendar.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47</a:t>
            </a:fld>
            <a:endParaRPr lang="en-US" altLang="en-US"/>
          </a:p>
        </p:txBody>
      </p:sp>
    </p:spTree>
    <p:extLst>
      <p:ext uri="{BB962C8B-B14F-4D97-AF65-F5344CB8AC3E}">
        <p14:creationId xmlns:p14="http://schemas.microsoft.com/office/powerpoint/2010/main" val="763953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p>
          <a:p>
            <a:pPr>
              <a:spcBef>
                <a:spcPts val="0"/>
              </a:spcBef>
            </a:pPr>
            <a:endParaRPr lang="en-US"/>
          </a:p>
          <a:p>
            <a:pPr>
              <a:spcBef>
                <a:spcPts val="0"/>
              </a:spcBef>
            </a:pPr>
            <a:r>
              <a:rPr lang="en-US"/>
              <a:t>Introduce the tool:</a:t>
            </a:r>
          </a:p>
          <a:p>
            <a:pPr marL="351044" indent="-351044">
              <a:spcBef>
                <a:spcPts val="0"/>
              </a:spcBef>
              <a:buFont typeface="Arial" panose="020B0604020202020204" pitchFamily="34" charset="0"/>
              <a:buChar char="•"/>
            </a:pPr>
            <a:r>
              <a:rPr lang="en-US" i="1"/>
              <a:t>Focus on People with Disabilities</a:t>
            </a:r>
            <a:r>
              <a:rPr lang="en-US"/>
              <a:t> adds general information on setting goals and planning for large purchases. The guide contains a new tool: Paying for assistive devices.</a:t>
            </a:r>
          </a:p>
          <a:p>
            <a:pPr marL="351044" indent="-351044">
              <a:spcBef>
                <a:spcPts val="0"/>
              </a:spcBef>
              <a:buFont typeface="Arial" panose="020B0604020202020204" pitchFamily="34" charset="0"/>
              <a:buChar char="•"/>
            </a:pPr>
            <a:r>
              <a:rPr lang="en-US"/>
              <a:t>For many people with disabilities, assistive devices may help the person achieve independence so they can reach their other goals. Assistive devices may be large purchases, requiring more money than a person can reasonably expect to have after covering their basic living expenses. </a:t>
            </a:r>
          </a:p>
          <a:p>
            <a:pPr marL="351044" indent="-351044">
              <a:spcBef>
                <a:spcPts val="0"/>
              </a:spcBef>
              <a:buFont typeface="Arial" panose="020B0604020202020204" pitchFamily="34" charset="0"/>
              <a:buChar char="•"/>
            </a:pPr>
            <a:r>
              <a:rPr lang="en-US"/>
              <a:t>Use this tool to help someone identify the assistive devices they need or want, how to reduce the costs, and how to pay for these items.</a:t>
            </a:r>
          </a:p>
          <a:p>
            <a:pPr marL="351044" indent="-351044">
              <a:spcBef>
                <a:spcPts val="0"/>
              </a:spcBef>
              <a:buFont typeface="Arial" panose="020B0604020202020204" pitchFamily="34" charset="0"/>
              <a:buChar char="•"/>
            </a:pPr>
            <a:r>
              <a:rPr lang="en-US"/>
              <a:t>“Paying for assistive devices” includes nine categories with examples. The categories are:</a:t>
            </a:r>
          </a:p>
          <a:p>
            <a:pPr marL="1322221" lvl="1" indent="-351044">
              <a:spcBef>
                <a:spcPts val="0"/>
              </a:spcBef>
              <a:buFont typeface="Arial" panose="020B0604020202020204" pitchFamily="34" charset="0"/>
              <a:buChar char="•"/>
            </a:pPr>
            <a:r>
              <a:rPr lang="en-US"/>
              <a:t>Mobility aids</a:t>
            </a:r>
          </a:p>
          <a:p>
            <a:pPr marL="1322221" lvl="1" indent="-351044">
              <a:spcBef>
                <a:spcPts val="0"/>
              </a:spcBef>
              <a:buFont typeface="Arial" panose="020B0604020202020204" pitchFamily="34" charset="0"/>
              <a:buChar char="•"/>
            </a:pPr>
            <a:r>
              <a:rPr lang="en-US"/>
              <a:t>Cognitive assistance</a:t>
            </a:r>
          </a:p>
          <a:p>
            <a:pPr marL="1322221" lvl="1" indent="-351044">
              <a:spcBef>
                <a:spcPts val="0"/>
              </a:spcBef>
              <a:buFont typeface="Arial" panose="020B0604020202020204" pitchFamily="34" charset="0"/>
              <a:buChar char="•"/>
            </a:pPr>
            <a:r>
              <a:rPr lang="en-US"/>
              <a:t>Daily task assistive devices</a:t>
            </a:r>
          </a:p>
          <a:p>
            <a:pPr marL="1322221" lvl="1" indent="-351044">
              <a:spcBef>
                <a:spcPts val="0"/>
              </a:spcBef>
              <a:buFont typeface="Arial" panose="020B0604020202020204" pitchFamily="34" charset="0"/>
              <a:buChar char="•"/>
            </a:pPr>
            <a:r>
              <a:rPr lang="en-US"/>
              <a:t>Modifications to a home</a:t>
            </a:r>
          </a:p>
          <a:p>
            <a:pPr marL="1322221" lvl="1" indent="-351044">
              <a:spcBef>
                <a:spcPts val="0"/>
              </a:spcBef>
              <a:buFont typeface="Arial" panose="020B0604020202020204" pitchFamily="34" charset="0"/>
              <a:buChar char="•"/>
            </a:pPr>
            <a:r>
              <a:rPr lang="en-US"/>
              <a:t>Modifications to a vehicle</a:t>
            </a:r>
          </a:p>
          <a:p>
            <a:pPr marL="1322221" lvl="1" indent="-351044">
              <a:spcBef>
                <a:spcPts val="0"/>
              </a:spcBef>
              <a:buFont typeface="Arial" panose="020B0604020202020204" pitchFamily="34" charset="0"/>
              <a:buChar char="•"/>
            </a:pPr>
            <a:r>
              <a:rPr lang="en-US"/>
              <a:t>Educational assistive devices</a:t>
            </a:r>
          </a:p>
          <a:p>
            <a:pPr marL="1322221" lvl="1" indent="-351044">
              <a:spcBef>
                <a:spcPts val="0"/>
              </a:spcBef>
              <a:buFont typeface="Arial" panose="020B0604020202020204" pitchFamily="34" charset="0"/>
              <a:buChar char="•"/>
            </a:pPr>
            <a:r>
              <a:rPr lang="en-US"/>
              <a:t>Assistive technology for people who are deaf or hearing impaired</a:t>
            </a:r>
          </a:p>
          <a:p>
            <a:pPr marL="1322221" lvl="1" indent="-351044">
              <a:spcBef>
                <a:spcPts val="0"/>
              </a:spcBef>
              <a:buFont typeface="Arial" panose="020B0604020202020204" pitchFamily="34" charset="0"/>
              <a:buChar char="•"/>
            </a:pPr>
            <a:r>
              <a:rPr lang="en-US"/>
              <a:t>Assistive technology for people who are blind or visually impaired</a:t>
            </a:r>
          </a:p>
          <a:p>
            <a:pPr marL="1322221" lvl="1" indent="-351044">
              <a:spcBef>
                <a:spcPts val="0"/>
              </a:spcBef>
              <a:buFont typeface="Arial" panose="020B0604020202020204" pitchFamily="34" charset="0"/>
              <a:buChar char="•"/>
            </a:pPr>
            <a:r>
              <a:rPr lang="en-US"/>
              <a:t>Other</a:t>
            </a:r>
          </a:p>
          <a:p>
            <a:pPr marL="351044" indent="-351044">
              <a:spcBef>
                <a:spcPts val="0"/>
              </a:spcBef>
              <a:buFont typeface="Arial" panose="020B0604020202020204" pitchFamily="34" charset="0"/>
              <a:buChar char="•"/>
            </a:pPr>
            <a:endParaRPr lang="en-US"/>
          </a:p>
          <a:p>
            <a:pPr>
              <a:spcBef>
                <a:spcPts val="0"/>
              </a:spcBef>
            </a:pPr>
            <a:r>
              <a:rPr lang="en-US"/>
              <a:t>Explain how it works. Working column-by-column, use this tool to:</a:t>
            </a:r>
          </a:p>
          <a:p>
            <a:pPr marL="351044" indent="-351044">
              <a:spcBef>
                <a:spcPts val="0"/>
              </a:spcBef>
              <a:buFont typeface="Arial" panose="020B0604020202020204" pitchFamily="34" charset="0"/>
              <a:buChar char="•"/>
            </a:pPr>
            <a:r>
              <a:rPr lang="en-US" b="1"/>
              <a:t>Read through at the column to the far left and identify all the assistive technology that you need and the cost. </a:t>
            </a:r>
            <a:r>
              <a:rPr lang="en-US"/>
              <a:t>If you do not know what you need or what your options are, you may be able to get an assistive technology evaluation. Check with your medical provider for a referral.</a:t>
            </a:r>
          </a:p>
          <a:p>
            <a:pPr marL="351044" indent="-351044">
              <a:spcBef>
                <a:spcPts val="0"/>
              </a:spcBef>
              <a:buFont typeface="Arial" panose="020B0604020202020204" pitchFamily="34" charset="0"/>
              <a:buChar char="•"/>
            </a:pPr>
            <a:r>
              <a:rPr lang="en-US" b="1"/>
              <a:t>In the third column, figure out if your health insurance will pay for part or the entire item. </a:t>
            </a:r>
            <a:r>
              <a:rPr lang="en-US"/>
              <a:t>If you have health insurance, prior authorization may be required. The assistive device or service must be medically necessary. You may need a letter of medical necessity or prescription from your doctor. </a:t>
            </a:r>
          </a:p>
          <a:p>
            <a:pPr marL="351044" indent="-351044">
              <a:spcBef>
                <a:spcPts val="0"/>
              </a:spcBef>
              <a:buFont typeface="Arial" panose="020B0604020202020204" pitchFamily="34" charset="0"/>
              <a:buChar char="•"/>
            </a:pPr>
            <a:r>
              <a:rPr lang="en-US" b="1"/>
              <a:t>In the fourth column, identify potential ways to pay for the items.</a:t>
            </a:r>
            <a:endParaRPr lang="en-US"/>
          </a:p>
          <a:p>
            <a:pPr marL="351044" indent="-351044">
              <a:spcBef>
                <a:spcPts val="0"/>
              </a:spcBef>
              <a:buFont typeface="Arial" panose="020B0604020202020204" pitchFamily="34" charset="0"/>
              <a:buChar char="•"/>
            </a:pPr>
            <a:r>
              <a:rPr lang="en-US" b="1"/>
              <a:t>Finally, in the fifth column, identify ways to keep the costs as low as possible.</a:t>
            </a:r>
            <a:r>
              <a:rPr lang="en-US"/>
              <a:t> You may qualify for a federally-funded Alternative Financing Program that provides affordable financing to purchase assistive technology. Contact your local department of rehabilitation for additional support and information.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48</a:t>
            </a:fld>
            <a:endParaRPr lang="en-US" altLang="en-US"/>
          </a:p>
        </p:txBody>
      </p:sp>
    </p:spTree>
    <p:extLst>
      <p:ext uri="{BB962C8B-B14F-4D97-AF65-F5344CB8AC3E}">
        <p14:creationId xmlns:p14="http://schemas.microsoft.com/office/powerpoint/2010/main" val="1930676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p>
          <a:p>
            <a:pPr defTabSz="902323" eaLnBrk="1" fontAlgn="auto" hangingPunct="1">
              <a:spcBef>
                <a:spcPts val="0"/>
              </a:spcBef>
              <a:spcAft>
                <a:spcPts val="0"/>
              </a:spcAft>
              <a:defRPr/>
            </a:pPr>
            <a:endParaRPr lang="en-US"/>
          </a:p>
          <a:p>
            <a:pPr defTabSz="902323" eaLnBrk="1" fontAlgn="auto" hangingPunct="1">
              <a:spcBef>
                <a:spcPts val="0"/>
              </a:spcBef>
              <a:spcAft>
                <a:spcPts val="0"/>
              </a:spcAft>
              <a:defRPr/>
            </a:pPr>
            <a:r>
              <a:rPr lang="en-US" altLang="en-US"/>
              <a:t>Present slide content.</a:t>
            </a:r>
          </a:p>
          <a:p>
            <a:pPr defTabSz="902323" eaLnBrk="1" fontAlgn="auto" hangingPunct="1">
              <a:spcBef>
                <a:spcPts val="0"/>
              </a:spcBef>
              <a:spcAft>
                <a:spcPts val="0"/>
              </a:spcAft>
              <a:defRPr/>
            </a:pPr>
            <a:endParaRPr lang="en-US"/>
          </a:p>
          <a:p>
            <a:pPr>
              <a:spcBef>
                <a:spcPts val="0"/>
              </a:spcBef>
            </a:pPr>
            <a:r>
              <a:rPr lang="en-US" b="1"/>
              <a:t>Regarding ABLE</a:t>
            </a:r>
            <a:r>
              <a:rPr lang="en-US" b="1" baseline="0"/>
              <a:t> savings</a:t>
            </a:r>
            <a:r>
              <a:rPr lang="en-US" b="1"/>
              <a:t>:</a:t>
            </a:r>
          </a:p>
          <a:p>
            <a:pPr marL="351044" indent="-351044">
              <a:spcBef>
                <a:spcPts val="0"/>
              </a:spcBef>
              <a:buFont typeface="Arial" panose="020B0604020202020204" pitchFamily="34" charset="0"/>
              <a:buChar char="•"/>
            </a:pPr>
            <a:r>
              <a:rPr lang="en-US" sz="2600"/>
              <a:t>Only money in an ABLE Account exceeding $100,000, plus any distributions toward qualified housing expenses and non-qualified disability expenses retained beyond the month of distribution, may be counted as a resource for SSI.</a:t>
            </a:r>
          </a:p>
          <a:p>
            <a:pPr marL="351044" indent="-351044">
              <a:spcBef>
                <a:spcPts val="0"/>
              </a:spcBef>
              <a:buFont typeface="Arial" panose="020B0604020202020204" pitchFamily="34" charset="0"/>
              <a:buChar char="•"/>
            </a:pPr>
            <a:r>
              <a:rPr lang="en-US" sz="2600"/>
              <a:t>The maximum allowable value of an ABLE Account in a given state is based on the 529 plan limits established by that state. A 529 is an educational savings plan designed to help families’ set-aside money for future college costs. Many states have set this limit at more than $300,000 per plan. </a:t>
            </a:r>
          </a:p>
          <a:p>
            <a:pPr>
              <a:spcBef>
                <a:spcPts val="0"/>
              </a:spcBef>
            </a:pPr>
            <a:r>
              <a:rPr lang="en-US" sz="2600"/>
              <a:t> </a:t>
            </a:r>
            <a:endParaRPr lang="en-US"/>
          </a:p>
          <a:p>
            <a:pPr>
              <a:spcBef>
                <a:spcPts val="0"/>
              </a:spcBef>
            </a:pPr>
            <a:r>
              <a:rPr lang="en-US" b="1"/>
              <a:t>Other rules apply: </a:t>
            </a:r>
            <a:r>
              <a:rPr lang="en-US" sz="2600"/>
              <a:t>The maximum total annual contribution to an ABLE Account for a single tax year is subject to the IRS gift tax exclusions, which is $15,000 for 2018. </a:t>
            </a:r>
            <a:endParaRPr lang="en-US" b="1"/>
          </a:p>
          <a:p>
            <a:pPr marL="351044" indent="-351044">
              <a:spcBef>
                <a:spcPts val="0"/>
              </a:spcBef>
              <a:buFont typeface="Arial" panose="020B0604020202020204" pitchFamily="34" charset="0"/>
              <a:buChar char="•"/>
            </a:pPr>
            <a:endParaRPr lang="en-US"/>
          </a:p>
          <a:p>
            <a:pPr>
              <a:spcBef>
                <a:spcPts val="0"/>
              </a:spcBef>
            </a:pPr>
            <a:r>
              <a:rPr lang="en-US" b="1"/>
              <a:t>There are 34 ABLE programs as of March 2018</a:t>
            </a:r>
            <a:r>
              <a:rPr lang="en-US"/>
              <a:t>, and most accept out-of-state residents. Potential account-holders will have </a:t>
            </a:r>
            <a:r>
              <a:rPr lang="en-US" b="1"/>
              <a:t>many opportunities and options.</a:t>
            </a:r>
          </a:p>
          <a:p>
            <a:pPr>
              <a:spcBef>
                <a:spcPts val="0"/>
              </a:spcBef>
            </a:pPr>
            <a:r>
              <a:rPr lang="en-US"/>
              <a:t>People with disabilities can </a:t>
            </a:r>
            <a:r>
              <a:rPr lang="en-US" b="1"/>
              <a:t>switch their program once per calendar year</a:t>
            </a:r>
            <a:r>
              <a:rPr lang="en-US"/>
              <a:t>. If they do not like a state’s program, or a better one comes around, they can switch without penalty.</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49</a:t>
            </a:fld>
            <a:endParaRPr lang="en-US" altLang="en-US"/>
          </a:p>
        </p:txBody>
      </p:sp>
    </p:spTree>
    <p:extLst>
      <p:ext uri="{BB962C8B-B14F-4D97-AF65-F5344CB8AC3E}">
        <p14:creationId xmlns:p14="http://schemas.microsoft.com/office/powerpoint/2010/main" val="380309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350993" indent="-350993" eaLnBrk="1" hangingPunct="1">
              <a:spcBef>
                <a:spcPct val="0"/>
              </a:spcBef>
              <a:buFont typeface="Arial" panose="020B0604020202020204" pitchFamily="34" charset="0"/>
              <a:buChar char="•"/>
              <a:defRPr/>
            </a:pPr>
            <a:endParaRPr lang="en-US" b="0" u="none" baseline="0">
              <a:solidFill>
                <a:srgbClr val="000000"/>
              </a:solidFill>
              <a:ea typeface="MS PGothic"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900">
                <a:solidFill>
                  <a:schemeClr val="tx1"/>
                </a:solidFill>
                <a:latin typeface="Georgia" charset="0"/>
                <a:ea typeface="MS PGothic" charset="0"/>
                <a:cs typeface="MS PGothic" charset="0"/>
              </a:defRPr>
            </a:lvl1pPr>
            <a:lvl2pPr marL="1520968" indent="-584987">
              <a:defRPr sz="4900">
                <a:solidFill>
                  <a:schemeClr val="tx1"/>
                </a:solidFill>
                <a:latin typeface="Georgia" charset="0"/>
                <a:ea typeface="MS PGothic" charset="0"/>
                <a:cs typeface="MS PGothic" charset="0"/>
              </a:defRPr>
            </a:lvl2pPr>
            <a:lvl3pPr marL="2339951" indent="-467991">
              <a:defRPr sz="4900">
                <a:solidFill>
                  <a:schemeClr val="tx1"/>
                </a:solidFill>
                <a:latin typeface="Georgia" charset="0"/>
                <a:ea typeface="MS PGothic" charset="0"/>
                <a:cs typeface="MS PGothic" charset="0"/>
              </a:defRPr>
            </a:lvl3pPr>
            <a:lvl4pPr marL="3275929" indent="-467991">
              <a:defRPr sz="4900">
                <a:solidFill>
                  <a:schemeClr val="tx1"/>
                </a:solidFill>
                <a:latin typeface="Georgia" charset="0"/>
                <a:ea typeface="MS PGothic" charset="0"/>
                <a:cs typeface="MS PGothic" charset="0"/>
              </a:defRPr>
            </a:lvl4pPr>
            <a:lvl5pPr marL="4211911" indent="-467991">
              <a:defRPr sz="4900">
                <a:solidFill>
                  <a:schemeClr val="tx1"/>
                </a:solidFill>
                <a:latin typeface="Georgia" charset="0"/>
                <a:ea typeface="MS PGothic" charset="0"/>
                <a:cs typeface="MS PGothic" charset="0"/>
              </a:defRPr>
            </a:lvl5pPr>
            <a:lvl6pPr marL="5147890" indent="-467991" eaLnBrk="0" fontAlgn="base" hangingPunct="0">
              <a:spcBef>
                <a:spcPct val="0"/>
              </a:spcBef>
              <a:spcAft>
                <a:spcPct val="0"/>
              </a:spcAft>
              <a:defRPr sz="4900">
                <a:solidFill>
                  <a:schemeClr val="tx1"/>
                </a:solidFill>
                <a:latin typeface="Georgia" charset="0"/>
                <a:ea typeface="MS PGothic" charset="0"/>
                <a:cs typeface="MS PGothic" charset="0"/>
              </a:defRPr>
            </a:lvl6pPr>
            <a:lvl7pPr marL="6083870" indent="-467991" eaLnBrk="0" fontAlgn="base" hangingPunct="0">
              <a:spcBef>
                <a:spcPct val="0"/>
              </a:spcBef>
              <a:spcAft>
                <a:spcPct val="0"/>
              </a:spcAft>
              <a:defRPr sz="4900">
                <a:solidFill>
                  <a:schemeClr val="tx1"/>
                </a:solidFill>
                <a:latin typeface="Georgia" charset="0"/>
                <a:ea typeface="MS PGothic" charset="0"/>
                <a:cs typeface="MS PGothic" charset="0"/>
              </a:defRPr>
            </a:lvl7pPr>
            <a:lvl8pPr marL="7019847" indent="-467991" eaLnBrk="0" fontAlgn="base" hangingPunct="0">
              <a:spcBef>
                <a:spcPct val="0"/>
              </a:spcBef>
              <a:spcAft>
                <a:spcPct val="0"/>
              </a:spcAft>
              <a:defRPr sz="4900">
                <a:solidFill>
                  <a:schemeClr val="tx1"/>
                </a:solidFill>
                <a:latin typeface="Georgia" charset="0"/>
                <a:ea typeface="MS PGothic" charset="0"/>
                <a:cs typeface="MS PGothic" charset="0"/>
              </a:defRPr>
            </a:lvl8pPr>
            <a:lvl9pPr marL="7955828" indent="-467991" eaLnBrk="0" fontAlgn="base" hangingPunct="0">
              <a:spcBef>
                <a:spcPct val="0"/>
              </a:spcBef>
              <a:spcAft>
                <a:spcPct val="0"/>
              </a:spcAft>
              <a:defRPr sz="4900">
                <a:solidFill>
                  <a:schemeClr val="tx1"/>
                </a:solidFill>
                <a:latin typeface="Georgia" charset="0"/>
                <a:ea typeface="MS PGothic" charset="0"/>
                <a:cs typeface="MS PGothic" charset="0"/>
              </a:defRPr>
            </a:lvl9pPr>
          </a:lstStyle>
          <a:p>
            <a:fld id="{6C3B3131-D70A-C547-BFCF-ACBF16753A3F}" type="slidenum">
              <a:rPr lang="en-US" sz="2600">
                <a:latin typeface="Calibri" charset="0"/>
              </a:rPr>
              <a:pPr/>
              <a:t>5</a:t>
            </a:fld>
            <a:endParaRPr lang="en-US" sz="2600">
              <a:latin typeface="Calibri" charset="0"/>
            </a:endParaRPr>
          </a:p>
        </p:txBody>
      </p:sp>
    </p:spTree>
    <p:extLst>
      <p:ext uri="{BB962C8B-B14F-4D97-AF65-F5344CB8AC3E}">
        <p14:creationId xmlns:p14="http://schemas.microsoft.com/office/powerpoint/2010/main" val="1395103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50</a:t>
            </a:fld>
            <a:endParaRPr lang="en-US" altLang="en-US"/>
          </a:p>
        </p:txBody>
      </p:sp>
    </p:spTree>
    <p:extLst>
      <p:ext uri="{BB962C8B-B14F-4D97-AF65-F5344CB8AC3E}">
        <p14:creationId xmlns:p14="http://schemas.microsoft.com/office/powerpoint/2010/main" val="2365970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51</a:t>
            </a:fld>
            <a:endParaRPr lang="en-US" altLang="en-US"/>
          </a:p>
        </p:txBody>
      </p:sp>
    </p:spTree>
    <p:extLst>
      <p:ext uri="{BB962C8B-B14F-4D97-AF65-F5344CB8AC3E}">
        <p14:creationId xmlns:p14="http://schemas.microsoft.com/office/powerpoint/2010/main" val="1106681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52</a:t>
            </a:fld>
            <a:endParaRPr lang="en-US" altLang="en-US"/>
          </a:p>
        </p:txBody>
      </p:sp>
    </p:spTree>
    <p:extLst>
      <p:ext uri="{BB962C8B-B14F-4D97-AF65-F5344CB8AC3E}">
        <p14:creationId xmlns:p14="http://schemas.microsoft.com/office/powerpoint/2010/main" val="2851033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17">
              <a:spcBef>
                <a:spcPts val="0"/>
              </a:spcBef>
              <a:defRPr/>
            </a:pPr>
            <a:r>
              <a:rPr lang="en-US" altLang="en-US" b="1" u="sng">
                <a:solidFill>
                  <a:srgbClr val="000000"/>
                </a:solidFill>
              </a:rPr>
              <a:t>Instructions for Presenter:</a:t>
            </a:r>
          </a:p>
          <a:p>
            <a:pPr defTabSz="936117">
              <a:spcBef>
                <a:spcPts val="0"/>
              </a:spcBef>
              <a:defRPr/>
            </a:pPr>
            <a:endParaRPr lang="en-US" altLang="en-US" b="0">
              <a:solidFill>
                <a:srgbClr val="000000"/>
              </a:solidFill>
            </a:endParaRPr>
          </a:p>
          <a:p>
            <a:pPr marL="364191" indent="-364191" defTabSz="936117">
              <a:spcBef>
                <a:spcPts val="0"/>
              </a:spcBef>
              <a:buFont typeface="Arial" panose="020B0604020202020204" pitchFamily="34" charset="0"/>
              <a:buChar char="•"/>
              <a:defRPr/>
            </a:pPr>
            <a:r>
              <a:rPr lang="en-US" altLang="en-US" b="0">
                <a:solidFill>
                  <a:srgbClr val="000000"/>
                </a:solidFill>
              </a:rPr>
              <a:t>Present slide content.</a:t>
            </a:r>
          </a:p>
          <a:p>
            <a:pPr marL="364191" indent="-364191" defTabSz="936117">
              <a:spcBef>
                <a:spcPts val="0"/>
              </a:spcBef>
              <a:buFont typeface="Arial" panose="020B0604020202020204" pitchFamily="34" charset="0"/>
              <a:buChar char="•"/>
              <a:defRPr/>
            </a:pPr>
            <a:r>
              <a:rPr lang="en-US" b="0">
                <a:solidFill>
                  <a:srgbClr val="000000"/>
                </a:solidFill>
              </a:rPr>
              <a:t>Share the following information</a:t>
            </a:r>
            <a:r>
              <a:rPr lang="en-US" b="0" baseline="0">
                <a:solidFill>
                  <a:srgbClr val="000000"/>
                </a:solidFill>
              </a:rPr>
              <a:t> from Focus on People with Disabilities if it is of interest to your participants and time permits. Alternatively, let participants know that </a:t>
            </a:r>
            <a:r>
              <a:rPr lang="en-US" b="0" i="1" baseline="0">
                <a:solidFill>
                  <a:srgbClr val="000000"/>
                </a:solidFill>
              </a:rPr>
              <a:t>Focus on People with Disabilities </a:t>
            </a:r>
            <a:r>
              <a:rPr lang="en-US" b="0" baseline="0">
                <a:solidFill>
                  <a:srgbClr val="000000"/>
                </a:solidFill>
              </a:rPr>
              <a:t>covers ABLE Accounts in detail and that they can use their copies of the guide as a reference following the training.</a:t>
            </a:r>
            <a:endParaRPr lang="en-US" b="0"/>
          </a:p>
          <a:p>
            <a:pPr>
              <a:spcBef>
                <a:spcPts val="0"/>
              </a:spcBef>
            </a:pPr>
            <a:endParaRPr lang="en-US" altLang="en-US" b="0" u="sng">
              <a:solidFill>
                <a:srgbClr val="000000"/>
              </a:solidFill>
            </a:endParaRPr>
          </a:p>
          <a:p>
            <a:pPr>
              <a:spcBef>
                <a:spcPts val="0"/>
              </a:spcBef>
            </a:pPr>
            <a:r>
              <a:rPr lang="en-US" altLang="en-US" b="1" u="sng">
                <a:solidFill>
                  <a:srgbClr val="000000"/>
                </a:solidFill>
              </a:rPr>
              <a:t>Additional Detail on ABLE</a:t>
            </a:r>
            <a:r>
              <a:rPr lang="en-US" altLang="en-US" b="1" u="sng" baseline="0">
                <a:solidFill>
                  <a:srgbClr val="000000"/>
                </a:solidFill>
              </a:rPr>
              <a:t> Accounts</a:t>
            </a:r>
            <a:endParaRPr lang="en-US" altLang="en-US" b="1" u="sng">
              <a:solidFill>
                <a:srgbClr val="000000"/>
              </a:solidFill>
            </a:endParaRPr>
          </a:p>
          <a:p>
            <a:pPr>
              <a:spcBef>
                <a:spcPts val="0"/>
              </a:spcBef>
            </a:pPr>
            <a:endParaRPr lang="en-US" altLang="en-US" b="1">
              <a:solidFill>
                <a:srgbClr val="000000"/>
              </a:solidFill>
            </a:endParaRPr>
          </a:p>
          <a:p>
            <a:pPr marL="468060" indent="-468060">
              <a:spcBef>
                <a:spcPts val="0"/>
              </a:spcBef>
              <a:buFont typeface="+mj-lt"/>
              <a:buAutoNum type="arabicPeriod"/>
            </a:pPr>
            <a:r>
              <a:rPr lang="en-US" altLang="en-US" b="1">
                <a:solidFill>
                  <a:srgbClr val="000000"/>
                </a:solidFill>
              </a:rPr>
              <a:t>Eligibility requirements. To be eligible, people must:</a:t>
            </a:r>
          </a:p>
          <a:p>
            <a:pPr marL="1404176" lvl="1" indent="-468060">
              <a:spcBef>
                <a:spcPts val="0"/>
              </a:spcBef>
              <a:buFont typeface="+mj-lt"/>
              <a:buAutoNum type="arabicPeriod"/>
            </a:pPr>
            <a:r>
              <a:rPr lang="en-US" altLang="en-US">
                <a:solidFill>
                  <a:srgbClr val="000000"/>
                </a:solidFill>
              </a:rPr>
              <a:t>Have a significant disability with the age of onset of the disability that began 26 years of age, and</a:t>
            </a:r>
          </a:p>
          <a:p>
            <a:pPr marL="1404176" lvl="1" indent="-468060">
              <a:spcBef>
                <a:spcPts val="0"/>
              </a:spcBef>
              <a:buFont typeface="+mj-lt"/>
              <a:buAutoNum type="arabicPeriod"/>
            </a:pPr>
            <a:r>
              <a:rPr lang="en-US" altLang="en-US">
                <a:solidFill>
                  <a:srgbClr val="000000"/>
                </a:solidFill>
              </a:rPr>
              <a:t>Are receiving benefits from SSI and/or SSDI, or are eligible to file a disability certification with a qualified ABLE program, or</a:t>
            </a:r>
          </a:p>
          <a:p>
            <a:pPr marL="1404176" lvl="1" indent="-468060">
              <a:spcBef>
                <a:spcPts val="0"/>
              </a:spcBef>
              <a:buFont typeface="+mj-lt"/>
              <a:buAutoNum type="arabicPeriod"/>
            </a:pPr>
            <a:r>
              <a:rPr lang="en-US" altLang="en-US">
                <a:solidFill>
                  <a:srgbClr val="000000"/>
                </a:solidFill>
              </a:rPr>
              <a:t>Meet the Social Security’s definition and criteria being significant functional limitations and receive a letter of certification from a licensed physician.</a:t>
            </a:r>
          </a:p>
          <a:p>
            <a:pPr marL="468060" indent="-468060">
              <a:spcBef>
                <a:spcPts val="0"/>
              </a:spcBef>
              <a:buFont typeface="+mj-lt"/>
              <a:buAutoNum type="arabicPeriod"/>
            </a:pPr>
            <a:r>
              <a:rPr lang="en-US" sz="2600" b="1"/>
              <a:t>Do your goals match the qualified disability expenses allowed that can be paid from an ABLE Account without incurring taxes?</a:t>
            </a:r>
            <a:r>
              <a:rPr lang="en-US" sz="2600"/>
              <a:t> Qualified disability expenses may include:</a:t>
            </a:r>
          </a:p>
          <a:p>
            <a:pPr marL="1439236" lvl="1" indent="-468060">
              <a:spcBef>
                <a:spcPts val="0"/>
              </a:spcBef>
              <a:buFont typeface="+mj-lt"/>
              <a:buAutoNum type="arabicPeriod"/>
            </a:pPr>
            <a:r>
              <a:rPr lang="en-US" altLang="en-US">
                <a:solidFill>
                  <a:srgbClr val="000000"/>
                </a:solidFill>
              </a:rPr>
              <a:t>Education</a:t>
            </a:r>
          </a:p>
          <a:p>
            <a:pPr marL="1404176" lvl="1" indent="-468060">
              <a:spcBef>
                <a:spcPts val="0"/>
              </a:spcBef>
              <a:buFont typeface="+mj-lt"/>
              <a:buAutoNum type="arabicPeriod"/>
            </a:pPr>
            <a:r>
              <a:rPr lang="en-US" altLang="en-US">
                <a:solidFill>
                  <a:srgbClr val="000000"/>
                </a:solidFill>
              </a:rPr>
              <a:t>Housing</a:t>
            </a:r>
          </a:p>
          <a:p>
            <a:pPr marL="1404176" lvl="1" indent="-468060">
              <a:spcBef>
                <a:spcPts val="0"/>
              </a:spcBef>
              <a:buFont typeface="+mj-lt"/>
              <a:buAutoNum type="arabicPeriod"/>
            </a:pPr>
            <a:r>
              <a:rPr lang="en-US" altLang="en-US">
                <a:solidFill>
                  <a:srgbClr val="000000"/>
                </a:solidFill>
              </a:rPr>
              <a:t>Transportation</a:t>
            </a:r>
          </a:p>
          <a:p>
            <a:pPr marL="1404176" lvl="1" indent="-468060">
              <a:spcBef>
                <a:spcPts val="0"/>
              </a:spcBef>
              <a:buFont typeface="+mj-lt"/>
              <a:buAutoNum type="arabicPeriod"/>
            </a:pPr>
            <a:r>
              <a:rPr lang="en-US" altLang="en-US">
                <a:solidFill>
                  <a:srgbClr val="000000"/>
                </a:solidFill>
              </a:rPr>
              <a:t>Employment training and support</a:t>
            </a:r>
          </a:p>
          <a:p>
            <a:pPr marL="1404176" lvl="1" indent="-468060">
              <a:spcBef>
                <a:spcPts val="0"/>
              </a:spcBef>
              <a:buFont typeface="+mj-lt"/>
              <a:buAutoNum type="arabicPeriod"/>
            </a:pPr>
            <a:r>
              <a:rPr lang="en-US" altLang="en-US">
                <a:solidFill>
                  <a:srgbClr val="000000"/>
                </a:solidFill>
              </a:rPr>
              <a:t>Assistive technology</a:t>
            </a:r>
          </a:p>
          <a:p>
            <a:pPr marL="1404176" lvl="1" indent="-468060">
              <a:spcBef>
                <a:spcPts val="0"/>
              </a:spcBef>
              <a:buFont typeface="+mj-lt"/>
              <a:buAutoNum type="arabicPeriod"/>
            </a:pPr>
            <a:r>
              <a:rPr lang="en-US" altLang="en-US">
                <a:solidFill>
                  <a:srgbClr val="000000"/>
                </a:solidFill>
              </a:rPr>
              <a:t>Personal support services</a:t>
            </a:r>
          </a:p>
          <a:p>
            <a:pPr marL="1404176" lvl="1" indent="-468060">
              <a:spcBef>
                <a:spcPts val="0"/>
              </a:spcBef>
              <a:buFont typeface="+mj-lt"/>
              <a:buAutoNum type="arabicPeriod"/>
            </a:pPr>
            <a:r>
              <a:rPr lang="en-US" altLang="en-US">
                <a:solidFill>
                  <a:srgbClr val="000000"/>
                </a:solidFill>
              </a:rPr>
              <a:t>Health care expenses</a:t>
            </a:r>
          </a:p>
          <a:p>
            <a:pPr marL="1404176" lvl="1" indent="-468060">
              <a:spcBef>
                <a:spcPts val="0"/>
              </a:spcBef>
              <a:buFont typeface="+mj-lt"/>
              <a:buAutoNum type="arabicPeriod"/>
            </a:pPr>
            <a:r>
              <a:rPr lang="en-US" altLang="en-US">
                <a:solidFill>
                  <a:srgbClr val="000000"/>
                </a:solidFill>
              </a:rPr>
              <a:t>Financial management and administrative services and other expenses that help to improve health, independence, or quality of life.</a:t>
            </a:r>
          </a:p>
          <a:p>
            <a:pPr marL="468060" indent="-468060">
              <a:spcBef>
                <a:spcPts val="0"/>
              </a:spcBef>
              <a:buFont typeface="+mj-lt"/>
              <a:buAutoNum type="arabicPeriod"/>
            </a:pPr>
            <a:r>
              <a:rPr lang="en-US" sz="2600" b="1"/>
              <a:t>Do you have the minimum contribution required to open an account? </a:t>
            </a:r>
            <a:r>
              <a:rPr lang="en-US" sz="2600"/>
              <a:t>This varies based on the requirements of each state program but is generally between $25 and $50. </a:t>
            </a:r>
          </a:p>
          <a:p>
            <a:pPr marL="468060" indent="-468060">
              <a:spcBef>
                <a:spcPts val="0"/>
              </a:spcBef>
              <a:buFont typeface="+mj-lt"/>
              <a:buAutoNum type="arabicPeriod"/>
            </a:pPr>
            <a:r>
              <a:rPr lang="en-US" sz="2600" b="1"/>
              <a:t>Can you continue to make contributions to the ABLE Account once it is opened?</a:t>
            </a:r>
            <a:r>
              <a:rPr lang="en-US" sz="2600"/>
              <a:t> Regular (monthly) deposits may not be required, but regular contributions to savings can help you grow your account faster. Remember that family and friends can also make contributions to your ABLE Account.</a:t>
            </a:r>
          </a:p>
          <a:p>
            <a:pPr marL="468060" indent="-468060">
              <a:spcBef>
                <a:spcPts val="0"/>
              </a:spcBef>
              <a:buFont typeface="+mj-lt"/>
              <a:buAutoNum type="arabicPeriod"/>
            </a:pPr>
            <a:endParaRPr lang="en-US" altLang="en-US" sz="2600"/>
          </a:p>
          <a:p>
            <a:r>
              <a:rPr lang="en-US" sz="2600" b="1"/>
              <a:t>Be sure you find out:</a:t>
            </a:r>
          </a:p>
          <a:p>
            <a:pPr marL="364191" indent="-364191">
              <a:buFont typeface="Arial" panose="020B0604020202020204" pitchFamily="34" charset="0"/>
              <a:buChar char="•"/>
            </a:pPr>
            <a:r>
              <a:rPr lang="en-US" sz="2600"/>
              <a:t>How your money will be invested through an ABLE Account</a:t>
            </a:r>
          </a:p>
          <a:p>
            <a:pPr marL="364191" indent="-364191">
              <a:buFont typeface="Arial" panose="020B0604020202020204" pitchFamily="34" charset="0"/>
              <a:buChar char="•"/>
            </a:pPr>
            <a:r>
              <a:rPr lang="en-US" sz="2600"/>
              <a:t>Fees you may have to pay to open and maintain your account</a:t>
            </a:r>
          </a:p>
          <a:p>
            <a:pPr marL="364191" indent="-364191">
              <a:buFont typeface="Arial" panose="020B0604020202020204" pitchFamily="34" charset="0"/>
              <a:buChar char="•"/>
            </a:pPr>
            <a:r>
              <a:rPr lang="en-US" sz="2600"/>
              <a:t>Whether there are advantages available to in-state residents</a:t>
            </a:r>
          </a:p>
          <a:p>
            <a:pPr marL="364191" indent="-364191">
              <a:buFont typeface="Arial" panose="020B0604020202020204" pitchFamily="34" charset="0"/>
              <a:buChar char="•"/>
            </a:pPr>
            <a:r>
              <a:rPr lang="en-US" sz="2600"/>
              <a:t>Penalties that may be charged</a:t>
            </a:r>
          </a:p>
          <a:p>
            <a:pPr marL="364191" indent="-364191">
              <a:buFont typeface="Arial" panose="020B0604020202020204" pitchFamily="34" charset="0"/>
              <a:buChar char="•"/>
            </a:pPr>
            <a:r>
              <a:rPr lang="en-US" sz="2600"/>
              <a:t>Other benefits the account may provide, such as checks or a debit card</a:t>
            </a:r>
          </a:p>
          <a:p>
            <a:endParaRPr lang="en-US" sz="2600"/>
          </a:p>
          <a:p>
            <a:r>
              <a:rPr lang="en-US" sz="2600"/>
              <a:t>For a list of ABLE Accounts offered by state, visit the ABLE National Resource Center at: </a:t>
            </a:r>
            <a:r>
              <a:rPr lang="en-US" sz="2600" u="sng"/>
              <a:t>www.ablenrc.org</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53</a:t>
            </a:fld>
            <a:endParaRPr lang="en-US" altLang="en-US"/>
          </a:p>
        </p:txBody>
      </p:sp>
    </p:spTree>
    <p:extLst>
      <p:ext uri="{BB962C8B-B14F-4D97-AF65-F5344CB8AC3E}">
        <p14:creationId xmlns:p14="http://schemas.microsoft.com/office/powerpoint/2010/main" val="5051565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solidFill>
                  <a:schemeClr val="dk1"/>
                </a:solidFill>
                <a:latin typeface="Calibri"/>
                <a:ea typeface="Calibri"/>
                <a:cs typeface="Calibri"/>
                <a:sym typeface="Calibri"/>
              </a:rPr>
              <a:t>Module 2: Saving</a:t>
            </a:r>
            <a:endParaRPr lang="en-US">
              <a:solidFill>
                <a:schemeClr val="dk1"/>
              </a:solidFill>
              <a:latin typeface="Calibri"/>
              <a:ea typeface="Calibri"/>
              <a:cs typeface="Calibri"/>
              <a:sym typeface="Calibri"/>
            </a:endParaRPr>
          </a:p>
          <a:p>
            <a:r>
              <a:rPr lang="en-US">
                <a:solidFill>
                  <a:schemeClr val="dk1"/>
                </a:solidFill>
                <a:latin typeface="Calibri"/>
                <a:ea typeface="Calibri"/>
                <a:cs typeface="Calibri"/>
                <a:sym typeface="Calibri"/>
              </a:rPr>
              <a:t>Methodology: Presentation</a:t>
            </a:r>
          </a:p>
          <a:p>
            <a:r>
              <a:rPr lang="en-US">
                <a:solidFill>
                  <a:schemeClr val="dk1"/>
                </a:solidFill>
                <a:latin typeface="Calibri"/>
                <a:ea typeface="Calibri"/>
                <a:cs typeface="Calibri"/>
                <a:sym typeface="Calibri"/>
              </a:rPr>
              <a:t>Corresponding section in toolkit: Module 2, the “Savings plan” tool, pages 45-46 </a:t>
            </a:r>
          </a:p>
          <a:p>
            <a:r>
              <a:rPr lang="en-US">
                <a:solidFill>
                  <a:schemeClr val="dk1"/>
                </a:solidFill>
                <a:latin typeface="Calibri"/>
                <a:ea typeface="Calibri"/>
                <a:cs typeface="Calibri"/>
                <a:sym typeface="Calibri"/>
              </a:rPr>
              <a:t> </a:t>
            </a:r>
          </a:p>
          <a:p>
            <a:r>
              <a:rPr lang="en-US" b="1" u="sng">
                <a:solidFill>
                  <a:schemeClr val="dk1"/>
                </a:solidFill>
                <a:latin typeface="Calibri"/>
                <a:ea typeface="Calibri"/>
                <a:cs typeface="Calibri"/>
                <a:sym typeface="Calibri"/>
              </a:rPr>
              <a:t>Instructions for facilitator</a:t>
            </a:r>
            <a:endParaRPr lang="en-US">
              <a:solidFill>
                <a:schemeClr val="dk1"/>
              </a:solidFill>
              <a:latin typeface="Calibri"/>
              <a:ea typeface="Calibri"/>
              <a:cs typeface="Calibri"/>
              <a:sym typeface="Calibri"/>
            </a:endParaRPr>
          </a:p>
          <a:p>
            <a:pPr lvl="0">
              <a:buFont typeface="Arial" panose="020B0604020202020204" pitchFamily="34" charset="0"/>
              <a:buChar char="•"/>
            </a:pPr>
            <a:r>
              <a:rPr lang="en-US">
                <a:solidFill>
                  <a:schemeClr val="dk1"/>
                </a:solidFill>
                <a:latin typeface="Calibri"/>
                <a:ea typeface="Calibri"/>
                <a:cs typeface="Calibri"/>
                <a:sym typeface="Calibri"/>
              </a:rPr>
              <a:t>Explain the components of the “Savings plan” tool.</a:t>
            </a:r>
          </a:p>
          <a:p>
            <a:pPr lvl="0">
              <a:buFont typeface="Arial" panose="020B0604020202020204" pitchFamily="34" charset="0"/>
              <a:buChar char="•"/>
            </a:pPr>
            <a:r>
              <a:rPr lang="en-US">
                <a:solidFill>
                  <a:schemeClr val="dk1"/>
                </a:solidFill>
                <a:latin typeface="Calibri"/>
                <a:ea typeface="Calibri"/>
                <a:cs typeface="Calibri"/>
                <a:sym typeface="Calibri"/>
              </a:rPr>
              <a:t>Review the examples in the tool for setting a savings target and brainstorming strategies for saving.</a:t>
            </a:r>
          </a:p>
          <a:p>
            <a:pPr>
              <a:buFont typeface="Arial" panose="020B0604020202020204" pitchFamily="34" charset="0"/>
              <a:buChar char="•"/>
            </a:pPr>
            <a:r>
              <a:rPr lang="en-US" b="1">
                <a:solidFill>
                  <a:schemeClr val="dk1"/>
                </a:solidFill>
                <a:latin typeface="Calibri"/>
                <a:ea typeface="Calibri"/>
                <a:cs typeface="Calibri"/>
                <a:sym typeface="Calibri"/>
              </a:rPr>
              <a:t>ASK: </a:t>
            </a:r>
            <a:r>
              <a:rPr lang="en-US">
                <a:solidFill>
                  <a:schemeClr val="dk1"/>
                </a:solidFill>
                <a:latin typeface="Calibri"/>
                <a:ea typeface="Calibri"/>
                <a:cs typeface="Calibri"/>
                <a:sym typeface="Calibri"/>
              </a:rPr>
              <a:t>When could you see using this tool?</a:t>
            </a:r>
          </a:p>
          <a:p>
            <a:r>
              <a:rPr lang="en-US">
                <a:solidFill>
                  <a:schemeClr val="dk1"/>
                </a:solidFill>
                <a:latin typeface="Calibri"/>
                <a:ea typeface="Calibri"/>
                <a:cs typeface="Calibri"/>
                <a:sym typeface="Calibri"/>
              </a:rPr>
              <a:t> </a:t>
            </a:r>
          </a:p>
          <a:p>
            <a:r>
              <a:rPr lang="en-US" b="1">
                <a:solidFill>
                  <a:schemeClr val="dk1"/>
                </a:solidFill>
                <a:latin typeface="Calibri"/>
                <a:ea typeface="Calibri"/>
                <a:cs typeface="Calibri"/>
                <a:sym typeface="Calibri"/>
              </a:rPr>
              <a:t>FACILIATION TIP: </a:t>
            </a:r>
            <a:r>
              <a:rPr lang="en-US">
                <a:solidFill>
                  <a:schemeClr val="dk1"/>
                </a:solidFill>
                <a:latin typeface="Calibri"/>
                <a:ea typeface="Calibri"/>
                <a:cs typeface="Calibri"/>
                <a:sym typeface="Calibri"/>
              </a:rPr>
              <a:t>Download this tool from the CFPB website in advance of your training and demonstrate the automatic calculation feature in the “Create a savings target” section.</a:t>
            </a:r>
            <a:endParaRPr lang="en-US"/>
          </a:p>
        </p:txBody>
      </p:sp>
      <p:sp>
        <p:nvSpPr>
          <p:cNvPr id="4" name="Slide Number Placeholder 3"/>
          <p:cNvSpPr>
            <a:spLocks noGrp="1"/>
          </p:cNvSpPr>
          <p:nvPr>
            <p:ph type="sldNum" idx="10"/>
          </p:nvPr>
        </p:nvSpPr>
        <p:spPr/>
        <p:txBody>
          <a:bodyPr/>
          <a:lstStyle/>
          <a:p>
            <a:pPr>
              <a:spcBef>
                <a:spcPts val="0"/>
              </a:spcBef>
              <a:spcAft>
                <a:spcPts val="0"/>
              </a:spcAft>
            </a:pPr>
            <a:fld id="{00000000-1234-1234-1234-123412341234}" type="slidenum">
              <a:rPr lang="en-US" sz="1200">
                <a:solidFill>
                  <a:schemeClr val="dk1"/>
                </a:solidFill>
                <a:latin typeface="Calibri"/>
                <a:ea typeface="Calibri"/>
                <a:cs typeface="Calibri"/>
                <a:sym typeface="Calibri"/>
              </a:rPr>
              <a:pPr>
                <a:spcBef>
                  <a:spcPts val="0"/>
                </a:spcBef>
                <a:spcAft>
                  <a:spcPts val="0"/>
                </a:spcAft>
              </a:pP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5470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eaLnBrk="1" hangingPunct="1">
              <a:spcBef>
                <a:spcPct val="0"/>
              </a:spcBef>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defTabSz="971176" eaLnBrk="1" hangingPunct="1">
              <a:spcBef>
                <a:spcPct val="0"/>
              </a:spcBef>
              <a:defRPr/>
            </a:pPr>
            <a:r>
              <a:rPr lang="en-US" b="0">
                <a:solidFill>
                  <a:srgbClr val="000000"/>
                </a:solidFill>
                <a:latin typeface="Calibri" charset="0"/>
                <a:ea typeface="MS PGothic" charset="0"/>
              </a:rPr>
              <a:t>Introduce Subsection 3: Debt, Credit, Financial Services, Consumer Protection</a:t>
            </a:r>
          </a:p>
          <a:p>
            <a:pPr defTabSz="971176" eaLnBrk="1" hangingPunct="1">
              <a:spcBef>
                <a:spcPct val="0"/>
              </a:spcBef>
              <a:defRPr/>
            </a:pPr>
            <a:endParaRPr lang="en-US" b="0">
              <a:solidFill>
                <a:srgbClr val="000000"/>
              </a:solidFill>
              <a:latin typeface="Calibri" charset="0"/>
              <a:ea typeface="MS PGothic" charset="0"/>
            </a:endParaRP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6: Dealing with debt</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Debt worksheet</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Dealing with debt collectors</a:t>
            </a: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7: Understanding credit reports and scores</a:t>
            </a: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8: Money services, cards, accounts and loans: finding what works for you</a:t>
            </a:r>
          </a:p>
          <a:p>
            <a:pPr marL="36419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9: Protecting your money</a:t>
            </a:r>
          </a:p>
          <a:p>
            <a:pPr marL="1335367" lvl="1" indent="-364191" defTabSz="971176"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Identifying financial abuse and exploitation</a:t>
            </a:r>
            <a:endParaRPr lang="en-US"/>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55</a:t>
            </a:fld>
            <a:endParaRPr lang="en-US" altLang="en-US"/>
          </a:p>
        </p:txBody>
      </p:sp>
    </p:spTree>
    <p:extLst>
      <p:ext uri="{BB962C8B-B14F-4D97-AF65-F5344CB8AC3E}">
        <p14:creationId xmlns:p14="http://schemas.microsoft.com/office/powerpoint/2010/main" val="34111804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p>
          <a:p>
            <a:pPr marL="364191" indent="-364191">
              <a:spcBef>
                <a:spcPts val="0"/>
              </a:spcBef>
              <a:buFont typeface="Arial" panose="020B0604020202020204" pitchFamily="34" charset="0"/>
              <a:buChar char="•"/>
            </a:pPr>
            <a:endParaRPr lang="en-US" altLang="en-US" b="0">
              <a:solidFill>
                <a:srgbClr val="000000"/>
              </a:solidFill>
            </a:endParaRPr>
          </a:p>
          <a:p>
            <a:pPr marL="364191" indent="-364191">
              <a:spcBef>
                <a:spcPts val="0"/>
              </a:spcBef>
              <a:buFont typeface="Arial" panose="020B0604020202020204" pitchFamily="34" charset="0"/>
              <a:buChar char="•"/>
            </a:pPr>
            <a:r>
              <a:rPr lang="en-US" altLang="en-US" b="0">
                <a:solidFill>
                  <a:srgbClr val="000000"/>
                </a:solidFill>
              </a:rPr>
              <a:t>Present slide content.</a:t>
            </a:r>
          </a:p>
          <a:p>
            <a:pPr marL="364191" indent="-364191">
              <a:lnSpc>
                <a:spcPts val="5523"/>
              </a:lnSpc>
              <a:spcBef>
                <a:spcPts val="2124"/>
              </a:spcBef>
              <a:spcAft>
                <a:spcPts val="0"/>
              </a:spcAft>
              <a:buFont typeface="Arial" panose="020B0604020202020204" pitchFamily="34" charset="0"/>
              <a:buChar char="•"/>
            </a:pPr>
            <a:r>
              <a:rPr lang="en-US" b="1">
                <a:ea typeface="MS PGothic"/>
                <a:cs typeface="Calibri"/>
              </a:rPr>
              <a:t>What is debt?</a:t>
            </a:r>
            <a:endParaRPr lang="en-US">
              <a:ea typeface="MS PGothic"/>
              <a:cs typeface="Calibri"/>
            </a:endParaRPr>
          </a:p>
          <a:p>
            <a:pPr marL="1335367" lvl="1" indent="-364191">
              <a:spcBef>
                <a:spcPts val="2124"/>
              </a:spcBef>
              <a:spcAft>
                <a:spcPts val="0"/>
              </a:spcAft>
              <a:buFont typeface="Arial" panose="020B0604020202020204" pitchFamily="34" charset="0"/>
              <a:buChar char="•"/>
            </a:pPr>
            <a:r>
              <a:rPr lang="en-US">
                <a:ea typeface="MS PGothic"/>
                <a:cs typeface="Calibri"/>
              </a:rPr>
              <a:t>Money you owe.</a:t>
            </a:r>
          </a:p>
          <a:p>
            <a:pPr marL="1335367" lvl="1" indent="-364191">
              <a:spcBef>
                <a:spcPts val="2124"/>
              </a:spcBef>
              <a:spcAft>
                <a:spcPts val="0"/>
              </a:spcAft>
              <a:buFont typeface="Arial" panose="020B0604020202020204" pitchFamily="34" charset="0"/>
              <a:buChar char="•"/>
            </a:pPr>
            <a:r>
              <a:rPr lang="en-US">
                <a:ea typeface="MS PGothic"/>
                <a:cs typeface="Calibri"/>
              </a:rPr>
              <a:t>Debt is a liability. </a:t>
            </a:r>
          </a:p>
          <a:p>
            <a:pPr marL="1335367" lvl="1" indent="-364191">
              <a:spcBef>
                <a:spcPts val="2124"/>
              </a:spcBef>
              <a:spcAft>
                <a:spcPts val="0"/>
              </a:spcAft>
              <a:buFont typeface="Arial" panose="020B0604020202020204" pitchFamily="34" charset="0"/>
              <a:buChar char="•"/>
            </a:pPr>
            <a:r>
              <a:rPr lang="en-US">
                <a:ea typeface="MS PGothic"/>
                <a:cs typeface="Calibri"/>
              </a:rPr>
              <a:t>Debt may obligate future income.</a:t>
            </a:r>
          </a:p>
          <a:p>
            <a:pPr marL="364191" indent="-364191">
              <a:lnSpc>
                <a:spcPts val="5523"/>
              </a:lnSpc>
              <a:spcBef>
                <a:spcPts val="2124"/>
              </a:spcBef>
              <a:spcAft>
                <a:spcPts val="0"/>
              </a:spcAft>
              <a:buFont typeface="Arial" panose="020B0604020202020204" pitchFamily="34" charset="0"/>
              <a:buChar char="•"/>
            </a:pPr>
            <a:r>
              <a:rPr lang="en-US" b="1">
                <a:ea typeface="MS PGothic"/>
                <a:cs typeface="Calibri"/>
              </a:rPr>
              <a:t>How is debt different from credit? For our purposes…</a:t>
            </a:r>
            <a:endParaRPr lang="en-US">
              <a:ea typeface="MS PGothic"/>
              <a:cs typeface="Calibri"/>
            </a:endParaRPr>
          </a:p>
          <a:p>
            <a:pPr marL="1335367" lvl="1" indent="-364191">
              <a:spcBef>
                <a:spcPts val="2124"/>
              </a:spcBef>
              <a:spcAft>
                <a:spcPts val="0"/>
              </a:spcAft>
              <a:buFont typeface="Arial" panose="020B0604020202020204" pitchFamily="34" charset="0"/>
              <a:buChar char="•"/>
            </a:pPr>
            <a:r>
              <a:rPr lang="en-US">
                <a:ea typeface="MS PGothic"/>
                <a:cs typeface="Calibri"/>
              </a:rPr>
              <a:t>Credit is the ability to borrow money.</a:t>
            </a:r>
          </a:p>
          <a:p>
            <a:pPr marL="1335367" lvl="1" indent="-364191">
              <a:spcBef>
                <a:spcPts val="2124"/>
              </a:spcBef>
              <a:spcAft>
                <a:spcPts val="0"/>
              </a:spcAft>
              <a:buFont typeface="Arial" panose="020B0604020202020204" pitchFamily="34" charset="0"/>
              <a:buChar char="•"/>
            </a:pPr>
            <a:r>
              <a:rPr lang="en-US">
                <a:ea typeface="MS PGothic"/>
                <a:cs typeface="Calibri"/>
              </a:rPr>
              <a:t>Debt is the result of using credit.</a:t>
            </a:r>
          </a:p>
          <a:p>
            <a:pPr marL="1335367" lvl="1" indent="-364191">
              <a:spcBef>
                <a:spcPts val="2124"/>
              </a:spcBef>
              <a:spcAft>
                <a:spcPts val="0"/>
              </a:spcAft>
              <a:buFont typeface="Arial" panose="020B0604020202020204" pitchFamily="34" charset="0"/>
              <a:buChar char="•"/>
            </a:pPr>
            <a:r>
              <a:rPr lang="en-US" i="1">
                <a:ea typeface="MS PGothic"/>
                <a:cs typeface="Calibri"/>
              </a:rPr>
              <a:t>Debt obligates future resources to cover decisions made today. Understanding debt, how to manage it, and how to reduce and get rid of it, are important components of financial empowerment. </a:t>
            </a:r>
            <a:endParaRPr lang="en-US">
              <a:ea typeface="MS PGothic"/>
              <a:cs typeface="Calibri"/>
            </a:endParaRPr>
          </a:p>
          <a:p>
            <a:pPr marL="364191" indent="-364191">
              <a:spcBef>
                <a:spcPts val="0"/>
              </a:spcBef>
              <a:buFont typeface="Arial" panose="020B0604020202020204" pitchFamily="34" charset="0"/>
              <a:buChar char="•"/>
            </a:pPr>
            <a:r>
              <a:rPr lang="en-US" altLang="en-US" b="0">
                <a:solidFill>
                  <a:srgbClr val="000000"/>
                </a:solidFill>
              </a:rPr>
              <a:t>Note that this list is not exhaustive. These are just some of the examples that are especially relevant to people with disabilities.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56</a:t>
            </a:fld>
            <a:endParaRPr lang="en-US" altLang="en-US"/>
          </a:p>
        </p:txBody>
      </p:sp>
    </p:spTree>
    <p:extLst>
      <p:ext uri="{BB962C8B-B14F-4D97-AF65-F5344CB8AC3E}">
        <p14:creationId xmlns:p14="http://schemas.microsoft.com/office/powerpoint/2010/main" val="2948887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p>
          <a:p>
            <a:pPr marL="364191" indent="-364191">
              <a:buFont typeface="Arial" panose="020B0604020202020204" pitchFamily="34" charset="0"/>
              <a:buChar char="•"/>
            </a:pPr>
            <a:endParaRPr lang="en-US" altLang="en-US">
              <a:solidFill>
                <a:srgbClr val="000000"/>
              </a:solidFill>
            </a:endParaRPr>
          </a:p>
          <a:p>
            <a:r>
              <a:rPr lang="en-US" altLang="en-US">
                <a:solidFill>
                  <a:srgbClr val="000000"/>
                </a:solidFill>
              </a:rPr>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57</a:t>
            </a:fld>
            <a:endParaRPr lang="en-US" altLang="en-US"/>
          </a:p>
        </p:txBody>
      </p:sp>
    </p:spTree>
    <p:extLst>
      <p:ext uri="{BB962C8B-B14F-4D97-AF65-F5344CB8AC3E}">
        <p14:creationId xmlns:p14="http://schemas.microsoft.com/office/powerpoint/2010/main" val="13574914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p>
          <a:p>
            <a:endParaRPr lang="en-US" sz="2600"/>
          </a:p>
          <a:p>
            <a:pPr marL="364191" indent="-364191">
              <a:buFont typeface="Arial" panose="020B0604020202020204" pitchFamily="34" charset="0"/>
              <a:buChar char="•"/>
            </a:pPr>
            <a:r>
              <a:rPr lang="en-US" sz="2600"/>
              <a:t>Making a plan to pay debt regularly, reduce debt, or get rid of debt starts with getting a clear picture of what a person owes and who they owe money to. The debt worksheet is designed to help them get all of this information in one place.</a:t>
            </a:r>
            <a:endParaRPr lang="en-US" altLang="en-US" b="0"/>
          </a:p>
          <a:p>
            <a:pPr marL="364191" indent="-364191">
              <a:buFont typeface="Arial" panose="020B0604020202020204" pitchFamily="34" charset="0"/>
              <a:buChar char="•"/>
            </a:pPr>
            <a:r>
              <a:rPr lang="en-US" altLang="en-US" b="0"/>
              <a:t>The debt worksheet has six columns monthly payment due, monthly due date, interest rate, amount outstanding, payoff date or goal, and notes. There are rows for different debt types including assistive technology loans, auto loans, back child support, credit card debts, and more. At the bottom of the debt worksheet, there is a box for a “total monthly payment amount.” This is part of the debt reduction and elimination plan.</a:t>
            </a:r>
          </a:p>
          <a:p>
            <a:pPr marL="364191" indent="-364191">
              <a:buFont typeface="Arial" panose="020B0604020202020204" pitchFamily="34" charset="0"/>
              <a:buChar char="•"/>
            </a:pPr>
            <a:r>
              <a:rPr lang="en-US" altLang="en-US" b="0"/>
              <a:t>Explain</a:t>
            </a:r>
            <a:r>
              <a:rPr lang="en-US" altLang="en-US" b="0" baseline="0"/>
              <a:t> how the </a:t>
            </a:r>
            <a:r>
              <a:rPr lang="en-US" altLang="en-US" b="0" i="1" baseline="0"/>
              <a:t>Debt worksheet</a:t>
            </a:r>
            <a:r>
              <a:rPr lang="en-US" altLang="en-US" b="0" baseline="0"/>
              <a:t> works:</a:t>
            </a:r>
          </a:p>
          <a:p>
            <a:pPr marL="1897932" lvl="1" indent="-936117">
              <a:spcBef>
                <a:spcPts val="1228"/>
              </a:spcBef>
              <a:buFont typeface="Arial" panose="020B0604020202020204" pitchFamily="34" charset="0"/>
              <a:buChar char="•"/>
            </a:pPr>
            <a:r>
              <a:rPr lang="en-US" altLang="en-US" b="0"/>
              <a:t>List all the debts you have.</a:t>
            </a:r>
          </a:p>
          <a:p>
            <a:pPr marL="1897932" lvl="1" indent="-936117">
              <a:spcBef>
                <a:spcPts val="1228"/>
              </a:spcBef>
              <a:buFont typeface="Arial" panose="020B0604020202020204" pitchFamily="34" charset="0"/>
              <a:buChar char="•"/>
            </a:pPr>
            <a:r>
              <a:rPr lang="en-US" altLang="en-US" b="0"/>
              <a:t>Fill out the table to see your total monthly debt payment.</a:t>
            </a:r>
          </a:p>
          <a:p>
            <a:pPr marL="1897932" lvl="1" indent="-936117">
              <a:spcBef>
                <a:spcPts val="1228"/>
              </a:spcBef>
              <a:buFont typeface="Arial" panose="020B0604020202020204" pitchFamily="34" charset="0"/>
              <a:buChar char="•"/>
            </a:pPr>
            <a:r>
              <a:rPr lang="en-US" altLang="en-US" b="0"/>
              <a:t>Circle any debts in collections.</a:t>
            </a:r>
          </a:p>
          <a:p>
            <a:pPr marL="364191" indent="-364191">
              <a:buFont typeface="Arial" panose="020B0604020202020204" pitchFamily="34" charset="0"/>
              <a:buChar char="•"/>
            </a:pPr>
            <a:r>
              <a:rPr lang="en-US" altLang="en-US" b="0" baseline="0"/>
              <a:t>Note that f</a:t>
            </a:r>
            <a:r>
              <a:rPr lang="en-US" altLang="en-US" b="0"/>
              <a:t>or each debt, you will need to know the: </a:t>
            </a:r>
          </a:p>
          <a:p>
            <a:pPr marL="1322221" lvl="1" indent="-351044">
              <a:buFont typeface="Arial" panose="020B0604020202020204" pitchFamily="34" charset="0"/>
              <a:buChar char="•"/>
            </a:pPr>
            <a:r>
              <a:rPr lang="en-US" altLang="en-US" b="0"/>
              <a:t>Person, business, or organization you owe money to </a:t>
            </a:r>
          </a:p>
          <a:p>
            <a:pPr marL="1322221" lvl="1" indent="-351044">
              <a:buFont typeface="Arial" panose="020B0604020202020204" pitchFamily="34" charset="0"/>
              <a:buChar char="•"/>
            </a:pPr>
            <a:r>
              <a:rPr lang="en-US" altLang="en-US" b="0"/>
              <a:t>Amount you owe them </a:t>
            </a:r>
          </a:p>
          <a:p>
            <a:pPr marL="1322221" lvl="1" indent="-351044">
              <a:buFont typeface="Arial" panose="020B0604020202020204" pitchFamily="34" charset="0"/>
              <a:buChar char="•"/>
            </a:pPr>
            <a:r>
              <a:rPr lang="en-US" altLang="en-US" b="0"/>
              <a:t>Amount of your monthly payment, which includes the principal, interest payments and any fees you may owe </a:t>
            </a:r>
          </a:p>
          <a:p>
            <a:pPr marL="1322221" lvl="1" indent="-351044">
              <a:buFont typeface="Arial" panose="020B0604020202020204" pitchFamily="34" charset="0"/>
              <a:buChar char="•"/>
            </a:pPr>
            <a:r>
              <a:rPr lang="en-US" altLang="en-US" b="0"/>
              <a:t>Interest rate you are paying and other important terms.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58</a:t>
            </a:fld>
            <a:endParaRPr lang="en-US" altLang="en-US"/>
          </a:p>
        </p:txBody>
      </p:sp>
    </p:spTree>
    <p:extLst>
      <p:ext uri="{BB962C8B-B14F-4D97-AF65-F5344CB8AC3E}">
        <p14:creationId xmlns:p14="http://schemas.microsoft.com/office/powerpoint/2010/main" val="2027422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spcBef>
                <a:spcPts val="0"/>
              </a:spcBef>
              <a:defRPr/>
            </a:pPr>
            <a:r>
              <a:rPr lang="en-US" altLang="en-US" b="1" u="sng">
                <a:solidFill>
                  <a:srgbClr val="000000"/>
                </a:solidFill>
              </a:rPr>
              <a:t>Instructions for Presenter:</a:t>
            </a:r>
          </a:p>
          <a:p>
            <a:pPr>
              <a:spcBef>
                <a:spcPts val="0"/>
              </a:spcBef>
            </a:pPr>
            <a:r>
              <a:rPr lang="en-US" altLang="en-US">
                <a:ea typeface="MS PGothic"/>
                <a:cs typeface="Calibri"/>
              </a:rPr>
              <a:t>How much is debt an issue with the consumers you serve? </a:t>
            </a:r>
            <a:endParaRPr lang="en-US" altLang="en-US" b="0"/>
          </a:p>
          <a:p>
            <a:pPr>
              <a:spcBef>
                <a:spcPts val="0"/>
              </a:spcBef>
            </a:pPr>
            <a:r>
              <a:rPr lang="en-US" altLang="en-US">
                <a:ea typeface="MS PGothic"/>
                <a:cs typeface="Calibri"/>
              </a:rPr>
              <a:t>If debt is an issue are these relatively accurate examples of what is done in your area?</a:t>
            </a:r>
          </a:p>
          <a:p>
            <a:pPr>
              <a:spcBef>
                <a:spcPts val="0"/>
              </a:spcBef>
            </a:pPr>
            <a:r>
              <a:rPr lang="en-US" altLang="en-US" b="0"/>
              <a:t>Here is a sample </a:t>
            </a:r>
            <a:r>
              <a:rPr lang="en-US" altLang="en-US" b="0" i="1"/>
              <a:t>Debt worksheet</a:t>
            </a:r>
            <a:r>
              <a:rPr lang="en-US" altLang="en-US" b="0"/>
              <a:t>. The person enters the six factors for three different debts: an auto loan, credit card debt, and student loans. </a:t>
            </a:r>
          </a:p>
          <a:p>
            <a:pPr marL="181139" indent="-181139">
              <a:spcBef>
                <a:spcPts val="0"/>
              </a:spcBef>
              <a:buFont typeface="Arial" panose="020B0604020202020204" pitchFamily="34" charset="0"/>
              <a:buChar char="•"/>
            </a:pPr>
            <a:r>
              <a:rPr lang="en-US" altLang="en-US" b="0"/>
              <a:t>The auto loan and student loans are both fixed-rate and just have money due on the 1</a:t>
            </a:r>
            <a:r>
              <a:rPr lang="en-US" altLang="en-US" b="0" baseline="30000"/>
              <a:t>st</a:t>
            </a:r>
            <a:r>
              <a:rPr lang="en-US" altLang="en-US" b="0"/>
              <a:t>. With the amount due and monthly bill, they will be paid off in 2019 and 2022, respectively. The person can choose to pay off the loans earlier if they want, though.</a:t>
            </a:r>
          </a:p>
          <a:p>
            <a:pPr marL="181139" indent="-181139">
              <a:spcBef>
                <a:spcPts val="0"/>
              </a:spcBef>
              <a:buFont typeface="Arial" panose="020B0604020202020204" pitchFamily="34" charset="0"/>
              <a:buChar char="•"/>
            </a:pPr>
            <a:r>
              <a:rPr lang="en-US" altLang="en-US" b="0"/>
              <a:t>The person’s credit card debt has an outstanding amount of $400 with a 17% interest rate, and bills due on the 15</a:t>
            </a:r>
            <a:r>
              <a:rPr lang="en-US" altLang="en-US" b="0" baseline="30000"/>
              <a:t>th</a:t>
            </a:r>
            <a:r>
              <a:rPr lang="en-US" altLang="en-US" b="0"/>
              <a:t>. There is a minimum payment of $50/month (this is in the “notes” section). The person has a goal of paying off the debt in two months, so they are paying $220/month. It is more than just $200/month because they are taking into account the 17% interest.</a:t>
            </a:r>
          </a:p>
          <a:p>
            <a:pPr marL="181139" indent="-181139">
              <a:spcBef>
                <a:spcPts val="0"/>
              </a:spcBef>
              <a:buFont typeface="Arial" panose="020B0604020202020204" pitchFamily="34" charset="0"/>
              <a:buChar char="•"/>
            </a:pPr>
            <a:r>
              <a:rPr lang="en-US" altLang="en-US" b="0"/>
              <a:t>In total, this adds up to $570</a:t>
            </a:r>
            <a:r>
              <a:rPr lang="en-US" altLang="en-US" b="0" baseline="0"/>
              <a:t> per </a:t>
            </a:r>
            <a:r>
              <a:rPr lang="en-US" altLang="en-US" b="0"/>
              <a:t>month in total debt payments.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59</a:t>
            </a:fld>
            <a:endParaRPr lang="en-US" altLang="en-US"/>
          </a:p>
        </p:txBody>
      </p:sp>
    </p:spTree>
    <p:extLst>
      <p:ext uri="{BB962C8B-B14F-4D97-AF65-F5344CB8AC3E}">
        <p14:creationId xmlns:p14="http://schemas.microsoft.com/office/powerpoint/2010/main" val="163032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p>
          <a:p>
            <a:pPr eaLnBrk="1" hangingPunct="1">
              <a:spcBef>
                <a:spcPct val="0"/>
              </a:spcBef>
              <a:defRPr/>
            </a:pPr>
            <a:endParaRPr lang="en-US" b="1">
              <a:solidFill>
                <a:srgbClr val="000000"/>
              </a:solidFill>
              <a:ea typeface="MS PGothic" charset="-128"/>
            </a:endParaRPr>
          </a:p>
          <a:p>
            <a:pPr marL="364191" indent="-364191" eaLnBrk="1" hangingPunct="1">
              <a:spcBef>
                <a:spcPct val="0"/>
              </a:spcBef>
              <a:buFont typeface="Arial" panose="020B0604020202020204" pitchFamily="34" charset="0"/>
              <a:buChar char="•"/>
              <a:defRPr/>
            </a:pPr>
            <a:r>
              <a:rPr lang="en-US" altLang="en-US">
                <a:solidFill>
                  <a:srgbClr val="000000"/>
                </a:solidFill>
              </a:rPr>
              <a:t>Prior to</a:t>
            </a:r>
            <a:r>
              <a:rPr lang="en-US" altLang="en-US" baseline="0">
                <a:solidFill>
                  <a:srgbClr val="000000"/>
                </a:solidFill>
              </a:rPr>
              <a:t> this activity, supply each table with markers and flipchart paper.</a:t>
            </a:r>
            <a:endParaRPr lang="en-US" altLang="en-US">
              <a:solidFill>
                <a:srgbClr val="000000"/>
              </a:solidFill>
            </a:endParaRPr>
          </a:p>
          <a:p>
            <a:pPr marL="351044" indent="-351044" eaLnBrk="1" hangingPunct="1">
              <a:spcBef>
                <a:spcPct val="0"/>
              </a:spcBef>
              <a:buFont typeface="Arial" panose="020B0604020202020204" pitchFamily="34" charset="0"/>
              <a:buChar char="•"/>
              <a:defRPr/>
            </a:pPr>
            <a:r>
              <a:rPr lang="en-US" altLang="en-US">
                <a:solidFill>
                  <a:srgbClr val="000000"/>
                </a:solidFill>
              </a:rPr>
              <a:t>Depending on the amoun</a:t>
            </a:r>
            <a:r>
              <a:rPr lang="en-US" altLang="en-US" baseline="0">
                <a:solidFill>
                  <a:srgbClr val="000000"/>
                </a:solidFill>
              </a:rPr>
              <a:t>t of time you have and the number of people in the room, i</a:t>
            </a:r>
            <a:r>
              <a:rPr lang="en-US" altLang="en-US">
                <a:solidFill>
                  <a:srgbClr val="000000"/>
                </a:solidFill>
              </a:rPr>
              <a:t>nvite</a:t>
            </a:r>
            <a:r>
              <a:rPr lang="en-US" altLang="en-US" baseline="0">
                <a:solidFill>
                  <a:srgbClr val="000000"/>
                </a:solidFill>
              </a:rPr>
              <a:t> participants to introduce themselves to the full group or to their table-mates.</a:t>
            </a:r>
            <a:endParaRPr lang="en-US" altLang="en-US">
              <a:solidFill>
                <a:srgbClr val="000000"/>
              </a:solidFill>
            </a:endParaRPr>
          </a:p>
          <a:p>
            <a:pPr marL="364191" indent="-364191">
              <a:buFont typeface="Arial" panose="020B0604020202020204" pitchFamily="34" charset="0"/>
              <a:buChar char="•"/>
            </a:pPr>
            <a:r>
              <a:rPr lang="en-US"/>
              <a:t>Invite</a:t>
            </a:r>
            <a:r>
              <a:rPr lang="en-US" baseline="0"/>
              <a:t> each table to take eight minutes to create </a:t>
            </a:r>
            <a:r>
              <a:rPr lang="en-US" altLang="en-US"/>
              <a:t>“something” that represents the </a:t>
            </a:r>
            <a:r>
              <a:rPr lang="en-US" altLang="en-US" b="0" i="0"/>
              <a:t>people you serve financially capable and empowered.</a:t>
            </a:r>
          </a:p>
          <a:p>
            <a:pPr marL="364191" indent="-364191">
              <a:buFont typeface="Arial" panose="020B0604020202020204" pitchFamily="34" charset="0"/>
              <a:buChar char="•"/>
            </a:pPr>
            <a:r>
              <a:rPr lang="en-US" b="0" i="0"/>
              <a:t>Ask each table to appoint a spokesperson and go around the room</a:t>
            </a:r>
            <a:r>
              <a:rPr lang="en-US" b="0" i="0" baseline="0"/>
              <a:t>, with each table presenting their creation.</a:t>
            </a:r>
            <a:endParaRPr lang="en-US" b="0" i="0"/>
          </a:p>
          <a:p>
            <a:endParaRPr lang="en-US"/>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6</a:t>
            </a:fld>
            <a:endParaRPr lang="en-US"/>
          </a:p>
        </p:txBody>
      </p:sp>
    </p:spTree>
    <p:extLst>
      <p:ext uri="{BB962C8B-B14F-4D97-AF65-F5344CB8AC3E}">
        <p14:creationId xmlns:p14="http://schemas.microsoft.com/office/powerpoint/2010/main" val="9827726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p>
          <a:p>
            <a:pPr marL="364191" indent="-364191">
              <a:spcBef>
                <a:spcPts val="0"/>
              </a:spcBef>
              <a:buFont typeface="Arial" panose="020B0604020202020204" pitchFamily="34" charset="0"/>
              <a:buChar char="•"/>
            </a:pPr>
            <a:endParaRPr lang="en-US" b="0">
              <a:ea typeface="MS Mincho" panose="02020609040205080304" pitchFamily="49" charset="-128"/>
              <a:cs typeface="Times New Roman" panose="02020603050405020304" pitchFamily="18" charset="0"/>
            </a:endParaRPr>
          </a:p>
          <a:p>
            <a:pPr marL="364191" indent="-364191">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Present slide content.</a:t>
            </a:r>
          </a:p>
          <a:p>
            <a:pPr marL="364191" lvl="1" indent="-364191" defTabSz="971176">
              <a:spcBef>
                <a:spcPts val="0"/>
              </a:spcBef>
              <a:buFont typeface="Arial" panose="020B0604020202020204" pitchFamily="34" charset="0"/>
              <a:buChar char="•"/>
              <a:defRPr/>
            </a:pPr>
            <a:r>
              <a:rPr lang="en-US" b="0">
                <a:ea typeface="MS Mincho" panose="02020609040205080304" pitchFamily="49" charset="-128"/>
                <a:cs typeface="Times New Roman" panose="02020603050405020304" pitchFamily="18" charset="0"/>
              </a:rPr>
              <a:t>The tool on </a:t>
            </a:r>
            <a:r>
              <a:rPr lang="en-US" b="0" i="1">
                <a:ea typeface="MS Mincho" panose="02020609040205080304" pitchFamily="49" charset="-128"/>
                <a:cs typeface="Times New Roman" panose="02020603050405020304" pitchFamily="18" charset="0"/>
              </a:rPr>
              <a:t>Debt collectors</a:t>
            </a:r>
            <a:r>
              <a:rPr lang="en-US" b="0">
                <a:ea typeface="MS Mincho" panose="02020609040205080304" pitchFamily="49" charset="-128"/>
                <a:cs typeface="Times New Roman" panose="02020603050405020304" pitchFamily="18" charset="0"/>
              </a:rPr>
              <a:t> includes these two main sections: information about interacting with debt collectors, and a sample letter to communicate with them or other collection agencies. The full information is available in </a:t>
            </a:r>
            <a:r>
              <a:rPr lang="en-US" b="0" i="1">
                <a:ea typeface="MS Mincho" panose="02020609040205080304" pitchFamily="49" charset="-128"/>
                <a:cs typeface="Times New Roman" panose="02020603050405020304" pitchFamily="18" charset="0"/>
              </a:rPr>
              <a:t>Focus on People with Disabilities.</a:t>
            </a:r>
            <a:endParaRPr lang="en-US" b="0">
              <a:ea typeface="MS Mincho" panose="02020609040205080304" pitchFamily="49" charset="-128"/>
              <a:cs typeface="Times New Roman" panose="02020603050405020304" pitchFamily="18" charset="0"/>
            </a:endParaRPr>
          </a:p>
          <a:p>
            <a:pPr marL="364191" indent="-364191">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A debt collector cannot: </a:t>
            </a:r>
          </a:p>
          <a:p>
            <a:pPr marL="1335367" lvl="1" indent="-364191">
              <a:spcBef>
                <a:spcPts val="1228"/>
              </a:spcBef>
              <a:buFont typeface="Arial" panose="020B0604020202020204" pitchFamily="34" charset="0"/>
              <a:buChar char="•"/>
            </a:pPr>
            <a:r>
              <a:rPr lang="en-US" b="0">
                <a:ea typeface="MS Mincho" panose="02020609040205080304" pitchFamily="49" charset="-128"/>
                <a:cs typeface="Times New Roman" panose="02020603050405020304" pitchFamily="18" charset="0"/>
              </a:rPr>
              <a:t>Call repeatedly to harass or abuse you.</a:t>
            </a:r>
          </a:p>
          <a:p>
            <a:pPr marL="1335367" lvl="1" indent="-364191">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Use obscene language.</a:t>
            </a:r>
          </a:p>
          <a:p>
            <a:pPr marL="1335367" lvl="1" indent="-364191">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Threaten you to take action they can’t or don’t really plan to take.</a:t>
            </a:r>
          </a:p>
          <a:p>
            <a:pPr marL="1335367" lvl="1" indent="-364191">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Publish your name for not paying a debt.</a:t>
            </a:r>
          </a:p>
          <a:p>
            <a:pPr marL="1335367" lvl="1" indent="-364191">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Lie to you.</a:t>
            </a:r>
          </a:p>
          <a:p>
            <a:pPr marL="1335367" lvl="1" indent="-364191">
              <a:spcBef>
                <a:spcPts val="0"/>
              </a:spcBef>
              <a:buFont typeface="Arial" panose="020B0604020202020204" pitchFamily="34" charset="0"/>
              <a:buChar char="•"/>
            </a:pPr>
            <a:endParaRPr lang="en-US" b="0">
              <a:ea typeface="MS Mincho" panose="02020609040205080304" pitchFamily="49" charset="-128"/>
              <a:cs typeface="Times New Roman" panose="02020603050405020304" pitchFamily="18" charset="0"/>
            </a:endParaRPr>
          </a:p>
          <a:p>
            <a:pPr marL="1335367" lvl="1" indent="-364191">
              <a:spcBef>
                <a:spcPts val="0"/>
              </a:spcBef>
              <a:buFont typeface="Arial" panose="020B0604020202020204" pitchFamily="34" charset="0"/>
              <a:buChar char="•"/>
            </a:pPr>
            <a:endParaRPr lang="en-US" b="0">
              <a:ea typeface="MS Mincho" panose="02020609040205080304" pitchFamily="49" charset="-128"/>
              <a:cs typeface="Times New Roman" panose="02020603050405020304" pitchFamily="18" charset="0"/>
            </a:endParaRPr>
          </a:p>
          <a:p>
            <a:pPr marL="1335367" lvl="1" indent="-364191">
              <a:spcBef>
                <a:spcPts val="0"/>
              </a:spcBef>
              <a:buFont typeface="Arial" panose="020B0604020202020204" pitchFamily="34" charset="0"/>
              <a:buChar char="•"/>
            </a:pPr>
            <a:endParaRPr lang="en-US" b="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60</a:t>
            </a:fld>
            <a:endParaRPr lang="en-US" altLang="en-US"/>
          </a:p>
        </p:txBody>
      </p:sp>
    </p:spTree>
    <p:extLst>
      <p:ext uri="{BB962C8B-B14F-4D97-AF65-F5344CB8AC3E}">
        <p14:creationId xmlns:p14="http://schemas.microsoft.com/office/powerpoint/2010/main" val="5253790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01488" eaLnBrk="1" hangingPunct="1">
              <a:spcBef>
                <a:spcPct val="0"/>
              </a:spcBef>
              <a:defRPr/>
            </a:pPr>
            <a:r>
              <a:rPr lang="en-US" altLang="en-US" b="1" u="sng">
                <a:solidFill>
                  <a:srgbClr val="000000"/>
                </a:solidFill>
              </a:rPr>
              <a:t>Instructions for Presenter:</a:t>
            </a:r>
          </a:p>
          <a:p>
            <a:pPr marL="351044" indent="-351044" defTabSz="1901488" eaLnBrk="1" hangingPunct="1">
              <a:spcBef>
                <a:spcPct val="0"/>
              </a:spcBef>
              <a:buFont typeface="Arial" panose="020B0604020202020204" pitchFamily="34" charset="0"/>
              <a:buChar char="•"/>
            </a:pPr>
            <a:endParaRPr lang="en-US">
              <a:solidFill>
                <a:srgbClr val="000000"/>
              </a:solidFill>
              <a:latin typeface="Calibri" charset="0"/>
              <a:ea typeface="MS PGothic" charset="0"/>
            </a:endParaRPr>
          </a:p>
          <a:p>
            <a:pPr defTabSz="1901488" eaLnBrk="1" hangingPunct="1">
              <a:spcBef>
                <a:spcPct val="0"/>
              </a:spcBef>
            </a:pPr>
            <a:r>
              <a:rPr lang="en-US">
                <a:solidFill>
                  <a:srgbClr val="000000"/>
                </a:solidFill>
                <a:latin typeface="Calibri" charset="0"/>
                <a:ea typeface="MS PGothic" charset="0"/>
              </a:rPr>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61</a:t>
            </a:fld>
            <a:endParaRPr lang="en-US" altLang="en-US"/>
          </a:p>
        </p:txBody>
      </p:sp>
    </p:spTree>
    <p:extLst>
      <p:ext uri="{BB962C8B-B14F-4D97-AF65-F5344CB8AC3E}">
        <p14:creationId xmlns:p14="http://schemas.microsoft.com/office/powerpoint/2010/main" val="4094521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0"/>
              </a:spcBef>
              <a:defRPr/>
            </a:pPr>
            <a:r>
              <a:rPr lang="en-US" altLang="en-US" b="1" u="sng">
                <a:solidFill>
                  <a:srgbClr val="000000"/>
                </a:solidFill>
              </a:rPr>
              <a:t>Instructions for Presenter:</a:t>
            </a:r>
          </a:p>
          <a:p>
            <a:pPr>
              <a:spcBef>
                <a:spcPts val="0"/>
              </a:spcBef>
            </a:pPr>
            <a:endParaRPr lang="en-US" b="0"/>
          </a:p>
          <a:p>
            <a:pPr>
              <a:spcBef>
                <a:spcPts val="0"/>
              </a:spcBef>
            </a:pPr>
            <a:r>
              <a:rPr lang="en-US"/>
              <a:t>Present slide</a:t>
            </a:r>
            <a:r>
              <a:rPr lang="en-US" baseline="0"/>
              <a:t> content.</a:t>
            </a:r>
            <a:endParaRPr lang="en-US" b="0"/>
          </a:p>
          <a:p>
            <a:pPr>
              <a:spcBef>
                <a:spcPts val="0"/>
              </a:spcBef>
            </a:pPr>
            <a:r>
              <a:rPr lang="en-US" b="0"/>
              <a:t>Other factors protected</a:t>
            </a:r>
            <a:r>
              <a:rPr lang="en-US" b="0" baseline="0"/>
              <a:t> against discrimination under the Equal Credit Opportunity Act</a:t>
            </a:r>
            <a:r>
              <a:rPr lang="en-US" b="0"/>
              <a:t> include:</a:t>
            </a:r>
          </a:p>
          <a:p>
            <a:pPr marL="364191" indent="-364191">
              <a:spcBef>
                <a:spcPts val="0"/>
              </a:spcBef>
              <a:buFont typeface="Arial" panose="020B0604020202020204" pitchFamily="34" charset="0"/>
              <a:buChar char="•"/>
            </a:pPr>
            <a:r>
              <a:rPr lang="en-US"/>
              <a:t>Marital status </a:t>
            </a:r>
          </a:p>
          <a:p>
            <a:pPr marL="364191" indent="-364191">
              <a:spcBef>
                <a:spcPts val="0"/>
              </a:spcBef>
              <a:buFont typeface="Arial" panose="020B0604020202020204" pitchFamily="34" charset="0"/>
              <a:buChar char="•"/>
            </a:pPr>
            <a:r>
              <a:rPr lang="en-US"/>
              <a:t>Age, unless the applicant is not legally able to enter into a contract </a:t>
            </a:r>
          </a:p>
          <a:p>
            <a:pPr marL="364191" indent="-364191">
              <a:spcBef>
                <a:spcPts val="0"/>
              </a:spcBef>
              <a:buFont typeface="Arial" panose="020B0604020202020204" pitchFamily="34" charset="0"/>
              <a:buChar char="•"/>
            </a:pPr>
            <a:r>
              <a:rPr lang="en-US"/>
              <a:t>Your exercising in good faith a right under the Consumer Credit Protection Act (such as disputing information in your credit report) </a:t>
            </a:r>
          </a:p>
          <a:p>
            <a:pPr>
              <a:spcBef>
                <a:spcPts val="0"/>
              </a:spcBef>
            </a:pPr>
            <a:endParaRPr lang="en-US" altLang="en-US"/>
          </a:p>
          <a:p>
            <a:pPr>
              <a:spcBef>
                <a:spcPts val="0"/>
              </a:spcBef>
            </a:pPr>
            <a:r>
              <a:rPr lang="en-US"/>
              <a:t>This does not explicitly mention disability. </a:t>
            </a:r>
            <a:r>
              <a:rPr lang="en-US" b="1"/>
              <a:t>But fair lending concerns may arise </a:t>
            </a:r>
            <a:r>
              <a:rPr lang="en-US"/>
              <a:t>under ECOA and Regulation B </a:t>
            </a:r>
            <a:r>
              <a:rPr lang="en-US" b="1"/>
              <a:t>when a creditor requires additional documentation beyond that required by lawful applicable agency </a:t>
            </a:r>
            <a:r>
              <a:rPr lang="en-US"/>
              <a:t>or secondary market standards and guidelines to demonstrate that SSDI is likely to continue, such as information about the nature of an applicant’s disability or letter from an applicant’s physician. </a:t>
            </a:r>
            <a:endParaRPr lang="en-US" altLang="en-US" b="1" baseline="0">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62</a:t>
            </a:fld>
            <a:endParaRPr lang="en-US" altLang="en-US"/>
          </a:p>
        </p:txBody>
      </p:sp>
    </p:spTree>
    <p:extLst>
      <p:ext uri="{BB962C8B-B14F-4D97-AF65-F5344CB8AC3E}">
        <p14:creationId xmlns:p14="http://schemas.microsoft.com/office/powerpoint/2010/main" val="42539330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894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2121077" eaLnBrk="1" hangingPunct="1">
              <a:spcBef>
                <a:spcPct val="0"/>
              </a:spcBef>
              <a:defRPr/>
            </a:pPr>
            <a:r>
              <a:rPr lang="en-US" altLang="en-US" b="1" i="1" u="sng">
                <a:solidFill>
                  <a:srgbClr val="000000"/>
                </a:solidFill>
                <a:ea typeface="MS PGothic" charset="-128"/>
              </a:rPr>
              <a:t>Module 7: Understanding Credit Reports and Scores</a:t>
            </a:r>
          </a:p>
          <a:p>
            <a:pPr defTabSz="2121077" eaLnBrk="1" hangingPunct="1">
              <a:spcBef>
                <a:spcPct val="0"/>
              </a:spcBef>
              <a:defRPr/>
            </a:pPr>
            <a:endParaRPr lang="en-US" altLang="en-US" b="1" u="sng">
              <a:solidFill>
                <a:srgbClr val="000000"/>
              </a:solidFill>
              <a:ea typeface="MS PGothic" charset="-128"/>
            </a:endParaRPr>
          </a:p>
          <a:p>
            <a:pPr defTabSz="2121077" eaLnBrk="1" hangingPunct="1">
              <a:spcBef>
                <a:spcPct val="0"/>
              </a:spcBef>
              <a:defRPr/>
            </a:pPr>
            <a:r>
              <a:rPr lang="en-US" altLang="en-US" b="1">
                <a:solidFill>
                  <a:srgbClr val="000000"/>
                </a:solidFill>
                <a:ea typeface="MS PGothic" charset="-128"/>
              </a:rPr>
              <a:t>Presentation (</a:t>
            </a:r>
            <a:r>
              <a:rPr lang="en-US" altLang="en-US" b="1" i="1">
                <a:solidFill>
                  <a:srgbClr val="000000"/>
                </a:solidFill>
                <a:ea typeface="MS PGothic" charset="-128"/>
              </a:rPr>
              <a:t>Module 7, Tool 1: Getting your credit reports and scores</a:t>
            </a:r>
            <a:r>
              <a:rPr lang="en-US" altLang="en-US" b="1">
                <a:solidFill>
                  <a:srgbClr val="000000"/>
                </a:solidFill>
                <a:ea typeface="MS PGothic" charset="-128"/>
              </a:rPr>
              <a:t>) (Page 247)</a:t>
            </a:r>
          </a:p>
          <a:p>
            <a:pPr marL="364191" indent="-364191" defTabSz="2121077" eaLnBrk="1" hangingPunct="1">
              <a:spcBef>
                <a:spcPct val="0"/>
              </a:spcBef>
              <a:buFont typeface="Arial" charset="0"/>
              <a:buChar char="•"/>
              <a:defRPr/>
            </a:pPr>
            <a:endParaRPr lang="en-US" altLang="en-US">
              <a:solidFill>
                <a:srgbClr val="000000"/>
              </a:solidFill>
              <a:ea typeface="MS PGothic" charset="-128"/>
            </a:endParaRPr>
          </a:p>
          <a:p>
            <a:pPr marL="364191" indent="-364191" defTabSz="2121077" eaLnBrk="1" hangingPunct="1">
              <a:spcBef>
                <a:spcPct val="0"/>
              </a:spcBef>
              <a:buFont typeface="Arial" charset="0"/>
              <a:buChar char="•"/>
              <a:defRPr/>
            </a:pPr>
            <a:r>
              <a:rPr lang="en-US" altLang="en-US">
                <a:solidFill>
                  <a:srgbClr val="000000"/>
                </a:solidFill>
                <a:ea typeface="MS PGothic" charset="-128"/>
              </a:rPr>
              <a:t>Explain how to order credit reports using </a:t>
            </a:r>
            <a:r>
              <a:rPr lang="en-US" altLang="en-US" i="1">
                <a:solidFill>
                  <a:srgbClr val="000000"/>
                </a:solidFill>
                <a:ea typeface="MS PGothic" charset="-128"/>
              </a:rPr>
              <a:t>Tool 1.</a:t>
            </a:r>
          </a:p>
          <a:p>
            <a:pPr marL="364191" indent="-364191" defTabSz="2121077" eaLnBrk="1" hangingPunct="1">
              <a:spcBef>
                <a:spcPct val="0"/>
              </a:spcBef>
              <a:buFont typeface="Arial" charset="0"/>
              <a:buChar char="•"/>
              <a:defRPr/>
            </a:pPr>
            <a:endParaRPr lang="en-US" altLang="en-US">
              <a:solidFill>
                <a:srgbClr val="000000"/>
              </a:solidFill>
              <a:ea typeface="MS PGothic" charset="-128"/>
            </a:endParaRPr>
          </a:p>
          <a:p>
            <a:pPr marL="364191" indent="-364191" defTabSz="2121077" eaLnBrk="1" hangingPunct="1">
              <a:spcBef>
                <a:spcPct val="0"/>
              </a:spcBef>
              <a:buFont typeface="Arial" charset="0"/>
              <a:buChar char="•"/>
              <a:defRPr/>
            </a:pPr>
            <a:r>
              <a:rPr lang="en-US" altLang="en-US">
                <a:solidFill>
                  <a:srgbClr val="000000"/>
                </a:solidFill>
                <a:ea typeface="MS PGothic" charset="-128"/>
              </a:rPr>
              <a:t>Explain alternative methods for getting a report from AnnualCreditReport.com in case the online report cannot be accessed (security questions are answered wrong or cannot be answered if generated by fraudulent information on the report).</a:t>
            </a:r>
          </a:p>
          <a:p>
            <a:pPr marL="364191" indent="-364191" defTabSz="2121077" eaLnBrk="1" hangingPunct="1">
              <a:spcBef>
                <a:spcPct val="0"/>
              </a:spcBef>
              <a:buFont typeface="Arial" charset="0"/>
              <a:buChar char="•"/>
              <a:defRPr/>
            </a:pPr>
            <a:endParaRPr lang="en-US" altLang="en-US">
              <a:solidFill>
                <a:srgbClr val="000000"/>
              </a:solidFill>
              <a:ea typeface="MS PGothic" charset="-128"/>
            </a:endParaRPr>
          </a:p>
          <a:p>
            <a:pPr marL="364191" indent="-364191" defTabSz="2121077" eaLnBrk="1" hangingPunct="1">
              <a:spcBef>
                <a:spcPct val="0"/>
              </a:spcBef>
              <a:buFont typeface="Arial" charset="0"/>
              <a:buChar char="•"/>
              <a:defRPr/>
            </a:pPr>
            <a:r>
              <a:rPr lang="en-US" altLang="en-US">
                <a:solidFill>
                  <a:srgbClr val="000000"/>
                </a:solidFill>
                <a:ea typeface="MS PGothic" charset="-128"/>
              </a:rPr>
              <a:t>Explain the other times you can get an additional free report. IF:</a:t>
            </a:r>
          </a:p>
          <a:p>
            <a:pPr marL="1335367" lvl="1" indent="-364191">
              <a:buFont typeface="Arial" charset="0"/>
              <a:buChar char="•"/>
              <a:defRPr/>
            </a:pPr>
            <a:r>
              <a:rPr lang="en-US"/>
              <a:t>Are unemployed and plan to look for employment in the next 60 days</a:t>
            </a:r>
          </a:p>
          <a:p>
            <a:pPr marL="1335367" lvl="1" indent="-364191">
              <a:buFont typeface="Arial" charset="0"/>
              <a:buChar char="•"/>
              <a:defRPr/>
            </a:pPr>
            <a:r>
              <a:rPr lang="en-US"/>
              <a:t>Are receiving public assistance</a:t>
            </a:r>
          </a:p>
          <a:p>
            <a:pPr marL="1335367" lvl="1" indent="-364191">
              <a:buFont typeface="Arial" charset="0"/>
              <a:buChar char="•"/>
              <a:defRPr/>
            </a:pPr>
            <a:r>
              <a:rPr lang="en-US"/>
              <a:t>Have reason to believe that your credit file is inaccurate due to fraud</a:t>
            </a:r>
          </a:p>
          <a:p>
            <a:pPr marL="1335367" lvl="1" indent="-364191">
              <a:buFont typeface="Arial" charset="0"/>
              <a:buChar char="•"/>
              <a:defRPr/>
            </a:pPr>
            <a:r>
              <a:rPr lang="en-US"/>
              <a:t>Have had a consumer reporting agency place a fraud alert on your credit file (based on your good faith suspicion that you have been the victim of fraud, including identity theft) </a:t>
            </a:r>
          </a:p>
          <a:p>
            <a:pPr marL="1335367" lvl="1" indent="-364191">
              <a:buFont typeface="Arial" charset="0"/>
              <a:buChar char="•"/>
              <a:defRPr/>
            </a:pPr>
            <a:r>
              <a:rPr lang="en-US"/>
              <a:t>Have had a consumer reporting agency place a fraud alert on your credit file after submitting an identity theft report</a:t>
            </a:r>
          </a:p>
          <a:p>
            <a:pPr marL="1335367" lvl="1" indent="-364191">
              <a:buFont typeface="Arial" charset="0"/>
              <a:buChar char="•"/>
              <a:defRPr/>
            </a:pPr>
            <a:r>
              <a:rPr lang="en-US"/>
              <a:t>Have had adverse action taken (you have been denied credit, employment, insurance, etc.) because of information in your credit report – In this case, you have 60 days to request your report.</a:t>
            </a:r>
          </a:p>
          <a:p>
            <a:pPr marL="1402810" lvl="1" indent="-381053" defTabSz="2121077" eaLnBrk="1" hangingPunct="1">
              <a:spcBef>
                <a:spcPct val="0"/>
              </a:spcBef>
              <a:defRPr/>
            </a:pPr>
            <a:r>
              <a:rPr lang="en-US" altLang="en-US" i="1">
                <a:solidFill>
                  <a:srgbClr val="000000"/>
                </a:solidFill>
                <a:ea typeface="MS PGothic" charset="-128"/>
              </a:rPr>
              <a:t>BUT, you must request these reports. They don’t just show up for you.</a:t>
            </a:r>
          </a:p>
          <a:p>
            <a:pPr marL="1402810" lvl="1" indent="-381053" defTabSz="2121077" eaLnBrk="1" hangingPunct="1">
              <a:spcBef>
                <a:spcPct val="0"/>
              </a:spcBef>
              <a:defRPr/>
            </a:pPr>
            <a:endParaRPr lang="en-US" altLang="en-US" i="1">
              <a:solidFill>
                <a:srgbClr val="000000"/>
              </a:solidFill>
              <a:ea typeface="MS PGothic" charset="-128"/>
            </a:endParaRPr>
          </a:p>
          <a:p>
            <a:pPr marL="364191" indent="-364191">
              <a:buFont typeface="Arial" charset="0"/>
              <a:buChar char="•"/>
              <a:defRPr/>
            </a:pPr>
            <a:r>
              <a:rPr lang="en-US"/>
              <a:t>If you are under 18, you should not have a credit report unless:</a:t>
            </a:r>
          </a:p>
          <a:p>
            <a:pPr marL="1335367" lvl="1" indent="-364191">
              <a:buFont typeface="Arial" charset="0"/>
              <a:buChar char="•"/>
              <a:defRPr/>
            </a:pPr>
            <a:r>
              <a:rPr lang="en-US"/>
              <a:t>You are an authorized user or joint owner on an account</a:t>
            </a:r>
          </a:p>
          <a:p>
            <a:pPr marL="1335367" lvl="1" indent="-364191">
              <a:buFont typeface="Arial" charset="0"/>
              <a:buChar char="•"/>
              <a:defRPr/>
            </a:pPr>
            <a:r>
              <a:rPr lang="en-US"/>
              <a:t>You are an emancipated minor</a:t>
            </a:r>
          </a:p>
          <a:p>
            <a:pPr marL="1335367" lvl="1" indent="-364191">
              <a:buFont typeface="Arial" charset="0"/>
              <a:buChar char="•"/>
              <a:defRPr/>
            </a:pPr>
            <a:r>
              <a:rPr lang="en-US"/>
              <a:t>Your state law allows you to enter contracts below the age of 18, and you have done so</a:t>
            </a:r>
          </a:p>
          <a:p>
            <a:pPr marL="1335367" lvl="1" indent="-364191">
              <a:buFont typeface="Arial" charset="0"/>
              <a:buChar char="•"/>
              <a:defRPr/>
            </a:pPr>
            <a:r>
              <a:rPr lang="en-US"/>
              <a:t>You have student loans</a:t>
            </a:r>
          </a:p>
          <a:p>
            <a:pPr marL="1335367" lvl="1" indent="-364191">
              <a:buFont typeface="Arial" charset="0"/>
              <a:buChar char="•"/>
              <a:defRPr/>
            </a:pPr>
            <a:r>
              <a:rPr lang="en-US"/>
              <a:t>You have been the victim of identity theft or credit or financial fraud</a:t>
            </a:r>
          </a:p>
          <a:p>
            <a:pPr marL="1402810" lvl="1" indent="-381053" defTabSz="2121077" eaLnBrk="1" hangingPunct="1">
              <a:spcBef>
                <a:spcPct val="0"/>
              </a:spcBef>
              <a:buFontTx/>
              <a:buChar char="•"/>
              <a:defRPr/>
            </a:pPr>
            <a:endParaRPr lang="en-US" altLang="en-US" i="1">
              <a:solidFill>
                <a:srgbClr val="000000"/>
              </a:solidFill>
              <a:ea typeface="MS PGothic" charset="-128"/>
            </a:endParaRPr>
          </a:p>
          <a:p>
            <a:pPr defTabSz="2121077" eaLnBrk="1" hangingPunct="1">
              <a:spcBef>
                <a:spcPct val="0"/>
              </a:spcBef>
              <a:buFontTx/>
              <a:buChar char="•"/>
              <a:defRPr/>
            </a:pPr>
            <a:r>
              <a:rPr lang="en-US" altLang="en-US">
                <a:solidFill>
                  <a:srgbClr val="000000"/>
                </a:solidFill>
                <a:ea typeface="MS PGothic" charset="-128"/>
              </a:rPr>
              <a:t>Use the following notes from the toolkit to explain getting credit scores:</a:t>
            </a:r>
          </a:p>
          <a:p>
            <a:pPr marL="1402810" lvl="1" indent="-381053" defTabSz="2121077" eaLnBrk="1" hangingPunct="1">
              <a:spcBef>
                <a:spcPct val="0"/>
              </a:spcBef>
              <a:buFontTx/>
              <a:buChar char="•"/>
              <a:defRPr/>
            </a:pPr>
            <a:r>
              <a:rPr lang="en-US" altLang="en-US">
                <a:solidFill>
                  <a:srgbClr val="000000"/>
                </a:solidFill>
                <a:ea typeface="MS PGothic" charset="-128"/>
              </a:rPr>
              <a:t>Free credit scores are offered online. </a:t>
            </a:r>
          </a:p>
          <a:p>
            <a:pPr marL="2417826" lvl="2" indent="-384424" defTabSz="2121077" eaLnBrk="1" hangingPunct="1">
              <a:spcBef>
                <a:spcPct val="0"/>
              </a:spcBef>
              <a:buFontTx/>
              <a:buChar char="•"/>
              <a:defRPr/>
            </a:pPr>
            <a:r>
              <a:rPr lang="en-US"/>
              <a:t>Will most likely differ from the credit score used by a bank, lender, or other third-party to assess your creditworthiness. </a:t>
            </a:r>
            <a:endParaRPr lang="en-US" altLang="en-US">
              <a:solidFill>
                <a:srgbClr val="000000"/>
              </a:solidFill>
              <a:ea typeface="MS PGothic" charset="-128"/>
            </a:endParaRPr>
          </a:p>
          <a:p>
            <a:pPr marL="2417826" lvl="2" indent="-384424" defTabSz="2121077" eaLnBrk="1" hangingPunct="1">
              <a:spcBef>
                <a:spcPct val="0"/>
              </a:spcBef>
              <a:buFontTx/>
              <a:buChar char="•"/>
              <a:defRPr/>
            </a:pPr>
            <a:r>
              <a:rPr lang="en-US" altLang="en-US">
                <a:solidFill>
                  <a:srgbClr val="000000"/>
                </a:solidFill>
                <a:ea typeface="MS PGothic" charset="-128"/>
              </a:rPr>
              <a:t>These are approximations of your scores. They are not the actual scores businesses will use to make decisions about you. </a:t>
            </a:r>
          </a:p>
          <a:p>
            <a:pPr marL="2417826" lvl="2" indent="-384424" defTabSz="2121077" eaLnBrk="1" hangingPunct="1">
              <a:spcBef>
                <a:spcPct val="0"/>
              </a:spcBef>
              <a:buFontTx/>
              <a:buChar char="•"/>
              <a:defRPr/>
            </a:pPr>
            <a:r>
              <a:rPr lang="en-US" altLang="en-US">
                <a:solidFill>
                  <a:srgbClr val="000000"/>
                </a:solidFill>
                <a:ea typeface="MS PGothic" charset="-128"/>
              </a:rPr>
              <a:t>Some people find they can be useful for education because you can see if your credit scores are generally moving up or down. </a:t>
            </a:r>
          </a:p>
          <a:p>
            <a:pPr marL="2417826" lvl="2" indent="-384424" defTabSz="2121077" eaLnBrk="1" hangingPunct="1">
              <a:spcBef>
                <a:spcPct val="0"/>
              </a:spcBef>
              <a:buFontTx/>
              <a:buChar char="•"/>
              <a:defRPr/>
            </a:pPr>
            <a:r>
              <a:rPr lang="en-US" altLang="en-US">
                <a:solidFill>
                  <a:srgbClr val="000000"/>
                </a:solidFill>
                <a:ea typeface="MS PGothic" charset="-128"/>
              </a:rPr>
              <a:t>The actual number may not reflect your actual FICO Scores - so this may be confusing for some people.</a:t>
            </a:r>
          </a:p>
          <a:p>
            <a:pPr marL="2417826" lvl="2" indent="-384424" defTabSz="2121077" eaLnBrk="1" hangingPunct="1">
              <a:spcBef>
                <a:spcPct val="0"/>
              </a:spcBef>
              <a:buFontTx/>
              <a:buChar char="•"/>
              <a:defRPr/>
            </a:pPr>
            <a:endParaRPr lang="en-US" altLang="en-US">
              <a:solidFill>
                <a:srgbClr val="000000"/>
              </a:solidFill>
              <a:ea typeface="MS PGothic" charset="-128"/>
            </a:endParaRPr>
          </a:p>
          <a:p>
            <a:pPr marL="1402810" lvl="1" indent="-381053" defTabSz="2121077" eaLnBrk="1" hangingPunct="1">
              <a:spcBef>
                <a:spcPct val="0"/>
              </a:spcBef>
              <a:buFontTx/>
              <a:buChar char="•"/>
              <a:defRPr/>
            </a:pPr>
            <a:r>
              <a:rPr lang="en-US" altLang="en-US">
                <a:solidFill>
                  <a:srgbClr val="000000"/>
                </a:solidFill>
                <a:ea typeface="MS PGothic" charset="-128"/>
              </a:rPr>
              <a:t>There are a variety of credit scores you can purchase in the marketplace. The type of credit score most used by lenders is a FICO score. Another score also used by lenders if the VantageScore which you can purchase through Experian or TransUnion.</a:t>
            </a:r>
          </a:p>
          <a:p>
            <a:pPr marL="1402810" lvl="1" indent="-381053" defTabSz="2121077" eaLnBrk="1" hangingPunct="1">
              <a:spcBef>
                <a:spcPct val="0"/>
              </a:spcBef>
              <a:buFontTx/>
              <a:buChar char="•"/>
              <a:defRPr/>
            </a:pPr>
            <a:endParaRPr lang="en-US" altLang="en-US">
              <a:solidFill>
                <a:srgbClr val="000000"/>
              </a:solidFill>
              <a:ea typeface="MS PGothic" charset="-128"/>
            </a:endParaRPr>
          </a:p>
          <a:p>
            <a:pPr marL="1402810" lvl="1" indent="-381053" defTabSz="2121077" eaLnBrk="1" hangingPunct="1">
              <a:spcBef>
                <a:spcPct val="0"/>
              </a:spcBef>
              <a:buFontTx/>
              <a:buChar char="•"/>
              <a:defRPr/>
            </a:pPr>
            <a:r>
              <a:rPr lang="en-US" altLang="en-US">
                <a:solidFill>
                  <a:srgbClr val="000000"/>
                </a:solidFill>
                <a:ea typeface="MS PGothic" charset="-128"/>
              </a:rPr>
              <a:t>Explain that while credit scores are important and used, </a:t>
            </a:r>
            <a:r>
              <a:rPr lang="en-US" altLang="en-US" u="sng">
                <a:solidFill>
                  <a:srgbClr val="000000"/>
                </a:solidFill>
                <a:ea typeface="MS PGothic" charset="-128"/>
              </a:rPr>
              <a:t>the most important thing to focus on is their credit report</a:t>
            </a:r>
            <a:r>
              <a:rPr lang="en-US" altLang="en-US">
                <a:solidFill>
                  <a:srgbClr val="000000"/>
                </a:solidFill>
                <a:ea typeface="MS PGothic" charset="-128"/>
              </a:rPr>
              <a:t>.</a:t>
            </a:r>
          </a:p>
          <a:p>
            <a:pPr marL="1402810" lvl="1" indent="-381053" defTabSz="2121077" eaLnBrk="1" hangingPunct="1">
              <a:spcBef>
                <a:spcPct val="0"/>
              </a:spcBef>
              <a:buFontTx/>
              <a:buChar char="•"/>
              <a:defRPr/>
            </a:pPr>
            <a:endParaRPr lang="en-US" altLang="en-US">
              <a:solidFill>
                <a:srgbClr val="000000"/>
              </a:solidFill>
              <a:ea typeface="MS PGothic" charset="-128"/>
            </a:endParaRPr>
          </a:p>
          <a:p>
            <a:pPr marL="1402810" lvl="1" indent="-381053" defTabSz="2121077" eaLnBrk="1" hangingPunct="1">
              <a:spcBef>
                <a:spcPct val="0"/>
              </a:spcBef>
              <a:buFontTx/>
              <a:buChar char="•"/>
              <a:defRPr/>
            </a:pPr>
            <a:r>
              <a:rPr lang="en-US" altLang="en-US">
                <a:solidFill>
                  <a:srgbClr val="000000"/>
                </a:solidFill>
                <a:ea typeface="MS PGothic" charset="-128"/>
              </a:rPr>
              <a:t>Ask participants why focusing on the credit report is more important than the credit score?</a:t>
            </a:r>
          </a:p>
          <a:p>
            <a:pPr marL="2417826" lvl="2" indent="-384424" defTabSz="2121077" eaLnBrk="1" hangingPunct="1">
              <a:spcBef>
                <a:spcPct val="0"/>
              </a:spcBef>
              <a:buFontTx/>
              <a:buChar char="•"/>
              <a:defRPr/>
            </a:pPr>
            <a:r>
              <a:rPr lang="en-US" altLang="en-US">
                <a:solidFill>
                  <a:srgbClr val="000000"/>
                </a:solidFill>
                <a:ea typeface="MS PGothic" charset="-128"/>
              </a:rPr>
              <a:t>Following some discussion, if not shared, explain that the score is calculated using information from credit reports. </a:t>
            </a:r>
          </a:p>
          <a:p>
            <a:pPr marL="2417826" lvl="2" indent="-384424" defTabSz="2121077" eaLnBrk="1" hangingPunct="1">
              <a:spcBef>
                <a:spcPct val="0"/>
              </a:spcBef>
              <a:buFontTx/>
              <a:buChar char="•"/>
              <a:defRPr/>
            </a:pPr>
            <a:r>
              <a:rPr lang="en-US" altLang="en-US">
                <a:solidFill>
                  <a:srgbClr val="000000"/>
                </a:solidFill>
                <a:ea typeface="MS PGothic" charset="-128"/>
              </a:rPr>
              <a:t>If the information in the report is strong (and error-free), the scores will reflect this. </a:t>
            </a:r>
          </a:p>
        </p:txBody>
      </p:sp>
      <p:sp>
        <p:nvSpPr>
          <p:cNvPr id="349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574790" indent="-603614">
              <a:defRPr>
                <a:solidFill>
                  <a:schemeClr val="tx1"/>
                </a:solidFill>
                <a:latin typeface="Georgia" panose="02040502050405020303" pitchFamily="18" charset="0"/>
                <a:ea typeface="MS PGothic" panose="020B0600070205080204" pitchFamily="34" charset="-128"/>
              </a:defRPr>
            </a:lvl2pPr>
            <a:lvl3pPr marL="2424570" indent="-482217">
              <a:defRPr>
                <a:solidFill>
                  <a:schemeClr val="tx1"/>
                </a:solidFill>
                <a:latin typeface="Georgia" panose="02040502050405020303" pitchFamily="18" charset="0"/>
                <a:ea typeface="MS PGothic" panose="020B0600070205080204" pitchFamily="34" charset="-128"/>
              </a:defRPr>
            </a:lvl3pPr>
            <a:lvl4pPr marL="3395747" indent="-482217">
              <a:defRPr>
                <a:solidFill>
                  <a:schemeClr val="tx1"/>
                </a:solidFill>
                <a:latin typeface="Georgia" panose="02040502050405020303" pitchFamily="18" charset="0"/>
                <a:ea typeface="MS PGothic" panose="020B0600070205080204" pitchFamily="34" charset="-128"/>
              </a:defRPr>
            </a:lvl4pPr>
            <a:lvl5pPr marL="4366923" indent="-482217">
              <a:defRPr>
                <a:solidFill>
                  <a:schemeClr val="tx1"/>
                </a:solidFill>
                <a:latin typeface="Georgia" panose="02040502050405020303" pitchFamily="18" charset="0"/>
                <a:ea typeface="MS PGothic" panose="020B0600070205080204" pitchFamily="34" charset="-128"/>
              </a:defRPr>
            </a:lvl5pPr>
            <a:lvl6pPr marL="5338099" indent="-482217" defTabSz="971176"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6309276" indent="-482217" defTabSz="971176"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7280452" indent="-482217" defTabSz="971176"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8251629" indent="-482217" defTabSz="971176"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640C6F7E-EDBB-4293-B2FD-0E6A7F98CBBA}" type="slidenum">
              <a:rPr lang="en-US" altLang="en-US" smtClean="0">
                <a:solidFill>
                  <a:prstClr val="black"/>
                </a:solidFill>
                <a:latin typeface="Calibri" panose="020F0502020204030204" pitchFamily="34" charset="0"/>
              </a:rPr>
              <a:pPr/>
              <a:t>63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348179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01488" eaLnBrk="1" hangingPunct="1">
              <a:spcBef>
                <a:spcPct val="0"/>
              </a:spcBef>
              <a:defRPr/>
            </a:pPr>
            <a:r>
              <a:rPr lang="en-US" altLang="en-US" b="1" u="sng">
                <a:solidFill>
                  <a:srgbClr val="000000"/>
                </a:solidFill>
              </a:rPr>
              <a:t>Instructions for Presenter:</a:t>
            </a:r>
          </a:p>
          <a:p>
            <a:pPr marL="364191" indent="-364191" defTabSz="1901488" eaLnBrk="1" hangingPunct="1">
              <a:spcBef>
                <a:spcPct val="0"/>
              </a:spcBef>
              <a:buFont typeface="Arial" panose="020B0604020202020204" pitchFamily="34" charset="0"/>
              <a:buChar char="•"/>
            </a:pPr>
            <a:endParaRPr lang="en-US" altLang="en-US" b="0" u="none" baseline="0"/>
          </a:p>
          <a:p>
            <a:pPr marL="364191" indent="-364191" defTabSz="1901488" eaLnBrk="1" hangingPunct="1">
              <a:spcBef>
                <a:spcPct val="0"/>
              </a:spcBef>
              <a:buFont typeface="Arial" panose="020B0604020202020204" pitchFamily="34" charset="0"/>
              <a:buChar char="•"/>
            </a:pPr>
            <a:r>
              <a:rPr lang="en-US" altLang="en-US" b="0" u="none" baseline="0"/>
              <a:t>Present slide content.</a:t>
            </a:r>
          </a:p>
          <a:p>
            <a:pPr marL="364191" indent="-364191" defTabSz="1901488" eaLnBrk="1" hangingPunct="1">
              <a:spcBef>
                <a:spcPct val="0"/>
              </a:spcBef>
              <a:buFont typeface="Arial" panose="020B0604020202020204" pitchFamily="34" charset="0"/>
              <a:buChar char="•"/>
            </a:pPr>
            <a:r>
              <a:rPr lang="en-US" b="1"/>
              <a:t>Note to trainer:</a:t>
            </a:r>
            <a:r>
              <a:rPr lang="en-US"/>
              <a:t> The section on Module 8 in the </a:t>
            </a:r>
            <a:r>
              <a:rPr lang="en-US" i="1"/>
              <a:t>Focus on People with Disabilities</a:t>
            </a:r>
            <a:r>
              <a:rPr lang="en-US"/>
              <a:t> </a:t>
            </a:r>
            <a:r>
              <a:rPr lang="en-US" b="1" u="sng"/>
              <a:t>does not have any specific text or tools for people with disabilities</a:t>
            </a:r>
            <a:r>
              <a:rPr lang="en-US"/>
              <a:t>. For more information on this subject, refer to the </a:t>
            </a:r>
            <a:r>
              <a:rPr lang="en-US" i="1"/>
              <a:t>Your Money, Your Goals </a:t>
            </a:r>
            <a:r>
              <a:rPr lang="en-US"/>
              <a:t>toolkit.</a:t>
            </a:r>
            <a:endParaRPr lang="en-US" altLang="en-US" b="0" u="none"/>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64</a:t>
            </a:fld>
            <a:endParaRPr lang="en-US" altLang="en-US"/>
          </a:p>
        </p:txBody>
      </p:sp>
    </p:spTree>
    <p:extLst>
      <p:ext uri="{BB962C8B-B14F-4D97-AF65-F5344CB8AC3E}">
        <p14:creationId xmlns:p14="http://schemas.microsoft.com/office/powerpoint/2010/main" val="7225526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01488" eaLnBrk="1" hangingPunct="1">
              <a:spcBef>
                <a:spcPct val="0"/>
              </a:spcBef>
              <a:defRPr/>
            </a:pPr>
            <a:r>
              <a:rPr lang="en-US" altLang="en-US" b="1" u="sng">
                <a:solidFill>
                  <a:srgbClr val="000000"/>
                </a:solidFill>
              </a:rPr>
              <a:t>Instructions for Presenter:</a:t>
            </a:r>
          </a:p>
          <a:p>
            <a:pPr marL="364191" indent="-364191" defTabSz="1901488" eaLnBrk="1" hangingPunct="1">
              <a:spcBef>
                <a:spcPct val="0"/>
              </a:spcBef>
              <a:buFont typeface="Arial" panose="020B0604020202020204" pitchFamily="34" charset="0"/>
              <a:buChar char="•"/>
            </a:pPr>
            <a:endParaRPr lang="en-US" altLang="en-US" b="0" u="none" baseline="0"/>
          </a:p>
          <a:p>
            <a:pPr defTabSz="1901488" eaLnBrk="1" hangingPunct="1">
              <a:spcBef>
                <a:spcPct val="0"/>
              </a:spcBef>
            </a:pPr>
            <a:r>
              <a:rPr lang="en-US" altLang="en-US" b="0" u="none" baseline="0"/>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65</a:t>
            </a:fld>
            <a:endParaRPr lang="en-US" altLang="en-US"/>
          </a:p>
        </p:txBody>
      </p:sp>
    </p:spTree>
    <p:extLst>
      <p:ext uri="{BB962C8B-B14F-4D97-AF65-F5344CB8AC3E}">
        <p14:creationId xmlns:p14="http://schemas.microsoft.com/office/powerpoint/2010/main" val="18916257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01488" eaLnBrk="1" hangingPunct="1">
              <a:spcBef>
                <a:spcPct val="0"/>
              </a:spcBef>
              <a:defRPr/>
            </a:pPr>
            <a:r>
              <a:rPr lang="en-US" altLang="en-US" b="1" u="sng">
                <a:solidFill>
                  <a:srgbClr val="000000"/>
                </a:solidFill>
              </a:rPr>
              <a:t>Instructions for Presenter:</a:t>
            </a:r>
          </a:p>
          <a:p>
            <a:pPr defTabSz="1901488" eaLnBrk="1" hangingPunct="1">
              <a:spcBef>
                <a:spcPct val="0"/>
              </a:spcBef>
            </a:pPr>
            <a:endParaRPr lang="en-US" altLang="en-US" b="1" u="none" baseline="0"/>
          </a:p>
          <a:p>
            <a:pPr marL="364191" indent="-364191" defTabSz="1901488" eaLnBrk="1" hangingPunct="1">
              <a:spcBef>
                <a:spcPct val="0"/>
              </a:spcBef>
              <a:buFont typeface="Arial" panose="020B0604020202020204" pitchFamily="34" charset="0"/>
              <a:buChar char="•"/>
              <a:defRPr/>
            </a:pPr>
            <a:r>
              <a:rPr lang="en-US" altLang="en-US" b="0" u="none"/>
              <a:t>Present slide content.</a:t>
            </a:r>
            <a:endParaRPr lang="en-US" altLang="en-US" b="1" u="none" baseline="0"/>
          </a:p>
          <a:p>
            <a:pPr marL="364191" indent="-364191" defTabSz="1901488" eaLnBrk="1" hangingPunct="1">
              <a:spcBef>
                <a:spcPct val="0"/>
              </a:spcBef>
              <a:buFont typeface="Arial" panose="020B0604020202020204" pitchFamily="34" charset="0"/>
              <a:buChar char="•"/>
            </a:pPr>
            <a:r>
              <a:rPr lang="en-US" altLang="en-US" b="0" u="none" baseline="0"/>
              <a:t>These are presented as disability-specific risks in Module 9.</a:t>
            </a:r>
          </a:p>
          <a:p>
            <a:pPr defTabSz="1901488" eaLnBrk="1" hangingPunct="1">
              <a:spcBef>
                <a:spcPct val="0"/>
              </a:spcBef>
            </a:pPr>
            <a:endParaRPr lang="en-US" altLang="en-US" b="1" u="none" baseline="0"/>
          </a:p>
          <a:p>
            <a:pPr defTabSz="1901488" eaLnBrk="1" hangingPunct="1">
              <a:spcBef>
                <a:spcPct val="0"/>
              </a:spcBef>
            </a:pPr>
            <a:r>
              <a:rPr lang="en-US" altLang="en-US" b="1" u="none" baseline="0"/>
              <a:t>Other factors may include: </a:t>
            </a:r>
          </a:p>
          <a:p>
            <a:pPr marL="351044" indent="-351044" defTabSz="1901488" eaLnBrk="1" hangingPunct="1">
              <a:spcBef>
                <a:spcPct val="0"/>
              </a:spcBef>
              <a:buFont typeface="Arial" panose="020B0604020202020204" pitchFamily="34" charset="0"/>
              <a:buChar char="•"/>
            </a:pPr>
            <a:r>
              <a:rPr lang="en-US" altLang="en-US" b="0" u="none" baseline="0"/>
              <a:t>Being </a:t>
            </a:r>
            <a:r>
              <a:rPr lang="en-US" altLang="en-US" b="0" u="sng" baseline="0"/>
              <a:t>dependent on support</a:t>
            </a:r>
            <a:r>
              <a:rPr lang="en-US" altLang="en-US" b="0" u="none" baseline="0"/>
              <a:t> from a family member or caregivers to remain independent.</a:t>
            </a:r>
          </a:p>
          <a:p>
            <a:pPr marL="351044" indent="-351044" defTabSz="1901488" eaLnBrk="1" hangingPunct="1">
              <a:spcBef>
                <a:spcPct val="0"/>
              </a:spcBef>
              <a:buFont typeface="Arial" panose="020B0604020202020204" pitchFamily="34" charset="0"/>
              <a:buChar char="•"/>
            </a:pPr>
            <a:r>
              <a:rPr lang="en-US" altLang="en-US" b="0" u="sng" baseline="0"/>
              <a:t>Receiving care from a person with</a:t>
            </a:r>
            <a:r>
              <a:rPr lang="en-US" altLang="en-US" b="0" u="none" baseline="0"/>
              <a:t> substance abuse, gambling or financial problems, or mental health issues.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66</a:t>
            </a:fld>
            <a:endParaRPr lang="en-US" altLang="en-US"/>
          </a:p>
        </p:txBody>
      </p:sp>
    </p:spTree>
    <p:extLst>
      <p:ext uri="{BB962C8B-B14F-4D97-AF65-F5344CB8AC3E}">
        <p14:creationId xmlns:p14="http://schemas.microsoft.com/office/powerpoint/2010/main" val="29116576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spcBef>
                <a:spcPts val="1228"/>
              </a:spcBef>
              <a:defRPr/>
            </a:pPr>
            <a:r>
              <a:rPr lang="en-US" altLang="en-US" b="1" u="sng">
                <a:solidFill>
                  <a:srgbClr val="000000"/>
                </a:solidFill>
              </a:rPr>
              <a:t>Instructions for Presenter:</a:t>
            </a:r>
          </a:p>
          <a:p>
            <a:pPr>
              <a:spcBef>
                <a:spcPts val="1228"/>
              </a:spcBef>
            </a:pPr>
            <a:endParaRPr lang="en-US" altLang="en-US" b="1"/>
          </a:p>
          <a:p>
            <a:pPr marL="364191" indent="-364191" defTabSz="971176">
              <a:spcBef>
                <a:spcPts val="1228"/>
              </a:spcBef>
              <a:buFont typeface="Arial" panose="020B0604020202020204" pitchFamily="34" charset="0"/>
              <a:buChar char="•"/>
              <a:defRPr/>
            </a:pPr>
            <a:r>
              <a:rPr lang="en-US" altLang="en-US" b="1" u="none"/>
              <a:t>Present slide content.</a:t>
            </a:r>
            <a:endParaRPr lang="en-US" altLang="en-US" b="1"/>
          </a:p>
          <a:p>
            <a:pPr marL="351044" indent="-351044">
              <a:spcBef>
                <a:spcPts val="1228"/>
              </a:spcBef>
              <a:buFont typeface="Arial" panose="020B0604020202020204" pitchFamily="34" charset="0"/>
              <a:buChar char="•"/>
            </a:pPr>
            <a:r>
              <a:rPr lang="en-US" altLang="en-US" b="1"/>
              <a:t>Read through the list of signs </a:t>
            </a:r>
            <a:r>
              <a:rPr lang="en-US" altLang="en-US"/>
              <a:t>that financial exploitation may be occurring.</a:t>
            </a:r>
          </a:p>
          <a:p>
            <a:pPr marL="351044" indent="-351044">
              <a:spcBef>
                <a:spcPts val="1228"/>
              </a:spcBef>
              <a:buFont typeface="Arial" panose="020B0604020202020204" pitchFamily="34" charset="0"/>
              <a:buChar char="•"/>
            </a:pPr>
            <a:r>
              <a:rPr lang="en-US" altLang="en-US" b="1"/>
              <a:t>Check the box</a:t>
            </a:r>
            <a:r>
              <a:rPr lang="en-US" altLang="en-US"/>
              <a:t> if any are suspected, observed, or reported. </a:t>
            </a:r>
          </a:p>
          <a:p>
            <a:pPr marL="351044" indent="-351044">
              <a:spcBef>
                <a:spcPts val="1228"/>
              </a:spcBef>
              <a:buFont typeface="Arial" panose="020B0604020202020204" pitchFamily="34" charset="0"/>
              <a:buChar char="•"/>
            </a:pPr>
            <a:r>
              <a:rPr lang="en-US" altLang="en-US" b="1"/>
              <a:t>Use this information </a:t>
            </a:r>
            <a:r>
              <a:rPr lang="en-US" altLang="en-US"/>
              <a:t>to help you decide whether to get assistance.</a:t>
            </a:r>
          </a:p>
          <a:p>
            <a:pPr>
              <a:spcBef>
                <a:spcPts val="1228"/>
              </a:spcBef>
            </a:pPr>
            <a:endParaRPr lang="en-US" altLang="en-US" b="1" u="sng"/>
          </a:p>
          <a:p>
            <a:pPr>
              <a:spcBef>
                <a:spcPts val="1228"/>
              </a:spcBef>
            </a:pPr>
            <a:r>
              <a:rPr lang="en-US" altLang="en-US" b="1" u="sng"/>
              <a:t>List sections</a:t>
            </a:r>
            <a:r>
              <a:rPr lang="en-US" altLang="en-US" b="1"/>
              <a:t>:</a:t>
            </a:r>
          </a:p>
          <a:p>
            <a:pPr marL="364191" indent="-364191">
              <a:spcBef>
                <a:spcPts val="1228"/>
              </a:spcBef>
              <a:buFont typeface="Arial" panose="020B0604020202020204" pitchFamily="34" charset="0"/>
              <a:buChar char="•"/>
            </a:pPr>
            <a:r>
              <a:rPr lang="en-US" altLang="en-US" b="1"/>
              <a:t>Situation</a:t>
            </a:r>
            <a:r>
              <a:rPr lang="en-US" altLang="en-US"/>
              <a:t>, i.e. The individual takes out a large, unexplained loan or reverse mortgage.</a:t>
            </a:r>
          </a:p>
          <a:p>
            <a:pPr marL="364191" indent="-364191">
              <a:spcBef>
                <a:spcPts val="1228"/>
              </a:spcBef>
              <a:buFont typeface="Arial" panose="020B0604020202020204" pitchFamily="34" charset="0"/>
              <a:buChar char="•"/>
            </a:pPr>
            <a:r>
              <a:rPr lang="en-US" altLang="en-US" b="1"/>
              <a:t>Changed environment</a:t>
            </a:r>
            <a:r>
              <a:rPr lang="en-US" altLang="en-US"/>
              <a:t>, i.e. Living conditions are below expectations in spite of financial resources.</a:t>
            </a:r>
          </a:p>
          <a:p>
            <a:pPr marL="364191" indent="-364191">
              <a:spcBef>
                <a:spcPts val="1228"/>
              </a:spcBef>
              <a:buFont typeface="Arial" panose="020B0604020202020204" pitchFamily="34" charset="0"/>
              <a:buChar char="•"/>
            </a:pPr>
            <a:r>
              <a:rPr lang="en-US" altLang="en-US" b="1"/>
              <a:t>Unusual behavior</a:t>
            </a:r>
            <a:r>
              <a:rPr lang="en-US" altLang="en-US"/>
              <a:t>, i.e. The individual seems suddenly more fearful and becomes reluctant to talk about topics that were once routine conversations.</a:t>
            </a:r>
          </a:p>
          <a:p>
            <a:pPr marL="351044" indent="-351044">
              <a:buFont typeface="Arial" panose="020B0604020202020204" pitchFamily="34" charset="0"/>
              <a:buChar char="•"/>
            </a:pPr>
            <a:endParaRPr lang="en-US"/>
          </a:p>
          <a:p>
            <a:pPr defTabSz="936117">
              <a:defRPr/>
            </a:pPr>
            <a:r>
              <a:rPr lang="en-US" b="1"/>
              <a:t>Note that a full list is available </a:t>
            </a:r>
            <a:r>
              <a:rPr lang="en-US"/>
              <a:t>in the guide under the “identifying financial abuse and exploitation” tool of Module 9 in the disability companion guide. The full list has 16 bullet points. </a:t>
            </a:r>
          </a:p>
          <a:p>
            <a:pPr defTabSz="936117">
              <a:defRPr/>
            </a:pPr>
            <a:endParaRPr lang="en-US"/>
          </a:p>
          <a:p>
            <a:r>
              <a:rPr lang="en-US" b="1"/>
              <a:t>Situation: </a:t>
            </a:r>
            <a:endParaRPr lang="en-US"/>
          </a:p>
          <a:p>
            <a:pPr marL="351044" indent="-351044">
              <a:buFont typeface="Arial" panose="020B0604020202020204" pitchFamily="34" charset="0"/>
              <a:buChar char="•"/>
            </a:pPr>
            <a:r>
              <a:rPr lang="en-US"/>
              <a:t>The individual transfers title of home or other assets to someone else for no apparent reason.</a:t>
            </a:r>
          </a:p>
          <a:p>
            <a:pPr marL="351044" indent="-351044">
              <a:buFont typeface="Arial" panose="020B0604020202020204" pitchFamily="34" charset="0"/>
              <a:buChar char="•"/>
            </a:pPr>
            <a:r>
              <a:rPr lang="en-US"/>
              <a:t>Checks are frequently made out to “cash” from the individual’s account.</a:t>
            </a:r>
          </a:p>
          <a:p>
            <a:pPr marL="351044" indent="-351044">
              <a:buFont typeface="Arial" panose="020B0604020202020204" pitchFamily="34" charset="0"/>
              <a:buChar char="•"/>
            </a:pPr>
            <a:r>
              <a:rPr lang="en-US"/>
              <a:t>Unusual bank or credit card account activity is noticed on statements or reported by a financial institution.</a:t>
            </a:r>
          </a:p>
          <a:p>
            <a:pPr marL="351044" indent="-351044">
              <a:buFont typeface="Arial" panose="020B0604020202020204" pitchFamily="34" charset="0"/>
              <a:buChar char="•"/>
            </a:pPr>
            <a:r>
              <a:rPr lang="en-US"/>
              <a:t>The individual takes out a large, unexplained loan or reverse mortgage.</a:t>
            </a:r>
          </a:p>
          <a:p>
            <a:pPr marL="351044" indent="-351044">
              <a:buFont typeface="Arial" panose="020B0604020202020204" pitchFamily="34" charset="0"/>
              <a:buChar char="•"/>
            </a:pPr>
            <a:r>
              <a:rPr lang="en-US"/>
              <a:t>Changes are made to the individual’s will that are unexplainable or done when the individual is ill or otherwise incapacitated.</a:t>
            </a:r>
          </a:p>
          <a:p>
            <a:pPr marL="351044" indent="-351044">
              <a:buFont typeface="Arial" panose="020B0604020202020204" pitchFamily="34" charset="0"/>
              <a:buChar char="•"/>
            </a:pPr>
            <a:r>
              <a:rPr lang="en-US"/>
              <a:t>Unusual information in a tax return is spotted.</a:t>
            </a:r>
          </a:p>
          <a:p>
            <a:pPr marL="351044" indent="-351044">
              <a:buFont typeface="Arial" panose="020B0604020202020204" pitchFamily="34" charset="0"/>
              <a:buChar char="•"/>
            </a:pPr>
            <a:r>
              <a:rPr lang="en-US"/>
              <a:t>Signatures on checks, legal documents, or other communications do not match the individual’s signature.</a:t>
            </a:r>
          </a:p>
          <a:p>
            <a:pPr marL="351044" indent="-351044">
              <a:buFont typeface="Arial" panose="020B0604020202020204" pitchFamily="34" charset="0"/>
              <a:buChar char="•"/>
            </a:pPr>
            <a:r>
              <a:rPr lang="en-US"/>
              <a:t>The caregiver’s name is added to the accounts of the individual or the caregiver becomes an authorized user on credit card accounts belonging to the individual.</a:t>
            </a:r>
          </a:p>
          <a:p>
            <a:r>
              <a:rPr lang="en-US" b="1"/>
              <a:t> </a:t>
            </a:r>
            <a:endParaRPr lang="en-US"/>
          </a:p>
          <a:p>
            <a:r>
              <a:rPr lang="en-US" b="1"/>
              <a:t>Changed environment: </a:t>
            </a:r>
            <a:endParaRPr lang="en-US"/>
          </a:p>
          <a:p>
            <a:pPr marL="351044" indent="-351044">
              <a:buFont typeface="Arial" panose="020B0604020202020204" pitchFamily="34" charset="0"/>
              <a:buChar char="•"/>
            </a:pPr>
            <a:r>
              <a:rPr lang="en-US"/>
              <a:t>Bills go unpaid or overdue when someone else has been charged with paying them for the individual.</a:t>
            </a:r>
          </a:p>
          <a:p>
            <a:pPr marL="351044" indent="-351044">
              <a:buFont typeface="Arial" panose="020B0604020202020204" pitchFamily="34" charset="0"/>
              <a:buChar char="•"/>
            </a:pPr>
            <a:r>
              <a:rPr lang="en-US"/>
              <a:t>Living conditions are below expectations in spite of financial resources.</a:t>
            </a:r>
          </a:p>
          <a:p>
            <a:pPr marL="351044" indent="-351044">
              <a:buFont typeface="Arial" panose="020B0604020202020204" pitchFamily="34" charset="0"/>
              <a:buChar char="•"/>
            </a:pPr>
            <a:r>
              <a:rPr lang="en-US"/>
              <a:t>The individual’s personal belongings, important papers, credit cards, or identification documents go missing.</a:t>
            </a:r>
          </a:p>
          <a:p>
            <a:r>
              <a:rPr lang="en-US" b="1"/>
              <a:t> </a:t>
            </a:r>
            <a:endParaRPr lang="en-US"/>
          </a:p>
          <a:p>
            <a:r>
              <a:rPr lang="en-US" b="1"/>
              <a:t>Unusual behavior</a:t>
            </a:r>
            <a:endParaRPr lang="en-US"/>
          </a:p>
          <a:p>
            <a:pPr marL="351044" indent="-351044">
              <a:buFont typeface="Arial" panose="020B0604020202020204" pitchFamily="34" charset="0"/>
              <a:buChar char="•"/>
            </a:pPr>
            <a:r>
              <a:rPr lang="en-US"/>
              <a:t>Caregivers or family members caring seem to isolate the individual from other family members, friends, and community events or gatherings.</a:t>
            </a:r>
          </a:p>
          <a:p>
            <a:pPr marL="351044" indent="-351044">
              <a:buFont typeface="Arial" panose="020B0604020202020204" pitchFamily="34" charset="0"/>
              <a:buChar char="•"/>
            </a:pPr>
            <a:r>
              <a:rPr lang="en-US"/>
              <a:t>The individual seems suddenly more fearful and becomes reluctant to talk about topics that were once routine conversations.</a:t>
            </a:r>
          </a:p>
          <a:p>
            <a:pPr marL="351044" indent="-351044">
              <a:buFont typeface="Arial" panose="020B0604020202020204" pitchFamily="34" charset="0"/>
              <a:buChar char="•"/>
            </a:pPr>
            <a:r>
              <a:rPr lang="en-US"/>
              <a:t>The individual does not know how much income they receive. The caregiver is unwilling to share that information when asked.</a:t>
            </a:r>
          </a:p>
          <a:p>
            <a:pPr marL="351044" indent="-351044">
              <a:buFont typeface="Arial" panose="020B0604020202020204" pitchFamily="34" charset="0"/>
              <a:buChar char="•"/>
            </a:pPr>
            <a:r>
              <a:rPr lang="en-US"/>
              <a:t>A caregiver receives an unusual level of expensive or frequent gifts paid for with the financial resources of the individual.</a:t>
            </a:r>
          </a:p>
          <a:p>
            <a:pPr marL="351044" indent="-351044">
              <a:buFont typeface="Arial" panose="020B0604020202020204" pitchFamily="34" charset="0"/>
              <a:buChar char="•"/>
            </a:pPr>
            <a:r>
              <a:rPr lang="en-US"/>
              <a:t>A live-in caregiver refuses to leave or to leave the individual alone with visitors even when requested to do so.</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67</a:t>
            </a:fld>
            <a:endParaRPr lang="en-US" altLang="en-US"/>
          </a:p>
        </p:txBody>
      </p:sp>
    </p:spTree>
    <p:extLst>
      <p:ext uri="{BB962C8B-B14F-4D97-AF65-F5344CB8AC3E}">
        <p14:creationId xmlns:p14="http://schemas.microsoft.com/office/powerpoint/2010/main" val="15011541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01488" eaLnBrk="1" hangingPunct="1">
              <a:spcBef>
                <a:spcPct val="0"/>
              </a:spcBef>
              <a:defRPr/>
            </a:pPr>
            <a:r>
              <a:rPr lang="en-US" altLang="en-US" b="1" u="sng">
                <a:solidFill>
                  <a:srgbClr val="000000"/>
                </a:solidFill>
              </a:rPr>
              <a:t>Instructions for Presenter:</a:t>
            </a:r>
          </a:p>
          <a:p>
            <a:pPr defTabSz="1901488" eaLnBrk="1" hangingPunct="1">
              <a:spcBef>
                <a:spcPct val="0"/>
              </a:spcBef>
              <a:defRPr/>
            </a:pPr>
            <a:endParaRPr lang="en-US" altLang="en-US" b="1" u="sng">
              <a:solidFill>
                <a:srgbClr val="000000"/>
              </a:solidFill>
            </a:endParaRPr>
          </a:p>
          <a:p>
            <a:pPr marL="364191" indent="-364191" defTabSz="1901488" eaLnBrk="1" hangingPunct="1">
              <a:spcBef>
                <a:spcPct val="0"/>
              </a:spcBef>
              <a:buFont typeface="Arial" panose="020B0604020202020204" pitchFamily="34" charset="0"/>
              <a:buChar char="•"/>
              <a:defRPr/>
            </a:pPr>
            <a:r>
              <a:rPr lang="en-US" altLang="en-US" b="0" u="none"/>
              <a:t>Present slide content.</a:t>
            </a:r>
          </a:p>
          <a:p>
            <a:pPr marL="364191" indent="-364191" defTabSz="1901488" eaLnBrk="1" hangingPunct="1">
              <a:spcBef>
                <a:spcPct val="0"/>
              </a:spcBef>
              <a:buFont typeface="Arial" panose="020B0604020202020204" pitchFamily="34" charset="0"/>
              <a:buChar char="•"/>
            </a:pPr>
            <a:r>
              <a:rPr lang="en-US" altLang="en-US"/>
              <a:t>Remember,</a:t>
            </a:r>
            <a:r>
              <a:rPr lang="en-US" altLang="en-US" b="1"/>
              <a:t> you do not need to prove that financial exploitation or abuse is occurring to report it</a:t>
            </a:r>
            <a:r>
              <a:rPr lang="en-US" altLang="en-US"/>
              <a:t>. It is up to the professionals to take action if you suspect abuse.</a:t>
            </a:r>
          </a:p>
          <a:p>
            <a:pPr marL="364191" indent="-364191" defTabSz="1901488" eaLnBrk="1" hangingPunct="1">
              <a:spcBef>
                <a:spcPct val="0"/>
              </a:spcBef>
              <a:buFont typeface="Arial" panose="020B0604020202020204" pitchFamily="34" charset="0"/>
              <a:buChar char="•"/>
            </a:pPr>
            <a:r>
              <a:rPr lang="en-US" altLang="en-US" b="0" u="none" baseline="0"/>
              <a:t>A full list of resources and other details is available in Module 9 of </a:t>
            </a:r>
            <a:r>
              <a:rPr lang="en-US" altLang="en-US" b="0" i="1" u="none" baseline="0"/>
              <a:t>Focus on People with Disabilities.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68</a:t>
            </a:fld>
            <a:endParaRPr lang="en-US" altLang="en-US"/>
          </a:p>
        </p:txBody>
      </p:sp>
    </p:spTree>
    <p:extLst>
      <p:ext uri="{BB962C8B-B14F-4D97-AF65-F5344CB8AC3E}">
        <p14:creationId xmlns:p14="http://schemas.microsoft.com/office/powerpoint/2010/main" val="1969868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a:solidFill>
                  <a:srgbClr val="000000"/>
                </a:solidFill>
                <a:ea typeface="MS PGothic" charset="-128"/>
              </a:rPr>
              <a:t>Training Section 9: </a:t>
            </a:r>
            <a:r>
              <a:rPr lang="en-US" altLang="en-US" b="1" u="sng">
                <a:solidFill>
                  <a:srgbClr val="000000"/>
                </a:solidFill>
                <a:ea typeface="ＭＳ Ｐゴシック" charset="0"/>
              </a:rPr>
              <a:t>Using and Protecting</a:t>
            </a:r>
            <a:r>
              <a:rPr lang="en-US" altLang="en-US" b="1" u="sng" baseline="0">
                <a:solidFill>
                  <a:srgbClr val="000000"/>
                </a:solidFill>
                <a:ea typeface="ＭＳ Ｐゴシック" charset="0"/>
              </a:rPr>
              <a:t> Your Money CONTINUED</a:t>
            </a:r>
            <a:endParaRPr lang="en-US" b="1" u="sng">
              <a:solidFill>
                <a:srgbClr val="000000"/>
              </a:solidFill>
              <a:ea typeface="ＭＳ Ｐゴシック" charset="0"/>
            </a:endParaRPr>
          </a:p>
          <a:p>
            <a:pPr>
              <a:defRPr/>
            </a:pPr>
            <a:endParaRPr lang="en-US" altLang="en-US" b="1" u="sng">
              <a:solidFill>
                <a:srgbClr val="000000"/>
              </a:solidFill>
              <a:ea typeface="MS PGothic" charset="-128"/>
            </a:endParaRPr>
          </a:p>
          <a:p>
            <a:pPr marL="351044" indent="-351044">
              <a:buFont typeface="Arial" charset="0"/>
              <a:buChar char="•"/>
              <a:defRPr/>
            </a:pPr>
            <a:r>
              <a:rPr lang="en-US" altLang="en-US">
                <a:solidFill>
                  <a:srgbClr val="000000"/>
                </a:solidFill>
                <a:ea typeface="MS PGothic" charset="-128"/>
              </a:rPr>
              <a:t>Refer participants to the CFPB complaint contact information on slide and in their toolkit, Module 9, Tool 1.</a:t>
            </a:r>
          </a:p>
          <a:p>
            <a:pPr marL="351044" indent="-351044">
              <a:buFont typeface="Arial" charset="0"/>
              <a:buChar char="•"/>
              <a:defRPr/>
            </a:pPr>
            <a:r>
              <a:rPr lang="en-US" altLang="en-US">
                <a:solidFill>
                  <a:srgbClr val="000000"/>
                </a:solidFill>
                <a:ea typeface="MS PGothic" charset="-128"/>
              </a:rPr>
              <a:t>Explain the following:</a:t>
            </a:r>
          </a:p>
          <a:p>
            <a:pPr marL="1287162" lvl="1" indent="-351044">
              <a:buFont typeface="Arial" charset="0"/>
              <a:buChar char="•"/>
              <a:defRPr/>
            </a:pPr>
            <a:r>
              <a:rPr lang="en-US" altLang="en-US">
                <a:solidFill>
                  <a:srgbClr val="000000"/>
                </a:solidFill>
                <a:ea typeface="MS PGothic" charset="-128"/>
              </a:rPr>
              <a:t>An empowered consumer understands their rights. When you know you have rights, you can take steps to protect yourself. There are many laws that protect your rights when it comes to financial products and services. It is the CFPB’s job to enforce these laws and handle consumers’ complaints about financial products and services.</a:t>
            </a:r>
          </a:p>
          <a:p>
            <a:pPr marL="1287162" lvl="1" indent="-351044">
              <a:buFont typeface="Arial" charset="0"/>
              <a:buChar char="•"/>
              <a:defRPr/>
            </a:pPr>
            <a:r>
              <a:rPr lang="en-US" altLang="en-US">
                <a:solidFill>
                  <a:srgbClr val="000000"/>
                </a:solidFill>
                <a:ea typeface="MS PGothic" charset="-128"/>
              </a:rPr>
              <a:t>The CFPB has to</a:t>
            </a:r>
            <a:r>
              <a:rPr lang="en-US" altLang="en-US" baseline="0">
                <a:solidFill>
                  <a:srgbClr val="000000"/>
                </a:solidFill>
                <a:ea typeface="MS PGothic" charset="-128"/>
              </a:rPr>
              <a:t> date</a:t>
            </a:r>
            <a:r>
              <a:rPr lang="en-US" altLang="en-US">
                <a:solidFill>
                  <a:srgbClr val="000000"/>
                </a:solidFill>
                <a:ea typeface="MS PGothic" charset="-128"/>
              </a:rPr>
              <a:t> handled more</a:t>
            </a:r>
            <a:r>
              <a:rPr lang="en-US" altLang="en-US" baseline="0">
                <a:solidFill>
                  <a:srgbClr val="000000"/>
                </a:solidFill>
                <a:ea typeface="MS PGothic" charset="-128"/>
              </a:rPr>
              <a:t> than </a:t>
            </a:r>
            <a:r>
              <a:rPr lang="en-US" altLang="en-US">
                <a:solidFill>
                  <a:srgbClr val="000000"/>
                </a:solidFill>
                <a:ea typeface="MS PGothic" charset="-128"/>
              </a:rPr>
              <a:t>1,000,000 of consumer complaints about:</a:t>
            </a:r>
          </a:p>
          <a:p>
            <a:pPr marL="3156143" lvl="3" indent="-351044">
              <a:buFont typeface="Arial" charset="0"/>
              <a:buChar char="•"/>
              <a:defRPr/>
            </a:pPr>
            <a:r>
              <a:rPr lang="en-US" altLang="en-US">
                <a:solidFill>
                  <a:srgbClr val="000000"/>
                </a:solidFill>
                <a:ea typeface="MS PGothic" charset="-128"/>
              </a:rPr>
              <a:t>Credit cards</a:t>
            </a:r>
          </a:p>
          <a:p>
            <a:pPr marL="3156143" lvl="3" indent="-351044">
              <a:buFont typeface="Arial" charset="0"/>
              <a:buChar char="•"/>
              <a:defRPr/>
            </a:pPr>
            <a:r>
              <a:rPr lang="en-US" altLang="en-US">
                <a:solidFill>
                  <a:srgbClr val="000000"/>
                </a:solidFill>
                <a:ea typeface="MS PGothic" charset="-128"/>
              </a:rPr>
              <a:t>Mortgages</a:t>
            </a:r>
          </a:p>
          <a:p>
            <a:pPr marL="3156143" lvl="3" indent="-351044">
              <a:buFont typeface="Arial" charset="0"/>
              <a:buChar char="•"/>
              <a:defRPr/>
            </a:pPr>
            <a:r>
              <a:rPr lang="en-US" altLang="en-US">
                <a:solidFill>
                  <a:srgbClr val="000000"/>
                </a:solidFill>
                <a:ea typeface="MS PGothic" charset="-128"/>
              </a:rPr>
              <a:t>Bank accounts and services</a:t>
            </a:r>
          </a:p>
          <a:p>
            <a:pPr marL="3156143" lvl="3" indent="-351044">
              <a:buFont typeface="Arial" charset="0"/>
              <a:buChar char="•"/>
              <a:defRPr/>
            </a:pPr>
            <a:r>
              <a:rPr lang="en-US" altLang="en-US">
                <a:solidFill>
                  <a:srgbClr val="000000"/>
                </a:solidFill>
                <a:ea typeface="MS PGothic" charset="-128"/>
              </a:rPr>
              <a:t>Student loans</a:t>
            </a:r>
          </a:p>
          <a:p>
            <a:pPr marL="3156143" lvl="3" indent="-351044">
              <a:buFont typeface="Arial" charset="0"/>
              <a:buChar char="•"/>
              <a:defRPr/>
            </a:pPr>
            <a:r>
              <a:rPr lang="en-US" altLang="en-US">
                <a:solidFill>
                  <a:srgbClr val="000000"/>
                </a:solidFill>
                <a:ea typeface="MS PGothic" charset="-128"/>
              </a:rPr>
              <a:t>Vehicle loans or leases</a:t>
            </a:r>
          </a:p>
          <a:p>
            <a:pPr marL="3156143" lvl="3" indent="-351044">
              <a:buFont typeface="Arial" charset="0"/>
              <a:buChar char="•"/>
              <a:defRPr/>
            </a:pPr>
            <a:r>
              <a:rPr lang="en-US" altLang="en-US">
                <a:solidFill>
                  <a:srgbClr val="000000"/>
                </a:solidFill>
                <a:ea typeface="MS PGothic" charset="-128"/>
              </a:rPr>
              <a:t>Payday loans</a:t>
            </a:r>
          </a:p>
          <a:p>
            <a:pPr marL="3156143" lvl="3" indent="-351044">
              <a:buFont typeface="Arial" charset="0"/>
              <a:buChar char="•"/>
              <a:defRPr/>
            </a:pPr>
            <a:r>
              <a:rPr lang="en-US" altLang="en-US">
                <a:solidFill>
                  <a:srgbClr val="000000"/>
                </a:solidFill>
                <a:ea typeface="MS PGothic" charset="-128"/>
              </a:rPr>
              <a:t>Other consumer loans (including installment loans, pawn loans, and title loans)</a:t>
            </a:r>
          </a:p>
          <a:p>
            <a:pPr marL="3156143" lvl="3" indent="-351044">
              <a:buFont typeface="Arial" charset="0"/>
              <a:buChar char="•"/>
              <a:defRPr/>
            </a:pPr>
            <a:r>
              <a:rPr lang="en-US" altLang="en-US">
                <a:solidFill>
                  <a:srgbClr val="000000"/>
                </a:solidFill>
                <a:ea typeface="MS PGothic" charset="-128"/>
              </a:rPr>
              <a:t>Debt collection</a:t>
            </a:r>
          </a:p>
          <a:p>
            <a:pPr marL="3156143" lvl="3" indent="-351044">
              <a:buFont typeface="Arial" charset="0"/>
              <a:buChar char="•"/>
              <a:defRPr/>
            </a:pPr>
            <a:r>
              <a:rPr lang="en-US" altLang="en-US">
                <a:solidFill>
                  <a:srgbClr val="000000"/>
                </a:solidFill>
                <a:ea typeface="MS PGothic" charset="-128"/>
              </a:rPr>
              <a:t>Money transfers or virtual currency</a:t>
            </a:r>
          </a:p>
          <a:p>
            <a:pPr marL="3156143" lvl="3" indent="-351044">
              <a:buFont typeface="Arial" charset="0"/>
              <a:buChar char="•"/>
              <a:defRPr/>
            </a:pPr>
            <a:r>
              <a:rPr lang="en-US" altLang="en-US">
                <a:solidFill>
                  <a:srgbClr val="000000"/>
                </a:solidFill>
                <a:ea typeface="MS PGothic" charset="-128"/>
              </a:rPr>
              <a:t>Credit reporting</a:t>
            </a:r>
          </a:p>
          <a:p>
            <a:pPr marL="3156143" lvl="3" indent="-351044">
              <a:buFont typeface="Arial" charset="0"/>
              <a:buChar char="•"/>
              <a:defRPr/>
            </a:pPr>
            <a:r>
              <a:rPr lang="en-US" altLang="en-US">
                <a:solidFill>
                  <a:srgbClr val="000000"/>
                </a:solidFill>
                <a:ea typeface="MS PGothic" charset="-128"/>
              </a:rPr>
              <a:t>Prepaid cards</a:t>
            </a:r>
          </a:p>
          <a:p>
            <a:pPr marL="3156143" lvl="3" indent="-351044">
              <a:buFont typeface="Arial" charset="0"/>
              <a:buChar char="•"/>
              <a:defRPr/>
            </a:pPr>
            <a:r>
              <a:rPr lang="en-US" altLang="en-US">
                <a:solidFill>
                  <a:srgbClr val="000000"/>
                </a:solidFill>
                <a:ea typeface="MS PGothic" charset="-128"/>
              </a:rPr>
              <a:t>Other financial services (including check cashing, money orders, cashier’s checks, credit repair, debt settlement, refund anticipation loans, foreign currency exchange, and traveler’s checks)</a:t>
            </a:r>
          </a:p>
          <a:p>
            <a:pPr marL="1287162" lvl="1" indent="-351044">
              <a:buFont typeface="Arial" charset="0"/>
              <a:buChar char="•"/>
              <a:defRPr/>
            </a:pPr>
            <a:endParaRPr lang="en-US" altLang="en-US">
              <a:solidFill>
                <a:srgbClr val="000000"/>
              </a:solidFill>
              <a:ea typeface="MS PGothic" charset="-128"/>
            </a:endParaRPr>
          </a:p>
          <a:p>
            <a:pPr marL="1287162" lvl="1" indent="-351044">
              <a:buFont typeface="Arial" charset="0"/>
              <a:buChar char="•"/>
              <a:defRPr/>
            </a:pPr>
            <a:r>
              <a:rPr lang="en-US" altLang="en-US">
                <a:solidFill>
                  <a:srgbClr val="000000"/>
                </a:solidFill>
                <a:ea typeface="MS PGothic" charset="-128"/>
              </a:rPr>
              <a:t>Every complaint the CFPB receives gives them insights into problems that people are experiencing in the marketplace and helps them to identify and prioritize problems for potential action.</a:t>
            </a:r>
            <a:endParaRPr lang="en-US" altLang="en-US" sz="2400">
              <a:solidFill>
                <a:srgbClr val="000000"/>
              </a:solidFill>
              <a:ea typeface="MS PGothic" charset="-128"/>
            </a:endParaRPr>
          </a:p>
          <a:p>
            <a:pPr marL="2223278" lvl="2" indent="-351044">
              <a:buFont typeface="Arial" charset="0"/>
              <a:buChar char="•"/>
              <a:defRPr/>
            </a:pPr>
            <a:endParaRPr lang="en-US" altLang="en-US">
              <a:solidFill>
                <a:srgbClr val="000000"/>
              </a:solidFill>
              <a:ea typeface="MS PGothic" charset="-128"/>
            </a:endParaRPr>
          </a:p>
          <a:p>
            <a:pPr marL="351044" indent="-351044">
              <a:buFont typeface="Arial" charset="0"/>
              <a:buChar char="•"/>
              <a:defRPr/>
            </a:pPr>
            <a:r>
              <a:rPr lang="en-US" altLang="en-US">
                <a:solidFill>
                  <a:srgbClr val="000000"/>
                </a:solidFill>
                <a:ea typeface="MS PGothic" charset="-128"/>
              </a:rPr>
              <a:t>Explain that you can submit a complaint on behalf of someone else following the directions on the site.</a:t>
            </a:r>
          </a:p>
          <a:p>
            <a:pPr marL="351044" indent="-351044">
              <a:buFont typeface="Arial" charset="0"/>
              <a:buChar char="•"/>
              <a:defRPr/>
            </a:pPr>
            <a:endParaRPr lang="en-US" altLang="en-US">
              <a:solidFill>
                <a:srgbClr val="000000"/>
              </a:solidFill>
              <a:ea typeface="MS PGothic" charset="-128"/>
            </a:endParaRPr>
          </a:p>
          <a:p>
            <a:pPr marL="351044" indent="-351044">
              <a:buFont typeface="Arial" charset="0"/>
              <a:buChar char="•"/>
              <a:defRPr/>
            </a:pPr>
            <a:r>
              <a:rPr lang="en-US" altLang="en-US">
                <a:solidFill>
                  <a:srgbClr val="000000"/>
                </a:solidFill>
                <a:ea typeface="MS PGothic" charset="-128"/>
              </a:rPr>
              <a:t>Explain that, you can also submit a complaint over the phone by calling the CFPB at 855-411-CFPB (2372), toll free. U.S.-based call centers can help you in over 180 languages and can also take calls from consumers who are deaf, have hearing loss, or have speech disabilities. Live operators in Spanish are available.</a:t>
            </a:r>
          </a:p>
          <a:p>
            <a:pPr marL="351044" indent="-351044">
              <a:buFont typeface="Arial" charset="0"/>
              <a:buChar char="•"/>
              <a:defRPr/>
            </a:pPr>
            <a:endParaRPr lang="en-US" altLang="en-US">
              <a:solidFill>
                <a:srgbClr val="000000"/>
              </a:solidFill>
              <a:ea typeface="MS PGothic" charset="-128"/>
            </a:endParaRPr>
          </a:p>
          <a:p>
            <a:pPr marL="351044" indent="-351044">
              <a:buFont typeface="Arial" charset="0"/>
              <a:buChar char="•"/>
              <a:defRPr/>
            </a:pPr>
            <a:endParaRPr lang="en-US" altLang="en-US">
              <a:solidFill>
                <a:srgbClr val="000000"/>
              </a:solidFill>
              <a:ea typeface="MS PGothic" charset="-128"/>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517941" indent="-581825">
              <a:defRPr>
                <a:solidFill>
                  <a:schemeClr val="tx1"/>
                </a:solidFill>
                <a:latin typeface="Georgia" panose="02040502050405020303" pitchFamily="18" charset="0"/>
                <a:ea typeface="MS PGothic" panose="020B0600070205080204" pitchFamily="34" charset="-128"/>
              </a:defRPr>
            </a:lvl2pPr>
            <a:lvl3pPr marL="2337043" indent="-464810">
              <a:defRPr>
                <a:solidFill>
                  <a:schemeClr val="tx1"/>
                </a:solidFill>
                <a:latin typeface="Georgia" panose="02040502050405020303" pitchFamily="18" charset="0"/>
                <a:ea typeface="MS PGothic" panose="020B0600070205080204" pitchFamily="34" charset="-128"/>
              </a:defRPr>
            </a:lvl3pPr>
            <a:lvl4pPr marL="3273160" indent="-464810">
              <a:defRPr>
                <a:solidFill>
                  <a:schemeClr val="tx1"/>
                </a:solidFill>
                <a:latin typeface="Georgia" panose="02040502050405020303" pitchFamily="18" charset="0"/>
                <a:ea typeface="MS PGothic" panose="020B0600070205080204" pitchFamily="34" charset="-128"/>
              </a:defRPr>
            </a:lvl4pPr>
            <a:lvl5pPr marL="4209276" indent="-464810">
              <a:defRPr>
                <a:solidFill>
                  <a:schemeClr val="tx1"/>
                </a:solidFill>
                <a:latin typeface="Georgia" panose="02040502050405020303" pitchFamily="18" charset="0"/>
                <a:ea typeface="MS PGothic" panose="020B0600070205080204" pitchFamily="34" charset="-128"/>
              </a:defRPr>
            </a:lvl5pPr>
            <a:lvl6pPr marL="514539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6081510"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7017627"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953744" indent="-464810" defTabSz="93611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640169F2-2768-488A-8BCB-EE6315C93959}" type="slidenum">
              <a:rPr lang="en-US" altLang="en-US" smtClean="0">
                <a:solidFill>
                  <a:prstClr val="black"/>
                </a:solidFill>
                <a:latin typeface="Calibri" panose="020F0502020204030204" pitchFamily="34" charset="0"/>
              </a:rPr>
              <a:pPr/>
              <a:t>69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1848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these questions generally for the clients on our caseload</a:t>
            </a:r>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7</a:t>
            </a:fld>
            <a:endParaRPr lang="en-US" altLang="en-US"/>
          </a:p>
        </p:txBody>
      </p:sp>
    </p:spTree>
    <p:extLst>
      <p:ext uri="{BB962C8B-B14F-4D97-AF65-F5344CB8AC3E}">
        <p14:creationId xmlns:p14="http://schemas.microsoft.com/office/powerpoint/2010/main" val="76104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70</a:t>
            </a:fld>
            <a:endParaRPr lang="en-US" altLang="en-US"/>
          </a:p>
        </p:txBody>
      </p:sp>
    </p:spTree>
    <p:extLst>
      <p:ext uri="{BB962C8B-B14F-4D97-AF65-F5344CB8AC3E}">
        <p14:creationId xmlns:p14="http://schemas.microsoft.com/office/powerpoint/2010/main" val="36887883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endParaRPr lang="en-US" altLang="en-US" b="1" u="sng">
              <a:solidFill>
                <a:srgbClr val="000000"/>
              </a:solidFill>
            </a:endParaRPr>
          </a:p>
          <a:p>
            <a:pPr defTabSz="971176">
              <a:defRPr/>
            </a:pPr>
            <a:r>
              <a:rPr lang="en-US" altLang="en-US" b="1" u="sng">
                <a:solidFill>
                  <a:srgbClr val="000000"/>
                </a:solidFill>
              </a:rPr>
              <a:t>Instructions for Presenter:</a:t>
            </a:r>
          </a:p>
          <a:p>
            <a:endParaRPr lang="en-US" b="1" u="none"/>
          </a:p>
          <a:p>
            <a:r>
              <a:rPr lang="en-US" b="1" u="none"/>
              <a:t>Exercise (pairs</a:t>
            </a:r>
            <a:r>
              <a:rPr lang="en-US" b="1" u="none" baseline="0"/>
              <a:t>)</a:t>
            </a:r>
          </a:p>
          <a:p>
            <a:endParaRPr lang="en-US" b="0" u="none" baseline="0"/>
          </a:p>
          <a:p>
            <a:pPr marL="351044" indent="-351044" defTabSz="971176">
              <a:buFont typeface="Arial"/>
              <a:buChar char="•"/>
              <a:defRPr/>
            </a:pPr>
            <a:r>
              <a:rPr lang="en-US" altLang="en-US" baseline="0"/>
              <a:t>Present slide contents.</a:t>
            </a:r>
            <a:endParaRPr lang="en-US" b="0" i="0"/>
          </a:p>
          <a:p>
            <a:pPr marL="351044" indent="-351044">
              <a:buFont typeface="Arial"/>
              <a:buChar char="•"/>
            </a:pPr>
            <a:r>
              <a:rPr lang="en-US" b="0" u="none" baseline="0"/>
              <a:t>Have teams of two work through these questions together.</a:t>
            </a:r>
          </a:p>
          <a:p>
            <a:pPr marL="351044" indent="-351044">
              <a:buFont typeface="Arial"/>
              <a:buChar char="•"/>
            </a:pPr>
            <a:r>
              <a:rPr lang="en-US" b="0" u="none" baseline="0"/>
              <a:t>Give teams 5 </a:t>
            </a:r>
            <a:r>
              <a:rPr lang="mr-IN" b="0" u="none" baseline="0"/>
              <a:t>–</a:t>
            </a:r>
            <a:r>
              <a:rPr lang="en-US" b="0" u="none" baseline="0"/>
              <a:t> 10 minutes to work through this.</a:t>
            </a:r>
          </a:p>
          <a:p>
            <a:pPr marL="351044" indent="-351044">
              <a:buFont typeface="Arial"/>
              <a:buChar char="•"/>
            </a:pPr>
            <a:r>
              <a:rPr lang="en-US" b="0" u="none" baseline="0"/>
              <a:t>Have a subset of the groups report out. Try to select diverse examples.</a:t>
            </a:r>
          </a:p>
          <a:p>
            <a:pPr marL="351044" indent="-351044">
              <a:buFont typeface="Arial"/>
              <a:buChar char="•"/>
            </a:pPr>
            <a:r>
              <a:rPr lang="en-US" b="0" u="none" baseline="0"/>
              <a:t>Thank participants for their contributions.</a:t>
            </a:r>
          </a:p>
          <a:p>
            <a:pPr marL="351044" indent="-351044">
              <a:buFont typeface="Arial"/>
              <a:buChar char="•"/>
            </a:pPr>
            <a:r>
              <a:rPr lang="en-US" b="0" u="none" baseline="0"/>
              <a:t>Explain that now that they have completed an overview of </a:t>
            </a:r>
            <a:r>
              <a:rPr lang="en-US" b="0" i="1" u="none" baseline="0"/>
              <a:t>Your Money, Your Goals </a:t>
            </a:r>
            <a:r>
              <a:rPr lang="en-US" b="0" u="none" baseline="0"/>
              <a:t>and </a:t>
            </a:r>
            <a:r>
              <a:rPr lang="en-US" b="0" i="1" u="none" baseline="0"/>
              <a:t>Focus on People with Disabilities</a:t>
            </a:r>
            <a:r>
              <a:rPr lang="en-US" b="0" u="none" baseline="0"/>
              <a:t>, the rest of the training will focus on content and tools.</a:t>
            </a:r>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71</a:t>
            </a:fld>
            <a:endParaRPr lang="en-US"/>
          </a:p>
        </p:txBody>
      </p:sp>
    </p:spTree>
    <p:extLst>
      <p:ext uri="{BB962C8B-B14F-4D97-AF65-F5344CB8AC3E}">
        <p14:creationId xmlns:p14="http://schemas.microsoft.com/office/powerpoint/2010/main" val="6867222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72</a:t>
            </a:fld>
            <a:endParaRPr lang="en-US" altLang="en-US"/>
          </a:p>
        </p:txBody>
      </p:sp>
    </p:spTree>
    <p:extLst>
      <p:ext uri="{BB962C8B-B14F-4D97-AF65-F5344CB8AC3E}">
        <p14:creationId xmlns:p14="http://schemas.microsoft.com/office/powerpoint/2010/main" val="15452305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176">
              <a:defRPr/>
            </a:pPr>
            <a:r>
              <a:rPr lang="en-US" altLang="en-US" b="1" u="sng">
                <a:solidFill>
                  <a:srgbClr val="000000"/>
                </a:solidFill>
              </a:rPr>
              <a:t>Instructions for Presenter:</a:t>
            </a:r>
            <a:endParaRPr lang="en-US"/>
          </a:p>
          <a:p>
            <a:endParaRPr lang="en-US"/>
          </a:p>
          <a:p>
            <a:r>
              <a:rPr lang="en-US"/>
              <a:t>Thank participants and adjourn.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73</a:t>
            </a:fld>
            <a:endParaRPr lang="en-US" altLang="en-US"/>
          </a:p>
        </p:txBody>
      </p:sp>
    </p:spTree>
    <p:extLst>
      <p:ext uri="{BB962C8B-B14F-4D97-AF65-F5344CB8AC3E}">
        <p14:creationId xmlns:p14="http://schemas.microsoft.com/office/powerpoint/2010/main" val="108753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71176" eaLnBrk="1" hangingPunct="1">
              <a:spcBef>
                <a:spcPct val="0"/>
              </a:spcBef>
              <a:defRPr/>
            </a:pPr>
            <a:r>
              <a:rPr lang="en-US" altLang="en-US" b="1" u="sng">
                <a:solidFill>
                  <a:srgbClr val="000000"/>
                </a:solidFill>
              </a:rPr>
              <a:t>Instructions for Presenter:</a:t>
            </a:r>
          </a:p>
          <a:p>
            <a:pPr eaLnBrk="1" hangingPunct="1">
              <a:spcBef>
                <a:spcPct val="0"/>
              </a:spcBef>
            </a:pPr>
            <a:endParaRPr lang="en-US" b="1" u="sng">
              <a:solidFill>
                <a:srgbClr val="000000"/>
              </a:solidFill>
              <a:latin typeface="Calibri" charset="0"/>
              <a:ea typeface="MS PGothic" charset="0"/>
            </a:endParaRPr>
          </a:p>
          <a:p>
            <a:pPr marL="364191" indent="-364191" eaLnBrk="1" hangingPunct="1">
              <a:spcBef>
                <a:spcPct val="0"/>
              </a:spcBef>
              <a:buFont typeface="Arial" panose="020B0604020202020204" pitchFamily="34" charset="0"/>
              <a:buChar char="•"/>
            </a:pPr>
            <a:r>
              <a:rPr lang="en-US">
                <a:solidFill>
                  <a:srgbClr val="000000"/>
                </a:solidFill>
                <a:latin typeface="Calibri" charset="0"/>
                <a:ea typeface="MS PGothic" charset="0"/>
              </a:rPr>
              <a:t>Review</a:t>
            </a:r>
            <a:r>
              <a:rPr lang="en-US" baseline="0">
                <a:solidFill>
                  <a:srgbClr val="000000"/>
                </a:solidFill>
                <a:latin typeface="Calibri" charset="0"/>
                <a:ea typeface="MS PGothic" charset="0"/>
              </a:rPr>
              <a:t> the </a:t>
            </a:r>
            <a:r>
              <a:rPr lang="en-US">
                <a:solidFill>
                  <a:srgbClr val="000000"/>
                </a:solidFill>
                <a:latin typeface="Calibri" charset="0"/>
                <a:ea typeface="MS PGothic" charset="0"/>
              </a:rPr>
              <a:t>training purpose</a:t>
            </a:r>
          </a:p>
          <a:p>
            <a:pPr marL="364191" indent="-364191" eaLnBrk="1" hangingPunct="1">
              <a:spcBef>
                <a:spcPct val="0"/>
              </a:spcBef>
              <a:buFont typeface="Arial" panose="020B0604020202020204" pitchFamily="34" charset="0"/>
              <a:buChar char="•"/>
            </a:pPr>
            <a:endParaRPr lang="en-US" b="1" i="1">
              <a:solidFill>
                <a:srgbClr val="000000"/>
              </a:solidFill>
              <a:latin typeface="Calibri" charset="0"/>
              <a:ea typeface="MS PGothic" charset="0"/>
            </a:endParaRPr>
          </a:p>
          <a:p>
            <a:pPr marL="364191" indent="-364191" eaLnBrk="1" hangingPunct="1">
              <a:spcBef>
                <a:spcPct val="0"/>
              </a:spcBef>
              <a:buFont typeface="Arial" panose="020B0604020202020204" pitchFamily="34" charset="0"/>
              <a:buChar char="•"/>
            </a:pPr>
            <a:endParaRPr lang="en-US" b="1" i="1">
              <a:solidFill>
                <a:srgbClr val="000000"/>
              </a:solidFill>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900">
                <a:solidFill>
                  <a:schemeClr val="tx1"/>
                </a:solidFill>
                <a:latin typeface="Georgia" charset="0"/>
                <a:ea typeface="MS PGothic" charset="0"/>
                <a:cs typeface="MS PGothic" charset="0"/>
              </a:defRPr>
            </a:lvl1pPr>
            <a:lvl2pPr marL="1521191" indent="-585072">
              <a:defRPr sz="4900">
                <a:solidFill>
                  <a:schemeClr val="tx1"/>
                </a:solidFill>
                <a:latin typeface="Georgia" charset="0"/>
                <a:ea typeface="MS PGothic" charset="0"/>
                <a:cs typeface="MS PGothic" charset="0"/>
              </a:defRPr>
            </a:lvl2pPr>
            <a:lvl3pPr marL="2340293" indent="-468060">
              <a:defRPr sz="4900">
                <a:solidFill>
                  <a:schemeClr val="tx1"/>
                </a:solidFill>
                <a:latin typeface="Georgia" charset="0"/>
                <a:ea typeface="MS PGothic" charset="0"/>
                <a:cs typeface="MS PGothic" charset="0"/>
              </a:defRPr>
            </a:lvl3pPr>
            <a:lvl4pPr marL="3276410" indent="-468060">
              <a:defRPr sz="4900">
                <a:solidFill>
                  <a:schemeClr val="tx1"/>
                </a:solidFill>
                <a:latin typeface="Georgia" charset="0"/>
                <a:ea typeface="MS PGothic" charset="0"/>
                <a:cs typeface="MS PGothic" charset="0"/>
              </a:defRPr>
            </a:lvl4pPr>
            <a:lvl5pPr marL="4212527" indent="-468060">
              <a:defRPr sz="4900">
                <a:solidFill>
                  <a:schemeClr val="tx1"/>
                </a:solidFill>
                <a:latin typeface="Georgia" charset="0"/>
                <a:ea typeface="MS PGothic" charset="0"/>
                <a:cs typeface="MS PGothic" charset="0"/>
              </a:defRPr>
            </a:lvl5pPr>
            <a:lvl6pPr marL="5148644" indent="-468060" eaLnBrk="0" fontAlgn="base" hangingPunct="0">
              <a:spcBef>
                <a:spcPct val="0"/>
              </a:spcBef>
              <a:spcAft>
                <a:spcPct val="0"/>
              </a:spcAft>
              <a:defRPr sz="4900">
                <a:solidFill>
                  <a:schemeClr val="tx1"/>
                </a:solidFill>
                <a:latin typeface="Georgia" charset="0"/>
                <a:ea typeface="MS PGothic" charset="0"/>
                <a:cs typeface="MS PGothic" charset="0"/>
              </a:defRPr>
            </a:lvl6pPr>
            <a:lvl7pPr marL="6084760" indent="-468060" eaLnBrk="0" fontAlgn="base" hangingPunct="0">
              <a:spcBef>
                <a:spcPct val="0"/>
              </a:spcBef>
              <a:spcAft>
                <a:spcPct val="0"/>
              </a:spcAft>
              <a:defRPr sz="4900">
                <a:solidFill>
                  <a:schemeClr val="tx1"/>
                </a:solidFill>
                <a:latin typeface="Georgia" charset="0"/>
                <a:ea typeface="MS PGothic" charset="0"/>
                <a:cs typeface="MS PGothic" charset="0"/>
              </a:defRPr>
            </a:lvl7pPr>
            <a:lvl8pPr marL="7020877" indent="-468060" eaLnBrk="0" fontAlgn="base" hangingPunct="0">
              <a:spcBef>
                <a:spcPct val="0"/>
              </a:spcBef>
              <a:spcAft>
                <a:spcPct val="0"/>
              </a:spcAft>
              <a:defRPr sz="4900">
                <a:solidFill>
                  <a:schemeClr val="tx1"/>
                </a:solidFill>
                <a:latin typeface="Georgia" charset="0"/>
                <a:ea typeface="MS PGothic" charset="0"/>
                <a:cs typeface="MS PGothic" charset="0"/>
              </a:defRPr>
            </a:lvl8pPr>
            <a:lvl9pPr marL="7956993" indent="-468060" eaLnBrk="0" fontAlgn="base" hangingPunct="0">
              <a:spcBef>
                <a:spcPct val="0"/>
              </a:spcBef>
              <a:spcAft>
                <a:spcPct val="0"/>
              </a:spcAft>
              <a:defRPr sz="4900">
                <a:solidFill>
                  <a:schemeClr val="tx1"/>
                </a:solidFill>
                <a:latin typeface="Georgia" charset="0"/>
                <a:ea typeface="MS PGothic" charset="0"/>
                <a:cs typeface="MS PGothic" charset="0"/>
              </a:defRPr>
            </a:lvl9pPr>
          </a:lstStyle>
          <a:p>
            <a:fld id="{FDFBC289-56F6-EE4D-98C9-6A8A93575363}" type="slidenum">
              <a:rPr lang="en-US" sz="2600">
                <a:latin typeface="Calibri" charset="0"/>
              </a:rPr>
              <a:pPr/>
              <a:t>8</a:t>
            </a:fld>
            <a:endParaRPr lang="en-US" sz="2600">
              <a:latin typeface="Calibri" charset="0"/>
            </a:endParaRPr>
          </a:p>
        </p:txBody>
      </p:sp>
    </p:spTree>
    <p:extLst>
      <p:ext uri="{BB962C8B-B14F-4D97-AF65-F5344CB8AC3E}">
        <p14:creationId xmlns:p14="http://schemas.microsoft.com/office/powerpoint/2010/main" val="92215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71176">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eaLnBrk="1" hangingPunct="1">
              <a:spcBef>
                <a:spcPct val="0"/>
              </a:spcBef>
            </a:pPr>
            <a:r>
              <a:rPr lang="en-US" b="0">
                <a:solidFill>
                  <a:srgbClr val="000000"/>
                </a:solidFill>
                <a:latin typeface="Calibri" charset="0"/>
                <a:ea typeface="MS PGothic" charset="0"/>
              </a:rPr>
              <a:t>Introduce section on</a:t>
            </a:r>
            <a:r>
              <a:rPr lang="en-US" b="0" baseline="0">
                <a:solidFill>
                  <a:srgbClr val="000000"/>
                </a:solidFill>
                <a:latin typeface="Calibri" charset="0"/>
                <a:ea typeface="MS PGothic" charset="0"/>
              </a:rPr>
              <a:t> the overview of the CFPB and Office of Financial Empowerment</a:t>
            </a:r>
            <a:endParaRPr lang="en-US" b="0">
              <a:solidFill>
                <a:srgbClr val="000000"/>
              </a:solidFill>
              <a:latin typeface="Calibri" charset="0"/>
              <a:ea typeface="MS PGothic" charset="0"/>
            </a:endParaRPr>
          </a:p>
          <a:p>
            <a:pPr defTabSz="1901772">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1466276" indent="-563951">
              <a:defRPr>
                <a:solidFill>
                  <a:schemeClr val="tx1"/>
                </a:solidFill>
                <a:latin typeface="Georgia" panose="02040502050405020303" pitchFamily="18" charset="0"/>
                <a:ea typeface="MS PGothic" panose="020B0600070205080204" pitchFamily="34" charset="-128"/>
              </a:defRPr>
            </a:lvl2pPr>
            <a:lvl3pPr marL="2255808" indent="-451161">
              <a:defRPr>
                <a:solidFill>
                  <a:schemeClr val="tx1"/>
                </a:solidFill>
                <a:latin typeface="Georgia" panose="02040502050405020303" pitchFamily="18" charset="0"/>
                <a:ea typeface="MS PGothic" panose="020B0600070205080204" pitchFamily="34" charset="-128"/>
              </a:defRPr>
            </a:lvl3pPr>
            <a:lvl4pPr marL="3158131" indent="-451161">
              <a:defRPr>
                <a:solidFill>
                  <a:schemeClr val="tx1"/>
                </a:solidFill>
                <a:latin typeface="Georgia" panose="02040502050405020303" pitchFamily="18" charset="0"/>
                <a:ea typeface="MS PGothic" panose="020B0600070205080204" pitchFamily="34" charset="-128"/>
              </a:defRPr>
            </a:lvl4pPr>
            <a:lvl5pPr marL="4060454" indent="-451161">
              <a:defRPr>
                <a:solidFill>
                  <a:schemeClr val="tx1"/>
                </a:solidFill>
                <a:latin typeface="Georgia" panose="02040502050405020303" pitchFamily="18" charset="0"/>
                <a:ea typeface="MS PGothic" panose="020B0600070205080204" pitchFamily="34" charset="-128"/>
              </a:defRPr>
            </a:lvl5pPr>
            <a:lvl6pPr marL="4962777" indent="-45116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5865101" indent="-45116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6767424" indent="-45116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7669747" indent="-451161" defTabSz="902323"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49A05071-273A-4DD5-994D-13B04A2B87D3}"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740853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5" name="Rectangle 4"/>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 name="Title 2"/>
          <p:cNvSpPr>
            <a:spLocks noGrp="1"/>
          </p:cNvSpPr>
          <p:nvPr>
            <p:ph type="title"/>
          </p:nvPr>
        </p:nvSpPr>
        <p:spPr>
          <a:xfrm>
            <a:off x="553641" y="2164953"/>
            <a:ext cx="8036720" cy="743347"/>
          </a:xfrm>
        </p:spPr>
        <p:txBody>
          <a:bodyPr>
            <a:normAutofit/>
          </a:bodyPr>
          <a:lstStyle>
            <a:lvl1pPr algn="l" defTabSz="457200" rtl="0" eaLnBrk="1" latinLnBrk="0" hangingPunct="1">
              <a:spcBef>
                <a:spcPct val="0"/>
              </a:spcBef>
              <a:buNone/>
              <a:defRPr lang="en-US" sz="4000" b="0" kern="1200" dirty="0">
                <a:solidFill>
                  <a:srgbClr val="101820"/>
                </a:solidFill>
                <a:latin typeface="Arial"/>
                <a:ea typeface="+mj-ea"/>
                <a:cs typeface="Arial"/>
              </a:defRPr>
            </a:lvl1pPr>
          </a:lstStyle>
          <a:p>
            <a:r>
              <a:rPr lang="en-US"/>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lang="en-US" sz="1600" kern="1200" dirty="0" smtClean="0">
                <a:solidFill>
                  <a:srgbClr val="43484E"/>
                </a:solidFill>
                <a:latin typeface="+mj-lt"/>
                <a:ea typeface="+mn-ea"/>
                <a:cs typeface="Arial"/>
              </a:defRPr>
            </a:lvl1pPr>
          </a:lstStyle>
          <a:p>
            <a:pPr marL="0" lvl="0" indent="0" algn="l" defTabSz="457200" rtl="0" eaLnBrk="1" latinLnBrk="0" hangingPunct="1">
              <a:lnSpc>
                <a:spcPts val="2600"/>
              </a:lnSpc>
              <a:spcBef>
                <a:spcPts val="1000"/>
              </a:spcBef>
              <a:buClr>
                <a:schemeClr val="tx2"/>
              </a:buClr>
              <a:buFont typeface="Wingdings" charset="2"/>
              <a:buNone/>
            </a:pPr>
            <a:r>
              <a:rPr lang="en-US"/>
              <a:t>Click to edit Master text styles</a:t>
            </a:r>
          </a:p>
        </p:txBody>
      </p:sp>
      <p:pic>
        <p:nvPicPr>
          <p:cNvPr id="10" name="Picture 9"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06" y="4459681"/>
            <a:ext cx="2779395" cy="948419"/>
          </a:xfrm>
          <a:prstGeom prst="rect">
            <a:avLst/>
          </a:prstGeom>
        </p:spPr>
      </p:pic>
    </p:spTree>
    <p:extLst>
      <p:ext uri="{BB962C8B-B14F-4D97-AF65-F5344CB8AC3E}">
        <p14:creationId xmlns:p14="http://schemas.microsoft.com/office/powerpoint/2010/main" val="30329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ic on the side">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7952" y="1376363"/>
            <a:ext cx="2543220" cy="1685925"/>
          </a:xfr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88577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1380744"/>
            <a:ext cx="2542032" cy="1682496"/>
          </a:xfrm>
        </p:spPr>
        <p:txBody>
          <a:bodyPr anchor="t"/>
          <a:lstStyle>
            <a:lvl1pPr>
              <a:lnSpc>
                <a:spcPts val="2600"/>
              </a:lnSpc>
              <a:spcBef>
                <a:spcPts val="1000"/>
              </a:spcBef>
              <a:defRPr sz="2400"/>
            </a:lvl1pPr>
          </a:lstStyle>
          <a:p>
            <a:r>
              <a:rPr lang="en-US"/>
              <a:t>Click to edit Master title style</a:t>
            </a:r>
          </a:p>
        </p:txBody>
      </p:sp>
      <p:sp>
        <p:nvSpPr>
          <p:cNvPr id="3" name="Slide Number Placeholder 2"/>
          <p:cNvSpPr>
            <a:spLocks noGrp="1"/>
          </p:cNvSpPr>
          <p:nvPr>
            <p:ph type="sldNum" sz="quarter" idx="10"/>
          </p:nvPr>
        </p:nvSpPr>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1629750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8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7" name="Footer Placeholder 4"/>
          <p:cNvSpPr>
            <a:spLocks noGrp="1"/>
          </p:cNvSpPr>
          <p:nvPr>
            <p:ph type="ftr" sz="quarter" idx="11"/>
          </p:nvPr>
        </p:nvSpPr>
        <p:spPr>
          <a:xfrm>
            <a:off x="5694363" y="6173788"/>
            <a:ext cx="2895600" cy="365125"/>
          </a:xfrm>
          <a:prstGeom prst="rect">
            <a:avLst/>
          </a:prstGeom>
        </p:spPr>
        <p:txBody>
          <a:bodyPr/>
          <a:lstStyle>
            <a:lvl1pPr>
              <a:defRPr smtClean="0"/>
            </a:lvl1pPr>
          </a:lstStyle>
          <a:p>
            <a:pPr>
              <a:defRPr/>
            </a:pPr>
            <a:endParaRPr lang="en-US" altLang="en-US"/>
          </a:p>
        </p:txBody>
      </p:sp>
    </p:spTree>
    <p:extLst>
      <p:ext uri="{BB962C8B-B14F-4D97-AF65-F5344CB8AC3E}">
        <p14:creationId xmlns:p14="http://schemas.microsoft.com/office/powerpoint/2010/main" val="416799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19050"/>
            <a:ext cx="2895600" cy="328613"/>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11C9068-56AD-9745-A197-2945FA78C7B3}" type="slidenum">
              <a:rPr lang="en-US"/>
              <a:pPr/>
              <a:t>‹#›</a:t>
            </a:fld>
            <a:endParaRPr lang="en-US"/>
          </a:p>
        </p:txBody>
      </p:sp>
    </p:spTree>
    <p:extLst>
      <p:ext uri="{BB962C8B-B14F-4D97-AF65-F5344CB8AC3E}">
        <p14:creationId xmlns:p14="http://schemas.microsoft.com/office/powerpoint/2010/main" val="161013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544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1" name="Google Shape;71;p11"/>
          <p:cNvSpPr txBox="1">
            <a:spLocks noGrp="1"/>
          </p:cNvSpPr>
          <p:nvPr>
            <p:ph type="body" idx="2"/>
          </p:nvPr>
        </p:nvSpPr>
        <p:spPr>
          <a:xfrm>
            <a:off x="4735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2" name="Google Shape;72;p1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4" name="Google Shape;74;p1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3414587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5" name="Rectangle 4"/>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solidFill>
                <a:srgbClr val="101820"/>
              </a:solidFill>
            </a:endParaRPr>
          </a:p>
        </p:txBody>
      </p:sp>
      <p:sp>
        <p:nvSpPr>
          <p:cNvPr id="3" name="Title 2"/>
          <p:cNvSpPr>
            <a:spLocks noGrp="1"/>
          </p:cNvSpPr>
          <p:nvPr>
            <p:ph type="title"/>
          </p:nvPr>
        </p:nvSpPr>
        <p:spPr>
          <a:xfrm>
            <a:off x="553641" y="2164953"/>
            <a:ext cx="8036720" cy="743347"/>
          </a:xfrm>
        </p:spPr>
        <p:txBody>
          <a:bodyPr>
            <a:normAutofit/>
          </a:bodyPr>
          <a:lstStyle>
            <a:lvl1pPr algn="l" defTabSz="457200" rtl="0" eaLnBrk="1" latinLnBrk="0" hangingPunct="1">
              <a:spcBef>
                <a:spcPct val="0"/>
              </a:spcBef>
              <a:buNone/>
              <a:defRPr lang="en-US" sz="4000" b="0" kern="1200" dirty="0">
                <a:solidFill>
                  <a:srgbClr val="101820"/>
                </a:solidFill>
                <a:latin typeface="Arial"/>
                <a:ea typeface="+mj-ea"/>
                <a:cs typeface="Arial"/>
              </a:defRPr>
            </a:lvl1pPr>
          </a:lstStyle>
          <a:p>
            <a:r>
              <a:rPr lang="en-US"/>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lang="en-US" sz="1600" kern="1200" dirty="0" smtClean="0">
                <a:solidFill>
                  <a:srgbClr val="43484E"/>
                </a:solidFill>
                <a:latin typeface="+mj-lt"/>
                <a:ea typeface="+mn-ea"/>
                <a:cs typeface="Arial"/>
              </a:defRPr>
            </a:lvl1pPr>
          </a:lstStyle>
          <a:p>
            <a:pPr marL="0" lvl="0" indent="0" algn="l" defTabSz="457200" rtl="0" eaLnBrk="1" latinLnBrk="0" hangingPunct="1">
              <a:lnSpc>
                <a:spcPts val="2600"/>
              </a:lnSpc>
              <a:spcBef>
                <a:spcPts val="1000"/>
              </a:spcBef>
              <a:buClr>
                <a:schemeClr val="tx2"/>
              </a:buClr>
              <a:buFont typeface="Wingdings" charset="2"/>
              <a:buNone/>
            </a:pPr>
            <a:r>
              <a:rPr lang="en-US"/>
              <a:t>Click to edit Master text styles</a:t>
            </a:r>
          </a:p>
        </p:txBody>
      </p:sp>
      <p:pic>
        <p:nvPicPr>
          <p:cNvPr id="10" name="Picture 9"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06" y="4459681"/>
            <a:ext cx="2779395" cy="94841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
        <p:nvSpPr>
          <p:cNvPr id="3"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45720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2"/>
                </a:solidFill>
                <a:latin typeface="+mj-lt"/>
                <a:ea typeface="+mj-ea"/>
                <a:cs typeface="+mj-cs"/>
              </a:defRPr>
            </a:lvl1pPr>
          </a:lstStyle>
          <a:p>
            <a:r>
              <a:rPr lang="en-US"/>
              <a:t>Click to edit Master title style</a:t>
            </a:r>
          </a:p>
        </p:txBody>
      </p:sp>
      <p:sp>
        <p:nvSpPr>
          <p:cNvPr id="22" name="Subtitle 2"/>
          <p:cNvSpPr>
            <a:spLocks noGrp="1"/>
          </p:cNvSpPr>
          <p:nvPr>
            <p:ph type="subTitle" idx="1"/>
          </p:nvPr>
        </p:nvSpPr>
        <p:spPr>
          <a:xfrm>
            <a:off x="903112" y="3202725"/>
            <a:ext cx="7309555" cy="706079"/>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a:p>
        </p:txBody>
      </p:sp>
      <p:sp>
        <p:nvSpPr>
          <p:cNvPr id="3"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908975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8640" y="1545336"/>
            <a:ext cx="3950208"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553641" y="457200"/>
            <a:ext cx="8036720" cy="743347"/>
          </a:xfrm>
          <a:prstGeom prst="rect">
            <a:avLst/>
          </a:prstGeom>
        </p:spPr>
        <p:txBody>
          <a:bodyPr rtlCol="0">
            <a:normAutofit/>
          </a:bodyPr>
          <a:lstStyle/>
          <a:p>
            <a:r>
              <a:rPr lang="en-US"/>
              <a:t>Click to edit Master title style</a:t>
            </a:r>
          </a:p>
        </p:txBody>
      </p:sp>
      <p:sp>
        <p:nvSpPr>
          <p:cNvPr id="9" name="Content Placeholder 3"/>
          <p:cNvSpPr>
            <a:spLocks noGrp="1"/>
          </p:cNvSpPr>
          <p:nvPr>
            <p:ph sz="half" idx="2" hasCustomPrompt="1"/>
          </p:nvPr>
        </p:nvSpPr>
        <p:spPr>
          <a:xfrm>
            <a:off x="4735512" y="1549400"/>
            <a:ext cx="3951287"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2"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3"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 name="Slide Number Placeholder 1"/>
          <p:cNvSpPr>
            <a:spLocks noGrp="1"/>
          </p:cNvSpPr>
          <p:nvPr>
            <p:ph type="sldNum" sz="quarter" idx="13"/>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10"/>
          </p:nvPr>
        </p:nvSpPr>
        <p:spPr>
          <a:xfrm>
            <a:off x="6528816" y="6172200"/>
            <a:ext cx="2057400" cy="365125"/>
          </a:xfrm>
          <a:prstGeom prst="rect">
            <a:avLst/>
          </a:prstGeom>
        </p:spPr>
        <p:txBody>
          <a:bodyPr/>
          <a:lstStyle/>
          <a:p>
            <a:fld id="{0155CA9A-7DC0-4F33-9AFB-59B2852CB43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101820">
                  <a:tint val="75000"/>
                </a:srgbClr>
              </a:solidFill>
            </a:endParaRPr>
          </a:p>
        </p:txBody>
      </p:sp>
      <p:sp>
        <p:nvSpPr>
          <p:cNvPr id="7"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aphic on the side">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7952" y="1376363"/>
            <a:ext cx="2543220" cy="1685925"/>
          </a:xfrm>
        </p:spPr>
        <p:txBody>
          <a:bodyPr/>
          <a:lstStyle>
            <a:lvl1pPr marL="0" indent="0">
              <a:buNone/>
              <a:defRPr sz="2400"/>
            </a:lvl1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1380744"/>
            <a:ext cx="2542032" cy="1682496"/>
          </a:xfrm>
        </p:spPr>
        <p:txBody>
          <a:bodyPr anchor="t"/>
          <a:lstStyle>
            <a:lvl1pPr>
              <a:lnSpc>
                <a:spcPts val="2600"/>
              </a:lnSpc>
              <a:spcBef>
                <a:spcPts val="1000"/>
              </a:spcBef>
              <a:defRPr sz="2400"/>
            </a:lvl1pPr>
          </a:lstStyle>
          <a:p>
            <a:r>
              <a:rPr lang="en-US"/>
              <a:t>Click to edit Master title style</a:t>
            </a:r>
          </a:p>
        </p:txBody>
      </p:sp>
      <p:sp>
        <p:nvSpPr>
          <p:cNvPr id="3" name="Slide Number Placeholder 2"/>
          <p:cNvSpPr>
            <a:spLocks noGrp="1"/>
          </p:cNvSpPr>
          <p:nvPr>
            <p:ph type="sldNum" sz="quarter" idx="10"/>
          </p:nvPr>
        </p:nvSpPr>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a:defRPr sz="1200">
                <a:solidFill>
                  <a:schemeClr val="tx1">
                    <a:tint val="75000"/>
                  </a:schemeClr>
                </a:solidFill>
              </a:defRPr>
            </a:lvl1pPr>
          </a:lstStyle>
          <a:p>
            <a:pPr>
              <a:defRPr/>
            </a:pPr>
            <a:endParaRPr lang="en-US">
              <a:solidFill>
                <a:srgbClr val="101820">
                  <a:tint val="75000"/>
                </a:srgbClr>
              </a:solidFill>
            </a:endParaRPr>
          </a:p>
        </p:txBody>
      </p:sp>
      <p:sp>
        <p:nvSpPr>
          <p:cNvPr id="7" name="Footer Placeholder 4"/>
          <p:cNvSpPr>
            <a:spLocks noGrp="1"/>
          </p:cNvSpPr>
          <p:nvPr>
            <p:ph type="ftr" sz="quarter" idx="11"/>
          </p:nvPr>
        </p:nvSpPr>
        <p:spPr>
          <a:xfrm>
            <a:off x="5694363" y="6173788"/>
            <a:ext cx="2895600" cy="365125"/>
          </a:xfrm>
          <a:prstGeom prst="rect">
            <a:avLst/>
          </a:prstGeom>
        </p:spPr>
        <p:txBody>
          <a:bodyPr/>
          <a:lstStyle>
            <a:lvl1pPr>
              <a:defRPr smtClean="0"/>
            </a:lvl1pPr>
          </a:lstStyle>
          <a:p>
            <a:pPr>
              <a:defRPr/>
            </a:pPr>
            <a:fld id="{DD3A318C-9DC8-497E-A7E5-3F8307BFBA36}" type="slidenum">
              <a:rPr lang="en-US" altLang="en-US">
                <a:solidFill>
                  <a:srgbClr val="101820"/>
                </a:solidFill>
              </a:rPr>
              <a:pPr>
                <a:defRPr/>
              </a:pPr>
              <a:t>‹#›</a:t>
            </a:fld>
            <a:endParaRPr lang="en-US" altLang="en-US">
              <a:solidFill>
                <a:srgbClr val="10182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35057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45720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2"/>
                </a:solidFill>
                <a:latin typeface="+mj-lt"/>
                <a:ea typeface="+mj-ea"/>
                <a:cs typeface="+mj-cs"/>
              </a:defRPr>
            </a:lvl1pPr>
          </a:lstStyle>
          <a:p>
            <a:r>
              <a:rPr lang="en-US"/>
              <a:t>Click to edit Master title style</a:t>
            </a:r>
          </a:p>
        </p:txBody>
      </p:sp>
      <p:sp>
        <p:nvSpPr>
          <p:cNvPr id="22" name="Subtitle 2"/>
          <p:cNvSpPr>
            <a:spLocks noGrp="1"/>
          </p:cNvSpPr>
          <p:nvPr>
            <p:ph type="subTitle" idx="1"/>
          </p:nvPr>
        </p:nvSpPr>
        <p:spPr>
          <a:xfrm>
            <a:off x="903112" y="3202725"/>
            <a:ext cx="7309555" cy="706079"/>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672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8640" y="1545336"/>
            <a:ext cx="3950208"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553641" y="457200"/>
            <a:ext cx="8036720" cy="743347"/>
          </a:xfrm>
          <a:prstGeom prst="rect">
            <a:avLst/>
          </a:prstGeom>
        </p:spPr>
        <p:txBody>
          <a:bodyPr rtlCol="0">
            <a:normAutofit/>
          </a:bodyPr>
          <a:lstStyle/>
          <a:p>
            <a:r>
              <a:rPr lang="en-US"/>
              <a:t>Click to edit Master title style</a:t>
            </a:r>
          </a:p>
        </p:txBody>
      </p:sp>
      <p:sp>
        <p:nvSpPr>
          <p:cNvPr id="9" name="Content Placeholder 3"/>
          <p:cNvSpPr>
            <a:spLocks noGrp="1"/>
          </p:cNvSpPr>
          <p:nvPr>
            <p:ph sz="half" idx="2" hasCustomPrompt="1"/>
          </p:nvPr>
        </p:nvSpPr>
        <p:spPr>
          <a:xfrm>
            <a:off x="4735512" y="1549400"/>
            <a:ext cx="3951287"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419561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2"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3"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 name="Slide Number Placeholder 1"/>
          <p:cNvSpPr>
            <a:spLocks noGrp="1"/>
          </p:cNvSpPr>
          <p:nvPr>
            <p:ph type="sldNum" sz="quarter" idx="13"/>
          </p:nvPr>
        </p:nvSpPr>
        <p:spPr>
          <a:xfrm>
            <a:off x="6528816" y="6172200"/>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15847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10"/>
          </p:nvPr>
        </p:nvSpPr>
        <p:spPr>
          <a:xfrm>
            <a:off x="6528816" y="6172200"/>
            <a:ext cx="2057400" cy="365125"/>
          </a:xfrm>
          <a:prstGeom prst="rect">
            <a:avLst/>
          </a:prstGeom>
        </p:spPr>
        <p:txBody>
          <a:bodyPr/>
          <a:lstStyle/>
          <a:p>
            <a:fld id="{0155CA9A-7DC0-4F33-9AFB-59B2852CB43E}" type="slidenum">
              <a:rPr lang="en-US" smtClean="0"/>
              <a:t>‹#›</a:t>
            </a:fld>
            <a:endParaRPr lang="en-US"/>
          </a:p>
        </p:txBody>
      </p:sp>
    </p:spTree>
    <p:extLst>
      <p:ext uri="{BB962C8B-B14F-4D97-AF65-F5344CB8AC3E}">
        <p14:creationId xmlns:p14="http://schemas.microsoft.com/office/powerpoint/2010/main" val="397976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150575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156029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4038" y="457200"/>
            <a:ext cx="8035925"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554038" y="1527048"/>
            <a:ext cx="8035925" cy="41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7472" algn="l" defTabSz="457200" rtl="0" eaLnBrk="1" latinLnBrk="0" hangingPunct="1">
              <a:lnSpc>
                <a:spcPts val="2600"/>
              </a:lnSpc>
              <a:spcBef>
                <a:spcPts val="1000"/>
              </a:spcBef>
              <a:buClr>
                <a:schemeClr val="tx2"/>
              </a:buClr>
              <a:buFont typeface="Wingdings" charset="2"/>
              <a:buChar char="§"/>
            </a:pPr>
            <a:r>
              <a:rPr lang="en-US" altLang="en-US"/>
              <a:t>Click to edit master text styles</a:t>
            </a:r>
          </a:p>
          <a:p>
            <a:pPr marL="742950" lvl="1" indent="-285750" algn="l" defTabSz="457200" rtl="0" eaLnBrk="1" latinLnBrk="0" hangingPunct="1">
              <a:spcBef>
                <a:spcPts val="1000"/>
              </a:spcBef>
              <a:buClr>
                <a:schemeClr val="tx2"/>
              </a:buClr>
              <a:buSzPct val="50000"/>
              <a:buFont typeface="Wingdings" charset="2"/>
              <a:buChar char=""/>
            </a:pPr>
            <a:r>
              <a:rPr lang="en-US" altLang="en-US"/>
              <a:t>Second level</a:t>
            </a:r>
          </a:p>
          <a:p>
            <a:pPr marL="1143000" lvl="2" indent="-228600" algn="l" defTabSz="457200" rtl="0" eaLnBrk="1" latinLnBrk="0" hangingPunct="1">
              <a:spcBef>
                <a:spcPts val="1000"/>
              </a:spcBef>
              <a:buFont typeface="Arial"/>
              <a:buChar char="•"/>
            </a:pPr>
            <a:r>
              <a:rPr lang="en-US" altLang="en-US"/>
              <a:t>Third level</a:t>
            </a:r>
          </a:p>
        </p:txBody>
      </p:sp>
      <p:cxnSp>
        <p:nvCxnSpPr>
          <p:cNvPr id="8" name="Straight Connector 13"/>
          <p:cNvCxnSpPr>
            <a:cxnSpLocks noChangeShapeType="1"/>
          </p:cNvCxnSpPr>
          <p:nvPr userDrawn="1"/>
        </p:nvCxnSpPr>
        <p:spPr bwMode="auto">
          <a:xfrm>
            <a:off x="553644" y="1298448"/>
            <a:ext cx="8036719" cy="0"/>
          </a:xfrm>
          <a:prstGeom prst="line">
            <a:avLst/>
          </a:prstGeom>
          <a:noFill/>
          <a:ln w="25400">
            <a:solidFill>
              <a:srgbClr val="50B748"/>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177" y="6051018"/>
            <a:ext cx="1943100" cy="663048"/>
          </a:xfrm>
          <a:prstGeom prst="rect">
            <a:avLst/>
          </a:prstGeom>
        </p:spPr>
      </p:pic>
      <p:sp>
        <p:nvSpPr>
          <p:cNvPr id="6" name="Slide Number Placeholder 5"/>
          <p:cNvSpPr>
            <a:spLocks noGrp="1"/>
          </p:cNvSpPr>
          <p:nvPr>
            <p:ph type="sldNum" sz="quarter" idx="4"/>
          </p:nvPr>
        </p:nvSpPr>
        <p:spPr>
          <a:xfrm>
            <a:off x="6528816" y="617220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FFFB03-6426-44DC-A3A5-3C17110B64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82" r:id="rId3"/>
    <p:sldLayoutId id="2147484590" r:id="rId4"/>
    <p:sldLayoutId id="2147484583" r:id="rId5"/>
    <p:sldLayoutId id="2147484584" r:id="rId6"/>
    <p:sldLayoutId id="2147484585" r:id="rId7"/>
    <p:sldLayoutId id="2147484591" r:id="rId8"/>
    <p:sldLayoutId id="2147484586" r:id="rId9"/>
    <p:sldLayoutId id="2147484595" r:id="rId10"/>
    <p:sldLayoutId id="2147484596" r:id="rId11"/>
    <p:sldLayoutId id="2147484597" r:id="rId12"/>
    <p:sldLayoutId id="2147484598" r:id="rId13"/>
    <p:sldLayoutId id="2147484803" r:id="rId14"/>
    <p:sldLayoutId id="2147484804" r:id="rId15"/>
  </p:sldLayoutIdLst>
  <p:hf sldNum="0" hdr="0" ftr="0" dt="0"/>
  <p:txStyles>
    <p:titleStyle>
      <a:lvl1pPr algn="l" defTabSz="457200" rtl="0" eaLnBrk="0" fontAlgn="base" hangingPunct="0">
        <a:spcBef>
          <a:spcPct val="0"/>
        </a:spcBef>
        <a:spcAft>
          <a:spcPct val="0"/>
        </a:spcAft>
        <a:defRPr sz="2800" b="0" i="0" u="none"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p:titleStyle>
    <p:bodyStyle>
      <a:lvl1pPr marL="0" indent="0" algn="l" defTabSz="457200" rtl="0" eaLnBrk="0" fontAlgn="base" hangingPunct="0">
        <a:lnSpc>
          <a:spcPts val="2600"/>
        </a:lnSpc>
        <a:spcBef>
          <a:spcPts val="1000"/>
        </a:spcBef>
        <a:spcAft>
          <a:spcPct val="0"/>
        </a:spcAft>
        <a:buClr>
          <a:schemeClr val="tx2"/>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tx2"/>
        </a:buClr>
        <a:buSzPct val="50000"/>
        <a:buFont typeface="Wingdings" panose="05000000000000000000" pitchFamily="2" charset="2"/>
        <a:buChar char=""/>
        <a:defRPr lang="en-US" altLang="en-US" sz="2000" b="0" i="0" u="none"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4038" y="457200"/>
            <a:ext cx="8035925"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554038" y="1527048"/>
            <a:ext cx="8035925" cy="41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7472" algn="l" defTabSz="457200" rtl="0" eaLnBrk="1" latinLnBrk="0" hangingPunct="1">
              <a:lnSpc>
                <a:spcPts val="2600"/>
              </a:lnSpc>
              <a:spcBef>
                <a:spcPts val="1000"/>
              </a:spcBef>
              <a:buClr>
                <a:schemeClr val="tx2"/>
              </a:buClr>
              <a:buFont typeface="Wingdings" charset="2"/>
              <a:buChar char="§"/>
            </a:pPr>
            <a:r>
              <a:rPr lang="en-US" altLang="en-US"/>
              <a:t>Click to edit master text styles</a:t>
            </a:r>
          </a:p>
          <a:p>
            <a:pPr marL="742950" lvl="1" indent="-285750" algn="l" defTabSz="457200" rtl="0" eaLnBrk="1" latinLnBrk="0" hangingPunct="1">
              <a:spcBef>
                <a:spcPts val="1000"/>
              </a:spcBef>
              <a:buClr>
                <a:schemeClr val="tx2"/>
              </a:buClr>
              <a:buSzPct val="50000"/>
              <a:buFont typeface="Wingdings" charset="2"/>
              <a:buChar char=""/>
            </a:pPr>
            <a:r>
              <a:rPr lang="en-US" altLang="en-US"/>
              <a:t>Second level</a:t>
            </a:r>
          </a:p>
          <a:p>
            <a:pPr marL="1143000" lvl="2" indent="-228600" algn="l" defTabSz="457200" rtl="0" eaLnBrk="1" latinLnBrk="0" hangingPunct="1">
              <a:spcBef>
                <a:spcPts val="1000"/>
              </a:spcBef>
              <a:buFont typeface="Arial"/>
              <a:buChar char="•"/>
            </a:pPr>
            <a:r>
              <a:rPr lang="en-US" altLang="en-US"/>
              <a:t>Third level</a:t>
            </a:r>
          </a:p>
        </p:txBody>
      </p:sp>
      <p:cxnSp>
        <p:nvCxnSpPr>
          <p:cNvPr id="8" name="Straight Connector 13"/>
          <p:cNvCxnSpPr>
            <a:cxnSpLocks noChangeShapeType="1"/>
          </p:cNvCxnSpPr>
          <p:nvPr userDrawn="1"/>
        </p:nvCxnSpPr>
        <p:spPr bwMode="auto">
          <a:xfrm>
            <a:off x="553644" y="1298448"/>
            <a:ext cx="8036719" cy="0"/>
          </a:xfrm>
          <a:prstGeom prst="line">
            <a:avLst/>
          </a:prstGeom>
          <a:noFill/>
          <a:ln w="25400">
            <a:solidFill>
              <a:srgbClr val="50B748"/>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7177" y="6051018"/>
            <a:ext cx="1943100" cy="663048"/>
          </a:xfrm>
          <a:prstGeom prst="rect">
            <a:avLst/>
          </a:prstGeom>
        </p:spPr>
      </p:pic>
      <p:sp>
        <p:nvSpPr>
          <p:cNvPr id="6" name="Slide Number Placeholder 5"/>
          <p:cNvSpPr>
            <a:spLocks noGrp="1"/>
          </p:cNvSpPr>
          <p:nvPr>
            <p:ph type="sldNum" sz="quarter" idx="4"/>
          </p:nvPr>
        </p:nvSpPr>
        <p:spPr>
          <a:xfrm>
            <a:off x="6528816" y="617220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extLst>
      <p:ext uri="{BB962C8B-B14F-4D97-AF65-F5344CB8AC3E}">
        <p14:creationId xmlns:p14="http://schemas.microsoft.com/office/powerpoint/2010/main" val="225395266"/>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Lst>
  <p:hf hdr="0" ftr="0" dt="0"/>
  <p:txStyles>
    <p:title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p:titleStyle>
    <p:bodyStyle>
      <a:lvl1pPr marL="0" indent="0" algn="l" defTabSz="457200" rtl="0" eaLnBrk="0" fontAlgn="base" hangingPunct="0">
        <a:lnSpc>
          <a:spcPts val="2600"/>
        </a:lnSpc>
        <a:spcBef>
          <a:spcPts val="1000"/>
        </a:spcBef>
        <a:spcAft>
          <a:spcPct val="0"/>
        </a:spcAft>
        <a:buClr>
          <a:schemeClr val="tx2"/>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tx2"/>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2.jp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stablenh.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s://www.ablenrc.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8.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annualcreditreport.com/"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3TC Logo">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8373" y="470035"/>
            <a:ext cx="1570037" cy="732232"/>
          </a:xfrm>
          <a:prstGeom prst="rect">
            <a:avLst/>
          </a:prstGeom>
        </p:spPr>
      </p:pic>
      <p:sp>
        <p:nvSpPr>
          <p:cNvPr id="3" name="Title 2"/>
          <p:cNvSpPr>
            <a:spLocks noGrp="1"/>
          </p:cNvSpPr>
          <p:nvPr>
            <p:ph type="ctrTitle"/>
          </p:nvPr>
        </p:nvSpPr>
        <p:spPr>
          <a:xfrm>
            <a:off x="468373" y="1650021"/>
            <a:ext cx="7906986" cy="738188"/>
          </a:xfrm>
        </p:spPr>
        <p:txBody>
          <a:bodyPr/>
          <a:lstStyle/>
          <a:p>
            <a:pPr algn="ctr">
              <a:defRPr/>
            </a:pPr>
            <a:r>
              <a:rPr lang="en-US" sz="3200" dirty="0">
                <a:solidFill>
                  <a:srgbClr val="000090"/>
                </a:solidFill>
                <a:latin typeface="Arial"/>
                <a:cs typeface="Arial"/>
              </a:rPr>
              <a:t>Project E3: Educate, Empower, Employ</a:t>
            </a:r>
          </a:p>
        </p:txBody>
      </p:sp>
      <p:sp>
        <p:nvSpPr>
          <p:cNvPr id="25" name="Subtitle"/>
          <p:cNvSpPr>
            <a:spLocks noGrp="1"/>
          </p:cNvSpPr>
          <p:nvPr>
            <p:ph type="subTitle" idx="1"/>
          </p:nvPr>
        </p:nvSpPr>
        <p:spPr>
          <a:xfrm>
            <a:off x="1531260" y="2498846"/>
            <a:ext cx="7121525" cy="838200"/>
          </a:xfrm>
        </p:spPr>
        <p:txBody>
          <a:bodyPr>
            <a:normAutofit/>
          </a:bodyPr>
          <a:lstStyle/>
          <a:p>
            <a:r>
              <a:rPr lang="en-US" sz="1800">
                <a:solidFill>
                  <a:srgbClr val="57576E"/>
                </a:solidFill>
                <a:latin typeface="Arial" charset="0"/>
              </a:rPr>
              <a:t>VOCATIONAL REHABILITATION TECHNICAL ASSISTANCE CENTER: TARGETED COMMUNITIES (VR-TAC-TC)</a:t>
            </a:r>
          </a:p>
        </p:txBody>
      </p:sp>
      <p:sp>
        <p:nvSpPr>
          <p:cNvPr id="5" name="Rectangle 4">
            <a:extLst>
              <a:ext uri="{C183D7F6-B498-43B3-948B-1728B52AA6E4}">
                <adec:decorative xmlns:adec="http://schemas.microsoft.com/office/drawing/2017/decorative" val="1"/>
              </a:ext>
            </a:extLst>
          </p:cNvPr>
          <p:cNvSpPr/>
          <p:nvPr/>
        </p:nvSpPr>
        <p:spPr>
          <a:xfrm>
            <a:off x="-11113" y="5791200"/>
            <a:ext cx="9212263" cy="1066800"/>
          </a:xfrm>
          <a:prstGeom prst="rect">
            <a:avLst/>
          </a:prstGeom>
          <a:solidFill>
            <a:srgbClr val="3B8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SVRI - Stout Vocational Rehabilitation Center"/>
          <p:cNvPicPr>
            <a:picLocks noChangeAspect="1"/>
          </p:cNvPicPr>
          <p:nvPr/>
        </p:nvPicPr>
        <p:blipFill>
          <a:blip r:embed="rId5"/>
          <a:stretch>
            <a:fillRect/>
          </a:stretch>
        </p:blipFill>
        <p:spPr>
          <a:xfrm>
            <a:off x="1158876" y="3681904"/>
            <a:ext cx="1790699" cy="559940"/>
          </a:xfrm>
          <a:prstGeom prst="rect">
            <a:avLst/>
          </a:prstGeom>
        </p:spPr>
      </p:pic>
      <p:pic>
        <p:nvPicPr>
          <p:cNvPr id="12" name="UW Madison" descr="University of Wisconsin - Madison" title="UW Madison"/>
          <p:cNvPicPr/>
          <p:nvPr/>
        </p:nvPicPr>
        <p:blipFill rotWithShape="1">
          <a:blip r:embed="rId6"/>
          <a:srcRect l="24901" r="22925"/>
          <a:stretch/>
        </p:blipFill>
        <p:spPr bwMode="auto">
          <a:xfrm>
            <a:off x="3445669" y="3636902"/>
            <a:ext cx="1125538" cy="979790"/>
          </a:xfrm>
          <a:prstGeom prst="rect">
            <a:avLst/>
          </a:prstGeom>
          <a:ln>
            <a:noFill/>
          </a:ln>
        </p:spPr>
      </p:pic>
      <p:pic>
        <p:nvPicPr>
          <p:cNvPr id="23" name="George Washington" descr="George Washington University, Washington D.C." title="George Washington University"/>
          <p:cNvPicPr/>
          <p:nvPr/>
        </p:nvPicPr>
        <p:blipFill rotWithShape="1">
          <a:blip r:embed="rId7"/>
          <a:srcRect l="7442" b="22033"/>
          <a:stretch/>
        </p:blipFill>
        <p:spPr bwMode="auto">
          <a:xfrm>
            <a:off x="5080000" y="3681904"/>
            <a:ext cx="1074738" cy="558800"/>
          </a:xfrm>
          <a:prstGeom prst="rect">
            <a:avLst/>
          </a:prstGeom>
          <a:ln>
            <a:noFill/>
          </a:ln>
        </p:spPr>
      </p:pic>
      <p:pic>
        <p:nvPicPr>
          <p:cNvPr id="22" name="CSAVR" descr="Council of State Administrators of Vocational Rehabilitation" title="CSAVR"/>
          <p:cNvPicPr/>
          <p:nvPr/>
        </p:nvPicPr>
        <p:blipFill rotWithShape="1">
          <a:blip r:embed="rId8"/>
          <a:srcRect l="18965" r="18534"/>
          <a:stretch/>
        </p:blipFill>
        <p:spPr bwMode="auto">
          <a:xfrm>
            <a:off x="6629400" y="3636902"/>
            <a:ext cx="838200" cy="762000"/>
          </a:xfrm>
          <a:prstGeom prst="rect">
            <a:avLst/>
          </a:prstGeom>
          <a:ln>
            <a:noFill/>
          </a:ln>
        </p:spPr>
      </p:pic>
      <p:pic>
        <p:nvPicPr>
          <p:cNvPr id="15" name="Southern" title="Southern University and A&amp;M College at Baton Rouge, LA"/>
          <p:cNvPicPr>
            <a:picLocks noChangeAspect="1"/>
          </p:cNvPicPr>
          <p:nvPr/>
        </p:nvPicPr>
        <p:blipFill>
          <a:blip r:embed="rId9"/>
          <a:stretch>
            <a:fillRect/>
          </a:stretch>
        </p:blipFill>
        <p:spPr>
          <a:xfrm>
            <a:off x="1919247" y="4514472"/>
            <a:ext cx="1030328" cy="1056749"/>
          </a:xfrm>
          <a:prstGeom prst="ellipse">
            <a:avLst/>
          </a:prstGeom>
          <a:ln>
            <a:noFill/>
          </a:ln>
          <a:effectLst>
            <a:softEdge rad="112500"/>
          </a:effectLst>
        </p:spPr>
      </p:pic>
      <p:pic>
        <p:nvPicPr>
          <p:cNvPr id="18" name="UI" descr="University of Illinois at Urbana-Champaign" title="Illnois"/>
          <p:cNvPicPr/>
          <p:nvPr/>
        </p:nvPicPr>
        <p:blipFill>
          <a:blip r:embed="rId10"/>
          <a:stretch>
            <a:fillRect/>
          </a:stretch>
        </p:blipFill>
        <p:spPr>
          <a:xfrm>
            <a:off x="3555206" y="4750483"/>
            <a:ext cx="1211263" cy="820738"/>
          </a:xfrm>
          <a:prstGeom prst="rect">
            <a:avLst/>
          </a:prstGeom>
        </p:spPr>
      </p:pic>
      <p:pic>
        <p:nvPicPr>
          <p:cNvPr id="21" name="UK" descr="University of Kentucky" title="UK"/>
          <p:cNvPicPr/>
          <p:nvPr/>
        </p:nvPicPr>
        <p:blipFill>
          <a:blip r:embed="rId11"/>
          <a:stretch>
            <a:fillRect/>
          </a:stretch>
        </p:blipFill>
        <p:spPr>
          <a:xfrm>
            <a:off x="5341938" y="4750483"/>
            <a:ext cx="990600" cy="646113"/>
          </a:xfrm>
          <a:prstGeom prst="rect">
            <a:avLst/>
          </a:prstGeom>
        </p:spPr>
      </p:pic>
      <p:sp>
        <p:nvSpPr>
          <p:cNvPr id="66562" name="Grant Info"/>
          <p:cNvSpPr txBox="1">
            <a:spLocks noChangeArrowheads="1"/>
          </p:cNvSpPr>
          <p:nvPr/>
        </p:nvSpPr>
        <p:spPr bwMode="auto">
          <a:xfrm>
            <a:off x="246063" y="5863585"/>
            <a:ext cx="85375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200" i="1">
                <a:solidFill>
                  <a:schemeClr val="bg1"/>
                </a:solidFill>
              </a:rPr>
              <a:t>The Vocational Rehabilitation Technical Assistance Center: Targeted Communities (VR-TAC-TC) is established under a grant from the Department of Education, Rehabilitation Services Administration (RSA) award CFDA 84.264F. The opinions expressed in this presentation are those of VR-TAC-TC, not of RSA.</a:t>
            </a:r>
          </a:p>
        </p:txBody>
      </p:sp>
      <p:cxnSp>
        <p:nvCxnSpPr>
          <p:cNvPr id="9" name="Line">
            <a:extLst>
              <a:ext uri="{C183D7F6-B498-43B3-948B-1728B52AA6E4}">
                <adec:decorative xmlns:adec="http://schemas.microsoft.com/office/drawing/2017/decorative" val="1"/>
              </a:ext>
            </a:extLst>
          </p:cNvPr>
          <p:cNvCxnSpPr/>
          <p:nvPr/>
        </p:nvCxnSpPr>
        <p:spPr>
          <a:xfrm>
            <a:off x="1396207" y="2362200"/>
            <a:ext cx="650398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828058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41563" y="457200"/>
            <a:ext cx="8036720" cy="743347"/>
          </a:xfrm>
        </p:spPr>
        <p:txBody>
          <a:bodyPr/>
          <a:lstStyle/>
          <a:p>
            <a:pPr eaLnBrk="1" hangingPunct="1"/>
            <a:r>
              <a:rPr lang="en-US" altLang="en-US">
                <a:solidFill>
                  <a:srgbClr val="3B3C3E"/>
                </a:solidFill>
              </a:rPr>
              <a:t>Introduction to the CFPB</a:t>
            </a:r>
          </a:p>
        </p:txBody>
      </p:sp>
      <p:sp>
        <p:nvSpPr>
          <p:cNvPr id="45058" name="Content Placeholder 2"/>
          <p:cNvSpPr>
            <a:spLocks noGrp="1"/>
          </p:cNvSpPr>
          <p:nvPr>
            <p:ph sz="half" idx="1"/>
          </p:nvPr>
        </p:nvSpPr>
        <p:spPr>
          <a:xfrm>
            <a:off x="791308" y="3496651"/>
            <a:ext cx="8132763" cy="2638425"/>
          </a:xfrm>
        </p:spPr>
        <p:txBody>
          <a:bodyPr>
            <a:normAutofit/>
          </a:bodyPr>
          <a:lstStyle/>
          <a:p>
            <a:pPr indent="-342900"/>
            <a:r>
              <a:rPr lang="en-US" altLang="en-US"/>
              <a:t>The Consumer Financial Protection Bureau is an independent federal agency built to protect consumers. </a:t>
            </a:r>
          </a:p>
          <a:p>
            <a:pPr indent="-342900"/>
            <a:r>
              <a:rPr lang="en-US" altLang="en-US"/>
              <a:t>We write and enforce rules that keep banks and other financial companies operating fairly. We also educate and empower consumers, helping them make more informed choices to achieve their financial goals. Learn more at consumerfinance.gov </a:t>
            </a:r>
          </a:p>
          <a:p>
            <a:pPr indent="-342900"/>
            <a:endParaRPr lang="en-US" altLang="en-US"/>
          </a:p>
        </p:txBody>
      </p:sp>
      <p:pic>
        <p:nvPicPr>
          <p:cNvPr id="45059" name="Picture 4" descr="CFPB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2477" y="1474010"/>
            <a:ext cx="3094892" cy="213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764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en-US"/>
              <a:t>Office of Financial Empowerment</a:t>
            </a:r>
          </a:p>
        </p:txBody>
      </p:sp>
      <p:sp>
        <p:nvSpPr>
          <p:cNvPr id="49154" name="Content Placeholder 2"/>
          <p:cNvSpPr>
            <a:spLocks noGrp="1"/>
          </p:cNvSpPr>
          <p:nvPr>
            <p:ph sz="half" idx="1"/>
          </p:nvPr>
        </p:nvSpPr>
        <p:spPr/>
        <p:txBody>
          <a:bodyPr/>
          <a:lstStyle/>
          <a:p>
            <a:r>
              <a:rPr lang="en-US" altLang="en-US"/>
              <a:t>Part of the CFPB’s Division of Consumer Education and Engagement</a:t>
            </a:r>
          </a:p>
          <a:p>
            <a:r>
              <a:rPr lang="en-US" altLang="en-US"/>
              <a:t>Serves populations who lack full, affordable access to financial services</a:t>
            </a:r>
          </a:p>
          <a:p>
            <a:pPr lvl="1"/>
            <a:r>
              <a:rPr lang="en-US" altLang="en-US"/>
              <a:t>Low- to moderate-incomes</a:t>
            </a:r>
          </a:p>
          <a:p>
            <a:pPr lvl="1"/>
            <a:r>
              <a:rPr lang="en-US" altLang="en-US"/>
              <a:t>Low wealth</a:t>
            </a:r>
          </a:p>
          <a:p>
            <a:pPr lvl="1"/>
            <a:r>
              <a:rPr lang="en-US" altLang="en-US"/>
              <a:t>Otherwise financially underserved or vulnerable</a:t>
            </a:r>
          </a:p>
          <a:p>
            <a:pPr lvl="2"/>
            <a:r>
              <a:rPr lang="en-US" altLang="en-US"/>
              <a:t>Includes focus on people with disabilities </a:t>
            </a:r>
          </a:p>
        </p:txBody>
      </p:sp>
    </p:spTree>
    <p:extLst>
      <p:ext uri="{BB962C8B-B14F-4D97-AF65-F5344CB8AC3E}">
        <p14:creationId xmlns:p14="http://schemas.microsoft.com/office/powerpoint/2010/main" val="152364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altLang="en-US" dirty="0"/>
              <a:t>Financial empowerment</a:t>
            </a:r>
          </a:p>
        </p:txBody>
      </p:sp>
      <p:sp>
        <p:nvSpPr>
          <p:cNvPr id="51203" name="Content Placeholder 2"/>
          <p:cNvSpPr>
            <a:spLocks noGrp="1"/>
          </p:cNvSpPr>
          <p:nvPr>
            <p:ph idx="1"/>
          </p:nvPr>
        </p:nvSpPr>
        <p:spPr>
          <a:xfrm>
            <a:off x="553641" y="1524000"/>
            <a:ext cx="8037576" cy="1495926"/>
          </a:xfrm>
        </p:spPr>
        <p:txBody>
          <a:bodyPr/>
          <a:lstStyle/>
          <a:p>
            <a:pPr marL="0" indent="0" eaLnBrk="1" hangingPunct="1">
              <a:spcAft>
                <a:spcPts val="600"/>
              </a:spcAft>
              <a:buFont typeface="Wingdings" panose="05000000000000000000" pitchFamily="2" charset="2"/>
              <a:buNone/>
            </a:pPr>
            <a:r>
              <a:rPr lang="en-US" altLang="en-US" sz="2400">
                <a:solidFill>
                  <a:srgbClr val="101820"/>
                </a:solidFill>
              </a:rPr>
              <a:t>What is financial empowerment? </a:t>
            </a:r>
          </a:p>
          <a:p>
            <a:pPr marL="0" indent="0" eaLnBrk="1" hangingPunct="1">
              <a:lnSpc>
                <a:spcPts val="2400"/>
              </a:lnSpc>
              <a:spcAft>
                <a:spcPts val="600"/>
              </a:spcAft>
              <a:buFont typeface="Wingdings" panose="05000000000000000000" pitchFamily="2" charset="2"/>
              <a:buNone/>
            </a:pPr>
            <a:r>
              <a:rPr lang="en-US" altLang="en-US" sz="1800">
                <a:solidFill>
                  <a:srgbClr val="101820"/>
                </a:solidFill>
              </a:rPr>
              <a:t>How is it different than financial education, financial literacy, financial capacity, or other commonly used terms? </a:t>
            </a:r>
          </a:p>
        </p:txBody>
      </p:sp>
      <p:graphicFrame>
        <p:nvGraphicFramePr>
          <p:cNvPr id="5" name="Diagram 4" descr="Financial literacy plus Skill and confidence to use knowledge equals Financial empowerment"/>
          <p:cNvGraphicFramePr/>
          <p:nvPr>
            <p:extLst>
              <p:ext uri="{D42A27DB-BD31-4B8C-83A1-F6EECF244321}">
                <p14:modId xmlns:p14="http://schemas.microsoft.com/office/powerpoint/2010/main" val="2950822158"/>
              </p:ext>
            </p:extLst>
          </p:nvPr>
        </p:nvGraphicFramePr>
        <p:xfrm>
          <a:off x="553641" y="2552154"/>
          <a:ext cx="8036719" cy="3068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207" name="TextBox 8">
            <a:extLst>
              <a:ext uri="{C183D7F6-B498-43B3-948B-1728B52AA6E4}">
                <adec:decorative xmlns:adec="http://schemas.microsoft.com/office/drawing/2017/decorative" val="1"/>
              </a:ext>
            </a:extLst>
          </p:cNvPr>
          <p:cNvSpPr txBox="1">
            <a:spLocks noChangeArrowheads="1"/>
          </p:cNvSpPr>
          <p:nvPr/>
        </p:nvSpPr>
        <p:spPr bwMode="auto">
          <a:xfrm>
            <a:off x="5378450" y="3627438"/>
            <a:ext cx="8731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4800"/>
              <a:t>=</a:t>
            </a:r>
          </a:p>
        </p:txBody>
      </p:sp>
      <p:pic>
        <p:nvPicPr>
          <p:cNvPr id="9" name="Picture 10">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54300" y="3921125"/>
            <a:ext cx="3302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63542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Graphic spid="5" grpId="0">
        <p:bldAsOne/>
      </p:bldGraphic>
      <p:bldP spid="512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112" y="2300174"/>
            <a:ext cx="7309556" cy="738301"/>
          </a:xfrm>
        </p:spPr>
        <p:txBody>
          <a:bodyPr>
            <a:normAutofit fontScale="90000"/>
          </a:bodyPr>
          <a:lstStyle/>
          <a:p>
            <a:r>
              <a:rPr lang="en-US" altLang="en-US" sz="5300" i="1"/>
              <a:t>Your Money, Your Goals </a:t>
            </a:r>
            <a:br>
              <a:rPr lang="en-US" altLang="en-US" i="1"/>
            </a:br>
            <a:endParaRPr lang="en-US" i="1"/>
          </a:p>
        </p:txBody>
      </p:sp>
      <p:sp>
        <p:nvSpPr>
          <p:cNvPr id="4" name="Subtitle 3"/>
          <p:cNvSpPr>
            <a:spLocks noGrp="1"/>
          </p:cNvSpPr>
          <p:nvPr>
            <p:ph type="subTitle" idx="1"/>
          </p:nvPr>
        </p:nvSpPr>
        <p:spPr>
          <a:xfrm>
            <a:off x="903112" y="2800351"/>
            <a:ext cx="7309555" cy="640804"/>
          </a:xfrm>
        </p:spPr>
        <p:txBody>
          <a:bodyPr/>
          <a:lstStyle/>
          <a:p>
            <a:r>
              <a:rPr lang="en-US" sz="3200"/>
              <a:t>An orientation to the toolkit</a:t>
            </a:r>
          </a:p>
        </p:txBody>
      </p:sp>
    </p:spTree>
    <p:extLst>
      <p:ext uri="{BB962C8B-B14F-4D97-AF65-F5344CB8AC3E}">
        <p14:creationId xmlns:p14="http://schemas.microsoft.com/office/powerpoint/2010/main" val="261096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Other </a:t>
            </a:r>
            <a:r>
              <a:rPr lang="en-US" b="1" i="1"/>
              <a:t>Your Money, Your Goals (YMYG) </a:t>
            </a:r>
            <a:r>
              <a:rPr lang="en-US" b="1"/>
              <a:t>Resources</a:t>
            </a:r>
            <a:endParaRPr lang="en-US" b="1" i="1"/>
          </a:p>
        </p:txBody>
      </p:sp>
      <p:sp>
        <p:nvSpPr>
          <p:cNvPr id="5" name="Content Placeholder 4"/>
          <p:cNvSpPr>
            <a:spLocks noGrp="1"/>
          </p:cNvSpPr>
          <p:nvPr>
            <p:ph idx="1"/>
          </p:nvPr>
        </p:nvSpPr>
        <p:spPr>
          <a:xfrm>
            <a:off x="553641" y="1524000"/>
            <a:ext cx="4021353" cy="4517259"/>
          </a:xfrm>
        </p:spPr>
        <p:txBody>
          <a:bodyPr>
            <a:normAutofit fontScale="85000" lnSpcReduction="10000"/>
          </a:bodyPr>
          <a:lstStyle/>
          <a:p>
            <a:pPr marL="285750" indent="-285750">
              <a:buFont typeface="Arial"/>
              <a:buChar char="•"/>
            </a:pPr>
            <a:r>
              <a:rPr lang="en-US" i="1"/>
              <a:t>Your Money, Your Goals </a:t>
            </a:r>
            <a:r>
              <a:rPr lang="en-US"/>
              <a:t>Toolkit </a:t>
            </a:r>
          </a:p>
          <a:p>
            <a:pPr marL="285750" indent="-285750">
              <a:buFont typeface="Arial"/>
              <a:buChar char="•"/>
            </a:pPr>
            <a:r>
              <a:rPr lang="en-US" i="1"/>
              <a:t>Your Money, Your Goals </a:t>
            </a:r>
            <a:r>
              <a:rPr lang="en-US"/>
              <a:t>Training </a:t>
            </a:r>
          </a:p>
          <a:p>
            <a:pPr marL="285750" indent="-285750">
              <a:buFont typeface="Arial"/>
              <a:buChar char="•"/>
            </a:pPr>
            <a:r>
              <a:rPr lang="en-US"/>
              <a:t>Implementation guide</a:t>
            </a:r>
          </a:p>
          <a:p>
            <a:pPr marL="285750" indent="-285750">
              <a:buFont typeface="Arial"/>
              <a:buChar char="•"/>
            </a:pPr>
            <a:r>
              <a:rPr lang="en-US" i="1"/>
              <a:t>Focus on Reentry</a:t>
            </a:r>
          </a:p>
          <a:p>
            <a:pPr marL="285750" indent="-285750">
              <a:buFont typeface="Arial"/>
              <a:buChar char="•"/>
            </a:pPr>
            <a:r>
              <a:rPr lang="en-US" i="1"/>
              <a:t>Focus on Native Communities</a:t>
            </a:r>
          </a:p>
          <a:p>
            <a:pPr marL="285750" indent="-285750">
              <a:buFont typeface="Arial"/>
              <a:buChar char="•"/>
            </a:pPr>
            <a:r>
              <a:rPr lang="en-US" i="1"/>
              <a:t>Spanish Versions</a:t>
            </a:r>
          </a:p>
          <a:p>
            <a:pPr marL="285750" indent="-285750">
              <a:buFont typeface="Arial"/>
              <a:buChar char="•"/>
            </a:pPr>
            <a:r>
              <a:rPr lang="en-US" i="1"/>
              <a:t>Behind on bills? (Bear booklet)</a:t>
            </a:r>
          </a:p>
          <a:p>
            <a:pPr marL="285750" indent="-285750">
              <a:buFont typeface="Arial"/>
              <a:buChar char="•"/>
            </a:pPr>
            <a:r>
              <a:rPr lang="en-US" i="1"/>
              <a:t>Debt getting in your way? (Octopus booklet)</a:t>
            </a:r>
          </a:p>
        </p:txBody>
      </p:sp>
      <p:pic>
        <p:nvPicPr>
          <p:cNvPr id="4" name="Picture 3" descr="Cover of Your Money, Your Goals" title="Cover of Your Money, Your Goals"/>
          <p:cNvPicPr>
            <a:picLocks noChangeAspect="1"/>
          </p:cNvPicPr>
          <p:nvPr/>
        </p:nvPicPr>
        <p:blipFill>
          <a:blip r:embed="rId3"/>
          <a:stretch>
            <a:fillRect/>
          </a:stretch>
        </p:blipFill>
        <p:spPr>
          <a:xfrm>
            <a:off x="4865976" y="1524000"/>
            <a:ext cx="3710008" cy="4716112"/>
          </a:xfrm>
          <a:prstGeom prst="rect">
            <a:avLst/>
          </a:prstGeom>
          <a:ln>
            <a:solidFill>
              <a:schemeClr val="bg1">
                <a:lumMod val="85000"/>
              </a:schemeClr>
            </a:solidFill>
          </a:ln>
        </p:spPr>
      </p:pic>
    </p:spTree>
    <p:extLst>
      <p:ext uri="{BB962C8B-B14F-4D97-AF65-F5344CB8AC3E}">
        <p14:creationId xmlns:p14="http://schemas.microsoft.com/office/powerpoint/2010/main" val="32860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tLang="en-US" b="1"/>
              <a:t>Financial empowerment checklist</a:t>
            </a:r>
          </a:p>
        </p:txBody>
      </p:sp>
      <p:sp>
        <p:nvSpPr>
          <p:cNvPr id="81922" name="Content Placeholder 2"/>
          <p:cNvSpPr>
            <a:spLocks noGrp="1"/>
          </p:cNvSpPr>
          <p:nvPr>
            <p:ph idx="1"/>
          </p:nvPr>
        </p:nvSpPr>
        <p:spPr/>
        <p:txBody>
          <a:bodyPr/>
          <a:lstStyle/>
          <a:p>
            <a:r>
              <a:rPr lang="en-US" altLang="en-US"/>
              <a:t>The goal is not to cover all of the tools with each person.</a:t>
            </a:r>
          </a:p>
          <a:p>
            <a:r>
              <a:rPr lang="en-US" altLang="en-US"/>
              <a:t>Instead, find the right module or tools based on:</a:t>
            </a:r>
          </a:p>
          <a:p>
            <a:pPr lvl="1"/>
            <a:r>
              <a:rPr lang="en-US" altLang="en-US"/>
              <a:t>Their most pressing financial empowerment problem </a:t>
            </a:r>
          </a:p>
          <a:p>
            <a:pPr lvl="1"/>
            <a:r>
              <a:rPr lang="en-US" altLang="en-US"/>
              <a:t>The area in which they’ve expressed an interest in getting more help</a:t>
            </a:r>
          </a:p>
        </p:txBody>
      </p:sp>
    </p:spTree>
    <p:extLst>
      <p:ext uri="{BB962C8B-B14F-4D97-AF65-F5344CB8AC3E}">
        <p14:creationId xmlns:p14="http://schemas.microsoft.com/office/powerpoint/2010/main" val="77217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normAutofit fontScale="90000"/>
          </a:bodyPr>
          <a:lstStyle/>
          <a:p>
            <a:r>
              <a:rPr lang="en-US" b="1"/>
              <a:t>Who can use </a:t>
            </a:r>
            <a:r>
              <a:rPr lang="en-US" b="1" i="1"/>
              <a:t>Focus on People with Disabilities</a:t>
            </a:r>
            <a:r>
              <a:rPr lang="en-US"/>
              <a:t>?</a:t>
            </a:r>
          </a:p>
        </p:txBody>
      </p:sp>
      <p:sp>
        <p:nvSpPr>
          <p:cNvPr id="3" name="Content Placeholder 2"/>
          <p:cNvSpPr>
            <a:spLocks noGrp="1"/>
          </p:cNvSpPr>
          <p:nvPr>
            <p:ph sz="half" idx="1"/>
          </p:nvPr>
        </p:nvSpPr>
        <p:spPr/>
        <p:txBody>
          <a:bodyPr/>
          <a:lstStyle/>
          <a:p>
            <a:pPr lvl="0"/>
            <a:r>
              <a:rPr lang="en-US" altLang="en-US"/>
              <a:t>Frontline staff members and volunteers in organizations that serve people with disabilities.</a:t>
            </a:r>
          </a:p>
          <a:p>
            <a:pPr lvl="0"/>
            <a:r>
              <a:rPr lang="en-US" altLang="en-US"/>
              <a:t>Community members who advocate for people with disabilities, such as family members, friends, and volunteers.</a:t>
            </a:r>
          </a:p>
          <a:p>
            <a:r>
              <a:rPr lang="en-US" altLang="en-US"/>
              <a:t>Representative payees or others with fiduciary responsibilities for individuals with disabilities, such as family members.</a:t>
            </a:r>
          </a:p>
          <a:p>
            <a:r>
              <a:rPr lang="en-US" altLang="en-US"/>
              <a:t>People with disabilities, themselves.</a:t>
            </a:r>
          </a:p>
          <a:p>
            <a:pPr lvl="0"/>
            <a:endParaRPr lang="en-US" altLang="en-US"/>
          </a:p>
        </p:txBody>
      </p:sp>
    </p:spTree>
    <p:extLst>
      <p:ext uri="{BB962C8B-B14F-4D97-AF65-F5344CB8AC3E}">
        <p14:creationId xmlns:p14="http://schemas.microsoft.com/office/powerpoint/2010/main" val="420522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People with Disabilities and Financial Decision-Making/Goal-Setting</a:t>
            </a:r>
          </a:p>
        </p:txBody>
      </p:sp>
    </p:spTree>
    <p:extLst>
      <p:ext uri="{BB962C8B-B14F-4D97-AF65-F5344CB8AC3E}">
        <p14:creationId xmlns:p14="http://schemas.microsoft.com/office/powerpoint/2010/main" val="259454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554038" y="274638"/>
            <a:ext cx="8035925" cy="742950"/>
          </a:xfrm>
        </p:spPr>
        <p:txBody>
          <a:bodyPr/>
          <a:lstStyle/>
          <a:p>
            <a:pPr eaLnBrk="1" hangingPunct="1"/>
            <a:r>
              <a:rPr lang="en-US" b="1">
                <a:solidFill>
                  <a:srgbClr val="3B3C3E"/>
                </a:solidFill>
                <a:latin typeface="Georgia"/>
                <a:ea typeface="MS PGothic"/>
              </a:rPr>
              <a:t>Values, Choices, and Rights</a:t>
            </a:r>
          </a:p>
        </p:txBody>
      </p:sp>
      <p:sp>
        <p:nvSpPr>
          <p:cNvPr id="3" name="Content Placeholder 2"/>
          <p:cNvSpPr>
            <a:spLocks noGrp="1"/>
          </p:cNvSpPr>
          <p:nvPr>
            <p:ph idx="1"/>
          </p:nvPr>
        </p:nvSpPr>
        <p:spPr>
          <a:xfrm>
            <a:off x="457200" y="1350962"/>
            <a:ext cx="8132763" cy="4821237"/>
          </a:xfrm>
        </p:spPr>
        <p:txBody>
          <a:bodyPr rtlCol="0">
            <a:normAutofit/>
          </a:bodyPr>
          <a:lstStyle/>
          <a:p>
            <a:pPr indent="-342900">
              <a:lnSpc>
                <a:spcPts val="2800"/>
              </a:lnSpc>
              <a:spcBef>
                <a:spcPts val="1200"/>
              </a:spcBef>
              <a:spcAft>
                <a:spcPts val="600"/>
              </a:spcAft>
              <a:defRPr/>
            </a:pPr>
            <a:r>
              <a:rPr lang="en-US" altLang="en-US" b="1"/>
              <a:t>Values about money </a:t>
            </a:r>
            <a:r>
              <a:rPr lang="en-US" altLang="en-US"/>
              <a:t>may come from life experiences, culture, family, peers, and media.</a:t>
            </a:r>
          </a:p>
          <a:p>
            <a:pPr indent="-342900">
              <a:lnSpc>
                <a:spcPts val="2800"/>
              </a:lnSpc>
              <a:spcBef>
                <a:spcPts val="1200"/>
              </a:spcBef>
              <a:spcAft>
                <a:spcPts val="600"/>
              </a:spcAft>
              <a:defRPr/>
            </a:pPr>
            <a:r>
              <a:rPr lang="en-US" altLang="en-US"/>
              <a:t>Rather than judge how people spend or save, it’s important to </a:t>
            </a:r>
            <a:r>
              <a:rPr lang="en-US" altLang="en-US" b="1"/>
              <a:t>give them the tools to make decisions </a:t>
            </a:r>
            <a:r>
              <a:rPr lang="en-US" altLang="en-US"/>
              <a:t>and</a:t>
            </a:r>
            <a:r>
              <a:rPr lang="en-US" altLang="en-US" b="1"/>
              <a:t> understand the possible results</a:t>
            </a:r>
            <a:r>
              <a:rPr lang="en-US" altLang="en-US"/>
              <a:t> of those decisions.</a:t>
            </a:r>
          </a:p>
          <a:p>
            <a:pPr indent="-342900">
              <a:lnSpc>
                <a:spcPts val="2800"/>
              </a:lnSpc>
              <a:spcBef>
                <a:spcPts val="1200"/>
              </a:spcBef>
              <a:spcAft>
                <a:spcPts val="600"/>
              </a:spcAft>
              <a:defRPr/>
            </a:pPr>
            <a:r>
              <a:rPr lang="en-US" altLang="en-US"/>
              <a:t>People with disabilities, like all people, </a:t>
            </a:r>
            <a:r>
              <a:rPr lang="en-US" altLang="en-US" b="1"/>
              <a:t>have the right to make choices </a:t>
            </a:r>
            <a:r>
              <a:rPr lang="en-US" altLang="en-US"/>
              <a:t>with how their money is used,</a:t>
            </a:r>
            <a:r>
              <a:rPr lang="en-US" altLang="en-US" b="1"/>
              <a:t> and they have the right to take risks</a:t>
            </a:r>
            <a:r>
              <a:rPr lang="en-US" altLang="en-US"/>
              <a:t>.</a:t>
            </a:r>
          </a:p>
          <a:p>
            <a:pPr indent="-342900">
              <a:lnSpc>
                <a:spcPts val="2800"/>
              </a:lnSpc>
              <a:spcBef>
                <a:spcPts val="1200"/>
              </a:spcBef>
              <a:spcAft>
                <a:spcPts val="600"/>
              </a:spcAft>
              <a:defRPr/>
            </a:pPr>
            <a:r>
              <a:rPr lang="en-US" altLang="en-US" b="1"/>
              <a:t>Even when a person has assistance</a:t>
            </a:r>
            <a:r>
              <a:rPr lang="en-US" altLang="en-US"/>
              <a:t> with paying their bills and other expenses, </a:t>
            </a:r>
            <a:r>
              <a:rPr lang="en-US" altLang="en-US" b="1"/>
              <a:t>they should be consulted and involved</a:t>
            </a:r>
            <a:r>
              <a:rPr lang="en-US" altLang="en-US"/>
              <a:t> in the process. </a:t>
            </a:r>
            <a:endParaRPr lang="en-US" i="1"/>
          </a:p>
        </p:txBody>
      </p:sp>
    </p:spTree>
    <p:extLst>
      <p:ext uri="{BB962C8B-B14F-4D97-AF65-F5344CB8AC3E}">
        <p14:creationId xmlns:p14="http://schemas.microsoft.com/office/powerpoint/2010/main" val="104661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i="1" dirty="0">
                <a:ea typeface="MS PGothic"/>
              </a:rPr>
              <a:t>Tool: Starting the money conversation</a:t>
            </a:r>
            <a:r>
              <a:rPr lang="en-US" i="1" dirty="0">
                <a:ea typeface="MS PGothic"/>
              </a:rPr>
              <a:t> </a:t>
            </a:r>
            <a:br>
              <a:rPr lang="en-US" i="1" dirty="0">
                <a:ea typeface="MS PGothic"/>
              </a:rPr>
            </a:br>
            <a:r>
              <a:rPr lang="en-US" i="1" dirty="0">
                <a:ea typeface="MS PGothic"/>
              </a:rPr>
              <a:t>Page 15 in Focus on People With Disabilities</a:t>
            </a:r>
            <a:endParaRPr lang="en-US" i="1" dirty="0"/>
          </a:p>
        </p:txBody>
      </p:sp>
      <p:sp>
        <p:nvSpPr>
          <p:cNvPr id="10" name="Content Placeholder 9"/>
          <p:cNvSpPr>
            <a:spLocks noGrp="1"/>
          </p:cNvSpPr>
          <p:nvPr>
            <p:ph sz="half" idx="1"/>
          </p:nvPr>
        </p:nvSpPr>
        <p:spPr>
          <a:xfrm>
            <a:off x="548640" y="1545336"/>
            <a:ext cx="4102188" cy="4325112"/>
          </a:xfrm>
        </p:spPr>
        <p:txBody>
          <a:bodyPr/>
          <a:lstStyle/>
          <a:p>
            <a:r>
              <a:rPr lang="en-US" altLang="en-US"/>
              <a:t>Help identify financial challenges.</a:t>
            </a:r>
          </a:p>
          <a:p>
            <a:r>
              <a:rPr lang="en-US" altLang="en-US"/>
              <a:t>Help zero in on the information and tools that will be most useful to them. </a:t>
            </a:r>
          </a:p>
          <a:p>
            <a:r>
              <a:rPr lang="en-US" altLang="en-US"/>
              <a:t>Help you determine where to start the financial empowerment discussion.</a:t>
            </a:r>
            <a:endParaRPr lang="en-US"/>
          </a:p>
        </p:txBody>
      </p:sp>
      <p:pic>
        <p:nvPicPr>
          <p:cNvPr id="6" name="Content Placeholder 5" descr="Image of &quot;starting the money conversation&quot; questionnaire. Includes a table with columns labeled &quot;question,&quot; &quot;yes,&quot; &quot;no,&quot; and &quot;I don't know.&quot; The Rows say:&#10;1) do you have a disability you are comfortable disclosing?&#10;2) do you have goals? &#10;3) are you at risk of losing your housing, car, or utilities because you cannot make payments?&#10;4) do you have reliable transportation?&#10;5) do you have a reliable source of income?&#10;6) do you have money set aside to cover emergencies or unexpected expenses?&#10;7) are you able to cover all of your bills, living expenses, and meals for your household each month?&#10;8) Do you have financial resources to pay for assistive devices or adaptations that you need?&#10;9) do you owe a person, business, or the government money?" title="Image of &quot;starting the money conversation&quot; questionnaire. Includes a table with columns labeled &quot;question,&quot; &quot;yes,&quot; &quot;no,&quot; and &quot;I don't know.&quot; The Rows say:">
            <a:extLst>
              <a:ext uri="{FF2B5EF4-FFF2-40B4-BE49-F238E27FC236}">
                <a16:creationId xmlns:a16="http://schemas.microsoft.com/office/drawing/2014/main" id="{594336FD-BD95-4431-A9ED-7AB5BCE7E608}"/>
              </a:ext>
            </a:extLst>
          </p:cNvPr>
          <p:cNvPicPr>
            <a:picLocks noGrp="1" noChangeAspect="1"/>
          </p:cNvPicPr>
          <p:nvPr>
            <p:ph sz="half" idx="2"/>
          </p:nvPr>
        </p:nvPicPr>
        <p:blipFill rotWithShape="1">
          <a:blip r:embed="rId4"/>
          <a:srcRect l="3868" b="18461"/>
          <a:stretch/>
        </p:blipFill>
        <p:spPr>
          <a:xfrm>
            <a:off x="4453701" y="1545336"/>
            <a:ext cx="4212725" cy="4495757"/>
          </a:xfrm>
          <a:ln>
            <a:solidFill>
              <a:schemeClr val="bg1"/>
            </a:solidFill>
          </a:ln>
        </p:spPr>
      </p:pic>
    </p:spTree>
    <p:custDataLst>
      <p:tags r:id="rId1"/>
    </p:custDataLst>
    <p:extLst>
      <p:ext uri="{BB962C8B-B14F-4D97-AF65-F5344CB8AC3E}">
        <p14:creationId xmlns:p14="http://schemas.microsoft.com/office/powerpoint/2010/main" val="66076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52600"/>
            <a:ext cx="427513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lstStyle/>
          <a:p>
            <a:pPr algn="ctr">
              <a:defRPr/>
            </a:pPr>
            <a:r>
              <a:rPr lang="en-US" sz="3200" dirty="0">
                <a:solidFill>
                  <a:schemeClr val="accent5"/>
                </a:solidFill>
                <a:latin typeface="Arial"/>
                <a:cs typeface="Arial"/>
              </a:rPr>
              <a:t>Project E3 Outcomes</a:t>
            </a:r>
          </a:p>
        </p:txBody>
      </p:sp>
      <p:sp>
        <p:nvSpPr>
          <p:cNvPr id="4" name="subtitle"/>
          <p:cNvSpPr/>
          <p:nvPr/>
        </p:nvSpPr>
        <p:spPr>
          <a:xfrm>
            <a:off x="171450" y="1660525"/>
            <a:ext cx="2914650" cy="1570038"/>
          </a:xfrm>
          <a:prstGeom prst="rect">
            <a:avLst/>
          </a:prstGeom>
        </p:spPr>
        <p:txBody>
          <a:bodyPr>
            <a:spAutoFit/>
          </a:bodyPr>
          <a:lstStyle/>
          <a:p>
            <a:pPr>
              <a:buClr>
                <a:schemeClr val="accent2"/>
              </a:buClr>
              <a:defRPr/>
            </a:pPr>
            <a:r>
              <a:rPr lang="en-US" sz="2400" b="1">
                <a:solidFill>
                  <a:schemeClr val="accent5"/>
                </a:solidFill>
                <a:ea typeface="MS PGothic" charset="0"/>
                <a:cs typeface="Times New Roman" panose="02020603050405020304" pitchFamily="18" charset="0"/>
              </a:rPr>
              <a:t>For individuals with disabilities in low-income communities:</a:t>
            </a:r>
          </a:p>
        </p:txBody>
      </p:sp>
      <p:sp>
        <p:nvSpPr>
          <p:cNvPr id="9" name="Content 1"/>
          <p:cNvSpPr>
            <a:spLocks noGrp="1"/>
          </p:cNvSpPr>
          <p:nvPr>
            <p:ph sz="half" idx="1"/>
          </p:nvPr>
        </p:nvSpPr>
        <p:spPr>
          <a:xfrm>
            <a:off x="5181600" y="1447800"/>
            <a:ext cx="3143250" cy="838200"/>
          </a:xfrm>
        </p:spPr>
        <p:txBody>
          <a:bodyPr>
            <a:noAutofit/>
          </a:bodyPr>
          <a:lstStyle/>
          <a:p>
            <a:pPr marL="0" lvl="1" indent="0">
              <a:spcBef>
                <a:spcPts val="0"/>
              </a:spcBef>
              <a:buFont typeface="Arial" charset="0"/>
              <a:buNone/>
              <a:defRPr/>
            </a:pPr>
            <a:r>
              <a:rPr lang="en-US" sz="1800" b="1">
                <a:solidFill>
                  <a:schemeClr val="accent5"/>
                </a:solidFill>
                <a:ea typeface="ＭＳ Ｐゴシック" charset="0"/>
                <a:cs typeface="Times New Roman" panose="02020603050405020304" pitchFamily="18" charset="0"/>
              </a:rPr>
              <a:t>Increase participation in State VR programs;</a:t>
            </a:r>
          </a:p>
        </p:txBody>
      </p:sp>
      <p:sp>
        <p:nvSpPr>
          <p:cNvPr id="71684" name="content 2"/>
          <p:cNvSpPr>
            <a:spLocks noChangeArrowheads="1"/>
          </p:cNvSpPr>
          <p:nvPr/>
        </p:nvSpPr>
        <p:spPr bwMode="auto">
          <a:xfrm>
            <a:off x="5638800" y="2286000"/>
            <a:ext cx="3200400" cy="166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lstStyle/>
          <a:p>
            <a:pPr marL="0" lvl="1" defTabSz="912813">
              <a:spcAft>
                <a:spcPts val="400"/>
              </a:spcAft>
              <a:buClr>
                <a:schemeClr val="accent1"/>
              </a:buClr>
            </a:pPr>
            <a:r>
              <a:rPr lang="en-US" b="1">
                <a:cs typeface="Times New Roman" charset="0"/>
              </a:rPr>
              <a:t>Increase the number and percentage who complete their VR program and enter into competitive integrated employment.</a:t>
            </a:r>
          </a:p>
        </p:txBody>
      </p:sp>
      <p:sp>
        <p:nvSpPr>
          <p:cNvPr id="5" name="Content 3"/>
          <p:cNvSpPr>
            <a:spLocks noGrp="1"/>
          </p:cNvSpPr>
          <p:nvPr>
            <p:ph sz="half" idx="2"/>
          </p:nvPr>
        </p:nvSpPr>
        <p:spPr>
          <a:xfrm>
            <a:off x="5257800" y="3886200"/>
            <a:ext cx="3771900" cy="923925"/>
          </a:xfrm>
        </p:spPr>
        <p:txBody>
          <a:bodyPr>
            <a:spAutoFit/>
          </a:bodyPr>
          <a:lstStyle/>
          <a:p>
            <a:pPr marL="0" lvl="1" indent="0">
              <a:spcBef>
                <a:spcPct val="0"/>
              </a:spcBef>
              <a:buFont typeface="Arial" charset="0"/>
              <a:buNone/>
            </a:pPr>
            <a:r>
              <a:rPr lang="en-US" sz="1800" b="1" dirty="0">
                <a:solidFill>
                  <a:schemeClr val="accent5"/>
                </a:solidFill>
                <a:latin typeface="Arial" charset="0"/>
                <a:ea typeface="ＭＳ Ｐゴシック" charset="0"/>
              </a:rPr>
              <a:t>Increase the amount of community support services provided;</a:t>
            </a:r>
          </a:p>
        </p:txBody>
      </p:sp>
      <p:sp>
        <p:nvSpPr>
          <p:cNvPr id="71682" name="content 4"/>
          <p:cNvSpPr>
            <a:spLocks noChangeArrowheads="1"/>
          </p:cNvSpPr>
          <p:nvPr/>
        </p:nvSpPr>
        <p:spPr bwMode="auto">
          <a:xfrm>
            <a:off x="4713288" y="4810125"/>
            <a:ext cx="411797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lvl="1">
              <a:buClr>
                <a:schemeClr val="accent1"/>
              </a:buClr>
            </a:pPr>
            <a:r>
              <a:rPr lang="en-US" b="1">
                <a:cs typeface="Times New Roman" charset="0"/>
              </a:rPr>
              <a:t>Develop collaborative, coordinated service strategies among State VR programs and community support service agencies to provide more comprehensive services to consumers.</a:t>
            </a:r>
          </a:p>
        </p:txBody>
      </p:sp>
    </p:spTree>
    <p:custDataLst>
      <p:tags r:id="rId1"/>
    </p:custDataLst>
    <p:extLst>
      <p:ext uri="{BB962C8B-B14F-4D97-AF65-F5344CB8AC3E}">
        <p14:creationId xmlns:p14="http://schemas.microsoft.com/office/powerpoint/2010/main" val="32985175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normAutofit fontScale="90000"/>
          </a:bodyPr>
          <a:lstStyle/>
          <a:p>
            <a:r>
              <a:rPr lang="en-US" altLang="en-US" b="1"/>
              <a:t>Tool: </a:t>
            </a:r>
            <a:r>
              <a:rPr lang="en-US" altLang="en-US" b="1" i="1"/>
              <a:t>My money picture</a:t>
            </a:r>
            <a:br>
              <a:rPr lang="en-US" altLang="en-US"/>
            </a:br>
            <a:r>
              <a:rPr lang="en-US" altLang="en-US" i="1"/>
              <a:t>Page 35 – Your Money, Your Goals</a:t>
            </a:r>
          </a:p>
        </p:txBody>
      </p:sp>
      <p:pic>
        <p:nvPicPr>
          <p:cNvPr id="120834" name="Picture 1" descr="See http://files.consumerfinance.gov/f/documents/201701_cfpb_YMYG-Toolkit.pdf#page=37.&#10;&#10;If you could change one thing about your financial situation, what would it be? Table from My Money Picture. The table has 4 columns and 9 rows. Column headers: Question, Yes, No, and I don’t know. Questions are: 1. Do you have dreams for you or your children that require money to make them happen? 2. Are you behind on rent, car payments, or your mortgage? 3. Are you behind on utility payments? 4. Can you count on having about the same amount of income every week? 5. When unexpected expenses or emergencies happen, do you have some money set aside to cover them? 6. Do your money, benefits, and other resources cover all of your bills and living expenses each month? 7. Do you have student loans or other debts you’re having trouble paying? 8. Has your credit history made it hard to get a car, insurance, a phone, or a job? Columns with Yes, No and I don't know are blank for checkmark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5934" y="1385299"/>
            <a:ext cx="5201165" cy="480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065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2651-04A1-418F-A2AF-E3A378C56B25}"/>
              </a:ext>
            </a:extLst>
          </p:cNvPr>
          <p:cNvSpPr>
            <a:spLocks noGrp="1"/>
          </p:cNvSpPr>
          <p:nvPr>
            <p:ph type="title"/>
          </p:nvPr>
        </p:nvSpPr>
        <p:spPr/>
        <p:txBody>
          <a:bodyPr>
            <a:normAutofit fontScale="90000"/>
          </a:bodyPr>
          <a:lstStyle/>
          <a:p>
            <a:r>
              <a:rPr lang="en-US" b="1"/>
              <a:t>Scavenger Hunt: Where would you start if someone</a:t>
            </a:r>
            <a:r>
              <a:rPr lang="en-US"/>
              <a:t>…</a:t>
            </a:r>
          </a:p>
        </p:txBody>
      </p:sp>
      <p:graphicFrame>
        <p:nvGraphicFramePr>
          <p:cNvPr id="4" name="Content Placeholder 3">
            <a:extLst>
              <a:ext uri="{FF2B5EF4-FFF2-40B4-BE49-F238E27FC236}">
                <a16:creationId xmlns:a16="http://schemas.microsoft.com/office/drawing/2014/main" id="{14576610-7597-4B1D-BE8F-2ED237FB7B4C}"/>
              </a:ext>
            </a:extLst>
          </p:cNvPr>
          <p:cNvGraphicFramePr>
            <a:graphicFrameLocks noGrp="1"/>
          </p:cNvGraphicFramePr>
          <p:nvPr>
            <p:ph idx="1"/>
            <p:extLst>
              <p:ext uri="{D42A27DB-BD31-4B8C-83A1-F6EECF244321}">
                <p14:modId xmlns:p14="http://schemas.microsoft.com/office/powerpoint/2010/main" val="1712065440"/>
              </p:ext>
            </p:extLst>
          </p:nvPr>
        </p:nvGraphicFramePr>
        <p:xfrm>
          <a:off x="554038" y="1328056"/>
          <a:ext cx="8037512" cy="4946466"/>
        </p:xfrm>
        <a:graphic>
          <a:graphicData uri="http://schemas.openxmlformats.org/drawingml/2006/table">
            <a:tbl>
              <a:tblPr firstRow="1" bandRow="1">
                <a:tableStyleId>{5940675A-B579-460E-94D1-54222C63F5DA}</a:tableStyleId>
              </a:tblPr>
              <a:tblGrid>
                <a:gridCol w="6401933">
                  <a:extLst>
                    <a:ext uri="{9D8B030D-6E8A-4147-A177-3AD203B41FA5}">
                      <a16:colId xmlns:a16="http://schemas.microsoft.com/office/drawing/2014/main" val="1175301949"/>
                    </a:ext>
                  </a:extLst>
                </a:gridCol>
                <a:gridCol w="1635579">
                  <a:extLst>
                    <a:ext uri="{9D8B030D-6E8A-4147-A177-3AD203B41FA5}">
                      <a16:colId xmlns:a16="http://schemas.microsoft.com/office/drawing/2014/main" val="1976684575"/>
                    </a:ext>
                  </a:extLst>
                </a:gridCol>
              </a:tblGrid>
              <a:tr h="504371">
                <a:tc>
                  <a:txBody>
                    <a:bodyPr/>
                    <a:lstStyle/>
                    <a:p>
                      <a:r>
                        <a:rPr lang="en-US"/>
                        <a:t>Question</a:t>
                      </a:r>
                    </a:p>
                  </a:txBody>
                  <a:tcPr/>
                </a:tc>
                <a:tc>
                  <a:txBody>
                    <a:bodyPr/>
                    <a:lstStyle/>
                    <a:p>
                      <a:r>
                        <a:rPr lang="en-US"/>
                        <a:t>Module</a:t>
                      </a:r>
                    </a:p>
                  </a:txBody>
                  <a:tcPr/>
                </a:tc>
                <a:extLst>
                  <a:ext uri="{0D108BD9-81ED-4DB2-BD59-A6C34878D82A}">
                    <a16:rowId xmlns:a16="http://schemas.microsoft.com/office/drawing/2014/main" val="3160084768"/>
                  </a:ext>
                </a:extLst>
              </a:tr>
              <a:tr h="504371">
                <a:tc>
                  <a:txBody>
                    <a:bodyPr/>
                    <a:lstStyle/>
                    <a:p>
                      <a:pPr marL="342900" indent="-342900">
                        <a:buFont typeface="+mj-lt"/>
                        <a:buAutoNum type="arabicPeriod"/>
                      </a:pPr>
                      <a:r>
                        <a:rPr lang="en-US"/>
                        <a:t>Felt overwhelmed by debt?</a:t>
                      </a:r>
                    </a:p>
                  </a:txBody>
                  <a:tcPr/>
                </a:tc>
                <a:tc>
                  <a:txBody>
                    <a:bodyPr/>
                    <a:lstStyle/>
                    <a:p>
                      <a:endParaRPr lang="en-US"/>
                    </a:p>
                  </a:txBody>
                  <a:tcPr/>
                </a:tc>
                <a:extLst>
                  <a:ext uri="{0D108BD9-81ED-4DB2-BD59-A6C34878D82A}">
                    <a16:rowId xmlns:a16="http://schemas.microsoft.com/office/drawing/2014/main" val="1329802265"/>
                  </a:ext>
                </a:extLst>
              </a:tr>
              <a:tr h="504371">
                <a:tc>
                  <a:txBody>
                    <a:bodyPr/>
                    <a:lstStyle/>
                    <a:p>
                      <a:pPr marL="0" indent="0">
                        <a:buFont typeface="+mj-lt"/>
                        <a:buNone/>
                      </a:pPr>
                      <a:r>
                        <a:rPr lang="en-US"/>
                        <a:t>2.   Felt like she couldn’t make ends meet?</a:t>
                      </a:r>
                    </a:p>
                  </a:txBody>
                  <a:tcPr/>
                </a:tc>
                <a:tc>
                  <a:txBody>
                    <a:bodyPr/>
                    <a:lstStyle/>
                    <a:p>
                      <a:r>
                        <a:rPr lang="en-US"/>
                        <a:t> </a:t>
                      </a:r>
                    </a:p>
                  </a:txBody>
                  <a:tcPr/>
                </a:tc>
                <a:extLst>
                  <a:ext uri="{0D108BD9-81ED-4DB2-BD59-A6C34878D82A}">
                    <a16:rowId xmlns:a16="http://schemas.microsoft.com/office/drawing/2014/main" val="2348803420"/>
                  </a:ext>
                </a:extLst>
              </a:tr>
              <a:tr h="504371">
                <a:tc>
                  <a:txBody>
                    <a:bodyPr/>
                    <a:lstStyle/>
                    <a:p>
                      <a:r>
                        <a:rPr lang="en-US"/>
                        <a:t>3.    Wants to buy a car and get the best rate she can for the money she must borrow?</a:t>
                      </a:r>
                    </a:p>
                  </a:txBody>
                  <a:tcPr/>
                </a:tc>
                <a:tc>
                  <a:txBody>
                    <a:bodyPr/>
                    <a:lstStyle/>
                    <a:p>
                      <a:endParaRPr lang="en-US"/>
                    </a:p>
                  </a:txBody>
                  <a:tcPr/>
                </a:tc>
                <a:extLst>
                  <a:ext uri="{0D108BD9-81ED-4DB2-BD59-A6C34878D82A}">
                    <a16:rowId xmlns:a16="http://schemas.microsoft.com/office/drawing/2014/main" val="2361561012"/>
                  </a:ext>
                </a:extLst>
              </a:tr>
              <a:tr h="504371">
                <a:tc>
                  <a:txBody>
                    <a:bodyPr/>
                    <a:lstStyle/>
                    <a:p>
                      <a:r>
                        <a:rPr lang="en-US"/>
                        <a:t>4.    Wants to understand direct deposit and payroll cards?</a:t>
                      </a:r>
                    </a:p>
                  </a:txBody>
                  <a:tcPr/>
                </a:tc>
                <a:tc>
                  <a:txBody>
                    <a:bodyPr/>
                    <a:lstStyle/>
                    <a:p>
                      <a:endParaRPr lang="en-US"/>
                    </a:p>
                  </a:txBody>
                  <a:tcPr/>
                </a:tc>
                <a:extLst>
                  <a:ext uri="{0D108BD9-81ED-4DB2-BD59-A6C34878D82A}">
                    <a16:rowId xmlns:a16="http://schemas.microsoft.com/office/drawing/2014/main" val="4036712047"/>
                  </a:ext>
                </a:extLst>
              </a:tr>
              <a:tr h="504371">
                <a:tc>
                  <a:txBody>
                    <a:bodyPr/>
                    <a:lstStyle/>
                    <a:p>
                      <a:r>
                        <a:rPr lang="en-US"/>
                        <a:t>5.     Has used high-cost credit products in the past and wants to avoid these in the future?</a:t>
                      </a:r>
                    </a:p>
                  </a:txBody>
                  <a:tcPr/>
                </a:tc>
                <a:tc>
                  <a:txBody>
                    <a:bodyPr/>
                    <a:lstStyle/>
                    <a:p>
                      <a:endParaRPr lang="en-US"/>
                    </a:p>
                  </a:txBody>
                  <a:tcPr/>
                </a:tc>
                <a:extLst>
                  <a:ext uri="{0D108BD9-81ED-4DB2-BD59-A6C34878D82A}">
                    <a16:rowId xmlns:a16="http://schemas.microsoft.com/office/drawing/2014/main" val="2734929566"/>
                  </a:ext>
                </a:extLst>
              </a:tr>
              <a:tr h="504371">
                <a:tc>
                  <a:txBody>
                    <a:bodyPr/>
                    <a:lstStyle/>
                    <a:p>
                      <a:r>
                        <a:rPr lang="en-US"/>
                        <a:t>6.     Wants to make changes but does not have clear goals?</a:t>
                      </a:r>
                    </a:p>
                  </a:txBody>
                  <a:tcPr/>
                </a:tc>
                <a:tc>
                  <a:txBody>
                    <a:bodyPr/>
                    <a:lstStyle/>
                    <a:p>
                      <a:endParaRPr lang="en-US"/>
                    </a:p>
                  </a:txBody>
                  <a:tcPr/>
                </a:tc>
                <a:extLst>
                  <a:ext uri="{0D108BD9-81ED-4DB2-BD59-A6C34878D82A}">
                    <a16:rowId xmlns:a16="http://schemas.microsoft.com/office/drawing/2014/main" val="2816986173"/>
                  </a:ext>
                </a:extLst>
              </a:tr>
              <a:tr h="504371">
                <a:tc>
                  <a:txBody>
                    <a:bodyPr/>
                    <a:lstStyle/>
                    <a:p>
                      <a:r>
                        <a:rPr lang="en-US"/>
                        <a:t>7.     Has no savings but wants to start?</a:t>
                      </a:r>
                    </a:p>
                  </a:txBody>
                  <a:tcPr/>
                </a:tc>
                <a:tc>
                  <a:txBody>
                    <a:bodyPr/>
                    <a:lstStyle/>
                    <a:p>
                      <a:endParaRPr lang="en-US"/>
                    </a:p>
                  </a:txBody>
                  <a:tcPr/>
                </a:tc>
                <a:extLst>
                  <a:ext uri="{0D108BD9-81ED-4DB2-BD59-A6C34878D82A}">
                    <a16:rowId xmlns:a16="http://schemas.microsoft.com/office/drawing/2014/main" val="2354875742"/>
                  </a:ext>
                </a:extLst>
              </a:tr>
              <a:tr h="504371">
                <a:tc>
                  <a:txBody>
                    <a:bodyPr/>
                    <a:lstStyle/>
                    <a:p>
                      <a:r>
                        <a:rPr lang="en-US"/>
                        <a:t>8.     Wants to open an account but doesn’t know what kind of account or where? </a:t>
                      </a:r>
                    </a:p>
                  </a:txBody>
                  <a:tcPr/>
                </a:tc>
                <a:tc>
                  <a:txBody>
                    <a:bodyPr/>
                    <a:lstStyle/>
                    <a:p>
                      <a:endParaRPr lang="en-US"/>
                    </a:p>
                  </a:txBody>
                  <a:tcPr/>
                </a:tc>
                <a:extLst>
                  <a:ext uri="{0D108BD9-81ED-4DB2-BD59-A6C34878D82A}">
                    <a16:rowId xmlns:a16="http://schemas.microsoft.com/office/drawing/2014/main" val="1779626808"/>
                  </a:ext>
                </a:extLst>
              </a:tr>
            </a:tbl>
          </a:graphicData>
        </a:graphic>
      </p:graphicFrame>
    </p:spTree>
    <p:extLst>
      <p:ext uri="{BB962C8B-B14F-4D97-AF65-F5344CB8AC3E}">
        <p14:creationId xmlns:p14="http://schemas.microsoft.com/office/powerpoint/2010/main" val="415293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6"/>
          <p:cNvSpPr>
            <a:spLocks noGrp="1"/>
          </p:cNvSpPr>
          <p:nvPr>
            <p:ph type="title"/>
          </p:nvPr>
        </p:nvSpPr>
        <p:spPr/>
        <p:txBody>
          <a:bodyPr>
            <a:normAutofit fontScale="90000"/>
          </a:bodyPr>
          <a:lstStyle/>
          <a:p>
            <a:r>
              <a:rPr lang="en-US" b="1"/>
              <a:t>Setting goals and planning for large purchases</a:t>
            </a:r>
            <a:endParaRPr lang="en-US" altLang="en-US" b="1"/>
          </a:p>
        </p:txBody>
      </p:sp>
      <p:sp>
        <p:nvSpPr>
          <p:cNvPr id="164867" name="Content Placeholder 7"/>
          <p:cNvSpPr>
            <a:spLocks noGrp="1"/>
          </p:cNvSpPr>
          <p:nvPr>
            <p:ph sz="half" idx="1"/>
          </p:nvPr>
        </p:nvSpPr>
        <p:spPr>
          <a:xfrm>
            <a:off x="553641" y="1523999"/>
            <a:ext cx="8037576" cy="4514193"/>
          </a:xfrm>
        </p:spPr>
        <p:txBody>
          <a:bodyPr>
            <a:normAutofit lnSpcReduction="10000"/>
          </a:bodyPr>
          <a:lstStyle/>
          <a:p>
            <a:r>
              <a:rPr lang="en-US" altLang="en-US"/>
              <a:t>Setting goals is an essential part of the foundation for achieving self-sufficiency. Goals can also help people plan how to use their money. </a:t>
            </a:r>
          </a:p>
          <a:p>
            <a:r>
              <a:rPr lang="en-US" altLang="en-US"/>
              <a:t>Examples of large goals:</a:t>
            </a:r>
          </a:p>
          <a:p>
            <a:pPr lvl="1"/>
            <a:r>
              <a:rPr lang="en-US">
                <a:ea typeface="MS PGothic" panose="020B0600070205080204" pitchFamily="34" charset="-128"/>
                <a:cs typeface="MS PGothic" charset="0"/>
              </a:rPr>
              <a:t>Paying for assistive devices</a:t>
            </a:r>
          </a:p>
          <a:p>
            <a:pPr lvl="1"/>
            <a:r>
              <a:rPr lang="en-US">
                <a:ea typeface="MS PGothic" panose="020B0600070205080204" pitchFamily="34" charset="-128"/>
                <a:cs typeface="MS PGothic" charset="0"/>
              </a:rPr>
              <a:t>Buying a car</a:t>
            </a:r>
          </a:p>
          <a:p>
            <a:pPr lvl="1"/>
            <a:r>
              <a:rPr lang="en-US">
                <a:ea typeface="MS PGothic" panose="020B0600070205080204" pitchFamily="34" charset="-128"/>
                <a:cs typeface="MS PGothic" charset="0"/>
              </a:rPr>
              <a:t>Paying for adaptations to vehicles</a:t>
            </a:r>
          </a:p>
          <a:p>
            <a:pPr lvl="1"/>
            <a:r>
              <a:rPr lang="en-US">
                <a:ea typeface="MS PGothic" panose="020B0600070205080204" pitchFamily="34" charset="-128"/>
                <a:cs typeface="MS PGothic" charset="0"/>
              </a:rPr>
              <a:t>Paying medical expenses</a:t>
            </a:r>
          </a:p>
          <a:p>
            <a:pPr lvl="1"/>
            <a:r>
              <a:rPr lang="en-US">
                <a:ea typeface="MS PGothic" panose="020B0600070205080204" pitchFamily="34" charset="-128"/>
                <a:cs typeface="MS PGothic" charset="0"/>
              </a:rPr>
              <a:t>Renovating your home</a:t>
            </a:r>
          </a:p>
          <a:p>
            <a:pPr lvl="1"/>
            <a:r>
              <a:rPr lang="en-US">
                <a:ea typeface="MS PGothic" panose="020B0600070205080204" pitchFamily="34" charset="-128"/>
                <a:cs typeface="MS PGothic" charset="0"/>
              </a:rPr>
              <a:t>Paying for training or post-secondary education</a:t>
            </a:r>
            <a:endParaRPr lang="en-US" altLang="en-US"/>
          </a:p>
          <a:p>
            <a:r>
              <a:rPr lang="en-US" altLang="en-US"/>
              <a:t>SMART Goals</a:t>
            </a:r>
          </a:p>
        </p:txBody>
      </p:sp>
    </p:spTree>
    <p:extLst>
      <p:ext uri="{BB962C8B-B14F-4D97-AF65-F5344CB8AC3E}">
        <p14:creationId xmlns:p14="http://schemas.microsoft.com/office/powerpoint/2010/main" val="213049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6"/>
          <p:cNvSpPr>
            <a:spLocks noGrp="1"/>
          </p:cNvSpPr>
          <p:nvPr>
            <p:ph type="title"/>
          </p:nvPr>
        </p:nvSpPr>
        <p:spPr/>
        <p:txBody>
          <a:bodyPr/>
          <a:lstStyle/>
          <a:p>
            <a:r>
              <a:rPr lang="en-US" altLang="en-US" b="1"/>
              <a:t>SMART goals</a:t>
            </a:r>
          </a:p>
        </p:txBody>
      </p:sp>
      <p:sp>
        <p:nvSpPr>
          <p:cNvPr id="155650" name="Content Placeholder 7"/>
          <p:cNvSpPr>
            <a:spLocks noGrp="1"/>
          </p:cNvSpPr>
          <p:nvPr>
            <p:ph idx="1"/>
          </p:nvPr>
        </p:nvSpPr>
        <p:spPr/>
        <p:txBody>
          <a:bodyPr/>
          <a:lstStyle/>
          <a:p>
            <a:r>
              <a:rPr lang="en-US" altLang="en-US"/>
              <a:t>Specific</a:t>
            </a:r>
          </a:p>
          <a:p>
            <a:r>
              <a:rPr lang="en-US" altLang="en-US"/>
              <a:t>Measurable</a:t>
            </a:r>
          </a:p>
          <a:p>
            <a:r>
              <a:rPr lang="en-US" altLang="en-US"/>
              <a:t>Able to be reached</a:t>
            </a:r>
          </a:p>
          <a:p>
            <a:r>
              <a:rPr lang="en-US" altLang="en-US"/>
              <a:t>Relevant </a:t>
            </a:r>
          </a:p>
          <a:p>
            <a:r>
              <a:rPr lang="en-US" altLang="en-US"/>
              <a:t>Time-framed</a:t>
            </a:r>
          </a:p>
          <a:p>
            <a:endParaRPr lang="en-US" altLang="en-US"/>
          </a:p>
        </p:txBody>
      </p:sp>
    </p:spTree>
    <p:extLst>
      <p:ext uri="{BB962C8B-B14F-4D97-AF65-F5344CB8AC3E}">
        <p14:creationId xmlns:p14="http://schemas.microsoft.com/office/powerpoint/2010/main" val="366829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Saving for emergencies, bills, and goals</a:t>
            </a:r>
          </a:p>
        </p:txBody>
      </p:sp>
      <p:sp>
        <p:nvSpPr>
          <p:cNvPr id="3" name="Content Placeholder 2"/>
          <p:cNvSpPr>
            <a:spLocks noGrp="1"/>
          </p:cNvSpPr>
          <p:nvPr>
            <p:ph idx="1"/>
          </p:nvPr>
        </p:nvSpPr>
        <p:spPr>
          <a:xfrm>
            <a:off x="553641" y="2881466"/>
            <a:ext cx="8037576" cy="2928033"/>
          </a:xfrm>
        </p:spPr>
        <p:txBody>
          <a:bodyPr>
            <a:normAutofit/>
          </a:bodyPr>
          <a:lstStyle/>
          <a:p>
            <a:pPr marL="0" indent="0" algn="ctr">
              <a:buNone/>
            </a:pPr>
            <a:r>
              <a:rPr lang="en-US" sz="2400" b="1"/>
              <a:t>What is saving?</a:t>
            </a:r>
          </a:p>
          <a:p>
            <a:pPr marL="0" indent="0" algn="ctr">
              <a:buNone/>
            </a:pPr>
            <a:endParaRPr lang="en-US" sz="2400" b="1"/>
          </a:p>
          <a:p>
            <a:pPr marL="0" indent="0" algn="ctr">
              <a:buNone/>
            </a:pPr>
            <a:endParaRPr lang="en-US" sz="2400" b="1"/>
          </a:p>
          <a:p>
            <a:pPr indent="-347345" algn="ctr">
              <a:buNone/>
            </a:pPr>
            <a:endParaRPr lang="en-US" sz="2400" b="1"/>
          </a:p>
          <a:p>
            <a:pPr marL="0" indent="0" algn="ctr">
              <a:buNone/>
            </a:pPr>
            <a:endParaRPr lang="en-US" sz="2400" b="1"/>
          </a:p>
        </p:txBody>
      </p:sp>
    </p:spTree>
    <p:extLst>
      <p:ext uri="{BB962C8B-B14F-4D97-AF65-F5344CB8AC3E}">
        <p14:creationId xmlns:p14="http://schemas.microsoft.com/office/powerpoint/2010/main" val="189085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554038" y="1524000"/>
            <a:ext cx="8037512" cy="4106863"/>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ts val="2600"/>
              </a:lnSpc>
              <a:spcBef>
                <a:spcPts val="1000"/>
              </a:spcBef>
              <a:spcAft>
                <a:spcPts val="0"/>
              </a:spcAft>
              <a:buClr>
                <a:srgbClr val="2CB34A"/>
              </a:buClr>
              <a:buSzTx/>
              <a:buFont typeface="Wingdings" charset="2"/>
              <a:buNone/>
              <a:tabLst/>
              <a:defRPr/>
            </a:pPr>
            <a:endParaRPr kumimoji="0" lang="en-US" altLang="en-US"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ts val="2600"/>
              </a:lnSpc>
              <a:spcBef>
                <a:spcPts val="1000"/>
              </a:spcBef>
              <a:spcAft>
                <a:spcPts val="0"/>
              </a:spcAft>
              <a:buClr>
                <a:srgbClr val="2CB34A"/>
              </a:buClr>
              <a:buSzTx/>
              <a:buFont typeface="Wingdings" charset="2"/>
              <a:buNone/>
              <a:tabLst/>
              <a:defRPr/>
            </a:pPr>
            <a:endParaRPr kumimoji="0" lang="en-US" altLang="en-US"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ts val="2600"/>
              </a:lnSpc>
              <a:spcBef>
                <a:spcPts val="1000"/>
              </a:spcBef>
              <a:spcAft>
                <a:spcPts val="0"/>
              </a:spcAft>
              <a:buClr>
                <a:srgbClr val="2CB34A"/>
              </a:buClr>
              <a:buSzTx/>
              <a:buFont typeface="Wingdings" charset="2"/>
              <a:buNone/>
              <a:tabLst/>
              <a:defRPr/>
            </a:pPr>
            <a:endParaRPr kumimoji="0" lang="en-US" altLang="en-US"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ts val="2600"/>
              </a:lnSpc>
              <a:spcBef>
                <a:spcPts val="1000"/>
              </a:spcBef>
              <a:spcAft>
                <a:spcPts val="0"/>
              </a:spcAft>
              <a:buClr>
                <a:srgbClr val="2CB34A"/>
              </a:buClr>
              <a:buSzTx/>
              <a:buFont typeface="Wingdings" charset="2"/>
              <a:buNone/>
              <a:tabLst/>
              <a:defRPr/>
            </a:pPr>
            <a:r>
              <a:rPr kumimoji="0" lang="en-US" altLang="en-US" sz="2400" b="1" i="0" u="none" strike="noStrike" kern="1200" cap="none" spc="0" normalizeH="0" baseline="0" noProof="0" dirty="0">
                <a:ln>
                  <a:noFill/>
                </a:ln>
                <a:solidFill>
                  <a:schemeClr val="tx1"/>
                </a:solidFill>
                <a:effectLst/>
                <a:uLnTx/>
                <a:uFillTx/>
                <a:latin typeface="+mn-lt"/>
                <a:ea typeface="+mn-ea"/>
                <a:cs typeface="+mn-cs"/>
              </a:rPr>
              <a:t>What are examples of unexpected expenses or emergencies?</a:t>
            </a:r>
            <a:endParaRPr kumimoji="0" lang="en-US" altLang="en-US" sz="22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57082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Budgeting</a:t>
            </a:r>
          </a:p>
        </p:txBody>
      </p:sp>
    </p:spTree>
    <p:extLst>
      <p:ext uri="{BB962C8B-B14F-4D97-AF65-F5344CB8AC3E}">
        <p14:creationId xmlns:p14="http://schemas.microsoft.com/office/powerpoint/2010/main" val="3955894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a:solidFill>
                  <a:srgbClr val="3B3C3E"/>
                </a:solidFill>
              </a:rPr>
              <a:t>Tracking and managing income and benefits</a:t>
            </a:r>
            <a:endParaRPr lang="en-US" b="1"/>
          </a:p>
        </p:txBody>
      </p:sp>
      <p:sp>
        <p:nvSpPr>
          <p:cNvPr id="3" name="Content Placeholder 2"/>
          <p:cNvSpPr>
            <a:spLocks noGrp="1"/>
          </p:cNvSpPr>
          <p:nvPr>
            <p:ph sz="half" idx="1"/>
          </p:nvPr>
        </p:nvSpPr>
        <p:spPr>
          <a:xfrm>
            <a:off x="553641" y="1524000"/>
            <a:ext cx="8037576" cy="4528842"/>
          </a:xfrm>
        </p:spPr>
        <p:txBody>
          <a:bodyPr>
            <a:normAutofit/>
          </a:bodyPr>
          <a:lstStyle/>
          <a:p>
            <a:r>
              <a:rPr lang="en-US" altLang="en-US"/>
              <a:t>Helping people track their spending and income can help them </a:t>
            </a:r>
            <a:r>
              <a:rPr lang="en-US" altLang="en-US" b="1"/>
              <a:t>identify whether they are on track </a:t>
            </a:r>
            <a:r>
              <a:rPr lang="en-US" altLang="en-US"/>
              <a:t>to achieve their financial goals.</a:t>
            </a:r>
          </a:p>
          <a:p>
            <a:r>
              <a:rPr lang="en-US" altLang="en-US"/>
              <a:t>For many people with disabilities, tracking income may mean</a:t>
            </a:r>
            <a:r>
              <a:rPr lang="en-US" altLang="en-US" b="1"/>
              <a:t> tracking their benefits payments.</a:t>
            </a:r>
            <a:r>
              <a:rPr lang="en-US" altLang="en-US"/>
              <a:t> </a:t>
            </a:r>
          </a:p>
          <a:p>
            <a:r>
              <a:rPr lang="en-US" altLang="en-US"/>
              <a:t>Because earnings can offset and reduce benefits, </a:t>
            </a:r>
            <a:r>
              <a:rPr lang="en-US" altLang="en-US" b="1"/>
              <a:t>some people with disabilities don’t believe they can work </a:t>
            </a:r>
            <a:r>
              <a:rPr lang="en-US" altLang="en-US"/>
              <a:t>without making themselves worse off financially.</a:t>
            </a:r>
          </a:p>
          <a:p>
            <a:r>
              <a:rPr lang="en-US" altLang="en-US"/>
              <a:t>People with disabilities, like people without disabilities, have the right to work </a:t>
            </a:r>
            <a:r>
              <a:rPr lang="en-US" altLang="en-US" b="1"/>
              <a:t>free from employment discrimination</a:t>
            </a:r>
            <a:r>
              <a:rPr lang="en-US" altLang="en-US"/>
              <a:t>. </a:t>
            </a:r>
          </a:p>
        </p:txBody>
      </p:sp>
    </p:spTree>
    <p:extLst>
      <p:ext uri="{BB962C8B-B14F-4D97-AF65-F5344CB8AC3E}">
        <p14:creationId xmlns:p14="http://schemas.microsoft.com/office/powerpoint/2010/main" val="1802366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a:solidFill>
                  <a:srgbClr val="3B3C3E"/>
                </a:solidFill>
              </a:rPr>
              <a:t>Income and Benefits</a:t>
            </a:r>
            <a:endParaRPr lang="en-US" altLang="en-US" b="1" i="1">
              <a:solidFill>
                <a:srgbClr val="3B3C3E"/>
              </a:solidFill>
            </a:endParaRPr>
          </a:p>
        </p:txBody>
      </p:sp>
      <p:sp>
        <p:nvSpPr>
          <p:cNvPr id="3" name="Content Placeholder 2"/>
          <p:cNvSpPr>
            <a:spLocks noGrp="1"/>
          </p:cNvSpPr>
          <p:nvPr>
            <p:ph sz="half" idx="1"/>
          </p:nvPr>
        </p:nvSpPr>
        <p:spPr>
          <a:xfrm>
            <a:off x="553641" y="1524000"/>
            <a:ext cx="8037576" cy="4528842"/>
          </a:xfrm>
        </p:spPr>
        <p:txBody>
          <a:bodyPr>
            <a:normAutofit/>
          </a:bodyPr>
          <a:lstStyle/>
          <a:p>
            <a:r>
              <a:rPr lang="en-US" altLang="en-US"/>
              <a:t>While work income may mean a reduction in benefits over time, it </a:t>
            </a:r>
            <a:r>
              <a:rPr lang="en-US" altLang="en-US" b="1"/>
              <a:t>does not necessarily mean benefits will be stopped immediately</a:t>
            </a:r>
            <a:r>
              <a:rPr lang="en-US" altLang="en-US"/>
              <a:t>. </a:t>
            </a:r>
          </a:p>
          <a:p>
            <a:r>
              <a:rPr lang="en-US" altLang="en-US"/>
              <a:t>When a person with a disability wants to work, then it is </a:t>
            </a:r>
            <a:r>
              <a:rPr lang="en-US" altLang="en-US" b="1"/>
              <a:t>essential to provide information about income levels that</a:t>
            </a:r>
            <a:r>
              <a:rPr lang="en-US" altLang="en-US"/>
              <a:t>: </a:t>
            </a:r>
          </a:p>
          <a:p>
            <a:pPr lvl="1"/>
            <a:r>
              <a:rPr lang="en-US" altLang="en-US" sz="2200"/>
              <a:t>Can make benefits decrease.</a:t>
            </a:r>
          </a:p>
          <a:p>
            <a:pPr lvl="1"/>
            <a:r>
              <a:rPr lang="en-US" altLang="en-US" sz="2200"/>
              <a:t>Can make them lose eligibility for benefits.</a:t>
            </a:r>
          </a:p>
          <a:p>
            <a:r>
              <a:rPr lang="en-US" altLang="en-US" b="1"/>
              <a:t>Income: </a:t>
            </a:r>
            <a:r>
              <a:rPr lang="en-US" altLang="en-US"/>
              <a:t>Regular income, irregular income, seasonal, one-time occurrences</a:t>
            </a:r>
          </a:p>
          <a:p>
            <a:r>
              <a:rPr lang="en-US" altLang="en-US" b="1"/>
              <a:t>Benefits: </a:t>
            </a:r>
            <a:r>
              <a:rPr lang="en-US" altLang="en-US"/>
              <a:t>SSI, SSDI, others</a:t>
            </a:r>
          </a:p>
          <a:p>
            <a:pPr lvl="1"/>
            <a:endParaRPr lang="en-US" altLang="en-US" sz="2200"/>
          </a:p>
        </p:txBody>
      </p:sp>
    </p:spTree>
    <p:extLst>
      <p:ext uri="{BB962C8B-B14F-4D97-AF65-F5344CB8AC3E}">
        <p14:creationId xmlns:p14="http://schemas.microsoft.com/office/powerpoint/2010/main" val="1852278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i="1">
                <a:solidFill>
                  <a:srgbClr val="3B3C3E"/>
                </a:solidFill>
              </a:rPr>
              <a:t>Tool: Income and benefit tracker</a:t>
            </a:r>
            <a:endParaRPr lang="en-US" b="1" i="1"/>
          </a:p>
        </p:txBody>
      </p:sp>
      <p:sp>
        <p:nvSpPr>
          <p:cNvPr id="3" name="Content Placeholder 2"/>
          <p:cNvSpPr>
            <a:spLocks noGrp="1"/>
          </p:cNvSpPr>
          <p:nvPr>
            <p:ph sz="half" idx="1"/>
          </p:nvPr>
        </p:nvSpPr>
        <p:spPr>
          <a:xfrm>
            <a:off x="553641" y="1524000"/>
            <a:ext cx="8037576" cy="4528842"/>
          </a:xfrm>
        </p:spPr>
        <p:txBody>
          <a:bodyPr>
            <a:normAutofit/>
          </a:bodyPr>
          <a:lstStyle/>
          <a:p>
            <a:pPr indent="-342900"/>
            <a:r>
              <a:rPr lang="en-US" altLang="en-US" b="1"/>
              <a:t>A first step to financial empowerment</a:t>
            </a:r>
            <a:r>
              <a:rPr lang="en-US" altLang="en-US"/>
              <a:t> is tracking income and financial resources.</a:t>
            </a:r>
          </a:p>
          <a:p>
            <a:pPr indent="-342900"/>
            <a:r>
              <a:rPr lang="en-US" altLang="en-US"/>
              <a:t>Use this tool to help a person you serve understand the </a:t>
            </a:r>
            <a:r>
              <a:rPr lang="en-US" altLang="en-US" b="1"/>
              <a:t>amounts and timing of their financial resources and income</a:t>
            </a:r>
            <a:r>
              <a:rPr lang="en-US" altLang="en-US"/>
              <a:t>.</a:t>
            </a:r>
          </a:p>
          <a:p>
            <a:r>
              <a:rPr lang="en-US" altLang="en-US"/>
              <a:t>Encourage the person you serve to </a:t>
            </a:r>
            <a:r>
              <a:rPr lang="en-US" altLang="en-US" b="1"/>
              <a:t>track their income and financial resources </a:t>
            </a:r>
            <a:r>
              <a:rPr lang="en-US" altLang="en-US"/>
              <a:t>for a day, a week, two weeks, or a month. </a:t>
            </a:r>
          </a:p>
          <a:p>
            <a:r>
              <a:rPr lang="en-US" altLang="en-US" b="1"/>
              <a:t>It</a:t>
            </a:r>
            <a:r>
              <a:rPr lang="en-US" altLang="en-US"/>
              <a:t> </a:t>
            </a:r>
            <a:r>
              <a:rPr lang="en-US" altLang="en-US" b="1"/>
              <a:t>may be the first time they understand </a:t>
            </a:r>
            <a:r>
              <a:rPr lang="en-US" altLang="en-US"/>
              <a:t>where they get their money and how much they have to work with. </a:t>
            </a:r>
          </a:p>
          <a:p>
            <a:r>
              <a:rPr lang="en-US" altLang="en-US"/>
              <a:t>Explain the difference between gross and net income. </a:t>
            </a:r>
          </a:p>
          <a:p>
            <a:endParaRPr lang="en-US" altLang="en-US"/>
          </a:p>
        </p:txBody>
      </p:sp>
    </p:spTree>
    <p:extLst>
      <p:ext uri="{BB962C8B-B14F-4D97-AF65-F5344CB8AC3E}">
        <p14:creationId xmlns:p14="http://schemas.microsoft.com/office/powerpoint/2010/main" val="39128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2821" y="457200"/>
            <a:ext cx="8367540" cy="743347"/>
          </a:xfrm>
        </p:spPr>
        <p:txBody>
          <a:bodyPr>
            <a:noAutofit/>
          </a:bodyPr>
          <a:lstStyle/>
          <a:p>
            <a:pPr>
              <a:defRPr/>
            </a:pPr>
            <a:r>
              <a:rPr lang="en-US" sz="3000" dirty="0">
                <a:solidFill>
                  <a:srgbClr val="000090"/>
                </a:solidFill>
                <a:latin typeface="Arial"/>
                <a:cs typeface="Arial"/>
              </a:rPr>
              <a:t>High-Leverage Groups of National Applicability</a:t>
            </a:r>
          </a:p>
        </p:txBody>
      </p:sp>
      <p:sp>
        <p:nvSpPr>
          <p:cNvPr id="69634" name="Content Placeholder 7"/>
          <p:cNvSpPr>
            <a:spLocks noGrp="1"/>
          </p:cNvSpPr>
          <p:nvPr>
            <p:ph idx="1"/>
          </p:nvPr>
        </p:nvSpPr>
        <p:spPr>
          <a:xfrm>
            <a:off x="2914186" y="1559979"/>
            <a:ext cx="5545138" cy="4708525"/>
          </a:xfrm>
        </p:spPr>
        <p:txBody>
          <a:bodyPr>
            <a:normAutofit fontScale="92500"/>
          </a:bodyPr>
          <a:lstStyle/>
          <a:p>
            <a:pPr>
              <a:buClr>
                <a:schemeClr val="tx2"/>
              </a:buClr>
            </a:pPr>
            <a:r>
              <a:rPr lang="en-US" sz="2200">
                <a:latin typeface="Arial" charset="0"/>
              </a:rPr>
              <a:t>Residents of rural &amp; remote communities</a:t>
            </a:r>
          </a:p>
          <a:p>
            <a:pPr>
              <a:buClr>
                <a:schemeClr val="tx2"/>
              </a:buClr>
            </a:pPr>
            <a:r>
              <a:rPr lang="en-US" sz="2200">
                <a:latin typeface="Arial" charset="0"/>
              </a:rPr>
              <a:t>Adjudicated adults and youth</a:t>
            </a:r>
          </a:p>
          <a:p>
            <a:pPr>
              <a:buClr>
                <a:schemeClr val="tx2"/>
              </a:buClr>
            </a:pPr>
            <a:r>
              <a:rPr lang="en-US" sz="2200">
                <a:latin typeface="Arial" charset="0"/>
              </a:rPr>
              <a:t>Youth with disabilities in foster care</a:t>
            </a:r>
          </a:p>
          <a:p>
            <a:pPr>
              <a:buClr>
                <a:schemeClr val="tx2"/>
              </a:buClr>
            </a:pPr>
            <a:r>
              <a:rPr lang="en-US" sz="2200">
                <a:latin typeface="Arial" charset="0"/>
              </a:rPr>
              <a:t>Individuals with disabilities receiving Federal Financial assistance (TANF)</a:t>
            </a:r>
          </a:p>
          <a:p>
            <a:pPr>
              <a:buClr>
                <a:schemeClr val="tx2"/>
              </a:buClr>
            </a:pPr>
            <a:r>
              <a:rPr lang="en-US" sz="2200">
                <a:latin typeface="Arial" charset="0"/>
              </a:rPr>
              <a:t>Culturally diverse populations</a:t>
            </a:r>
          </a:p>
          <a:p>
            <a:pPr>
              <a:buClr>
                <a:schemeClr val="tx2"/>
              </a:buClr>
            </a:pPr>
            <a:r>
              <a:rPr lang="en-US" sz="2200">
                <a:latin typeface="Arial" charset="0"/>
              </a:rPr>
              <a:t>High school dropouts and functionally illiterate consumers</a:t>
            </a:r>
          </a:p>
          <a:p>
            <a:pPr>
              <a:buClr>
                <a:schemeClr val="tx2"/>
              </a:buClr>
            </a:pPr>
            <a:r>
              <a:rPr lang="en-US" sz="2200">
                <a:latin typeface="Arial" charset="0"/>
              </a:rPr>
              <a:t>Persons with multiple disabilities</a:t>
            </a:r>
          </a:p>
          <a:p>
            <a:pPr>
              <a:buClr>
                <a:schemeClr val="tx2"/>
              </a:buClr>
            </a:pPr>
            <a:r>
              <a:rPr lang="en-US" sz="2200">
                <a:latin typeface="Arial" charset="0"/>
              </a:rPr>
              <a:t>SSI and SSDI recipients, including subminimum wage employees</a:t>
            </a:r>
          </a:p>
        </p:txBody>
      </p:sp>
      <p:pic>
        <p:nvPicPr>
          <p:cNvPr id="69633"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148" y="2540413"/>
            <a:ext cx="1849135" cy="1808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9867547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3B3C3E"/>
                </a:solidFill>
              </a:rPr>
              <a:t>Using the </a:t>
            </a:r>
            <a:r>
              <a:rPr lang="en-US" b="1" i="1">
                <a:solidFill>
                  <a:srgbClr val="3B3C3E"/>
                </a:solidFill>
              </a:rPr>
              <a:t>Income and Benefits Tracker</a:t>
            </a:r>
            <a:br>
              <a:rPr lang="en-US" i="1">
                <a:solidFill>
                  <a:srgbClr val="3B3C3E"/>
                </a:solidFill>
              </a:rPr>
            </a:br>
            <a:r>
              <a:rPr lang="en-US" i="1">
                <a:solidFill>
                  <a:srgbClr val="3B3C3E"/>
                </a:solidFill>
              </a:rPr>
              <a:t>Page 46 – Focus on People With Disabilities</a:t>
            </a:r>
            <a:endParaRPr lang="en-US" i="1"/>
          </a:p>
        </p:txBody>
      </p:sp>
      <p:pic>
        <p:nvPicPr>
          <p:cNvPr id="5" name="Content Placeholder 4" descr="A table with 8 rows and 6 columns. Columns are categories, and weeks 1-5. Rows are different categories of income and benefits:&#10;- Job&#10;- Government program&#10;- Disability benefits&#10;- Financial support&#10;- additional&#10;- additional&#10;- additional&#10;- weekly totals&#10;&#10;At the bottom, there is a box that says &quot;total income for this month.&quot;" title="income and benefits tracker screen shot">
            <a:extLst>
              <a:ext uri="{FF2B5EF4-FFF2-40B4-BE49-F238E27FC236}">
                <a16:creationId xmlns:a16="http://schemas.microsoft.com/office/drawing/2014/main" id="{15E442A7-51BA-49C2-8A9E-97B87BAD7079}"/>
              </a:ext>
            </a:extLst>
          </p:cNvPr>
          <p:cNvPicPr>
            <a:picLocks noGrp="1" noChangeAspect="1"/>
          </p:cNvPicPr>
          <p:nvPr>
            <p:ph idx="1"/>
          </p:nvPr>
        </p:nvPicPr>
        <p:blipFill>
          <a:blip r:embed="rId3"/>
          <a:stretch>
            <a:fillRect/>
          </a:stretch>
        </p:blipFill>
        <p:spPr>
          <a:xfrm>
            <a:off x="1828801" y="1409700"/>
            <a:ext cx="5110936" cy="4680780"/>
          </a:xfrm>
        </p:spPr>
      </p:pic>
    </p:spTree>
    <p:extLst>
      <p:ext uri="{BB962C8B-B14F-4D97-AF65-F5344CB8AC3E}">
        <p14:creationId xmlns:p14="http://schemas.microsoft.com/office/powerpoint/2010/main" val="965391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15636"/>
            <a:ext cx="8036720" cy="743347"/>
          </a:xfrm>
        </p:spPr>
        <p:txBody>
          <a:bodyPr>
            <a:normAutofit/>
          </a:bodyPr>
          <a:lstStyle/>
          <a:p>
            <a:r>
              <a:rPr lang="en-US" b="1">
                <a:solidFill>
                  <a:srgbClr val="3B3C3E"/>
                </a:solidFill>
              </a:rPr>
              <a:t>Using the </a:t>
            </a:r>
            <a:r>
              <a:rPr lang="en-US" b="1" i="1">
                <a:solidFill>
                  <a:srgbClr val="3B3C3E"/>
                </a:solidFill>
              </a:rPr>
              <a:t>Income and benefits tracker</a:t>
            </a:r>
            <a:endParaRPr lang="en-US" b="1" i="1"/>
          </a:p>
        </p:txBody>
      </p:sp>
      <p:pic>
        <p:nvPicPr>
          <p:cNvPr id="5" name="Content Placeholder 4" descr="The table is filled in with figures. In a job, somebody earns $300 in week 1, week 2, week 3 and week 4.&#10;In government programs, all columns are blank&#10;under &quot;disability benefits,&quot; week one has $177.50 and weeks 2-5 are blank&#10;&quot;financial support,&quot; and the 3 &quot;additional&quot; rows are blank&#10;&quot;Weekly totals&quot; are $477.50 in week 1, and $300 in weeks 2-4.&#10;&quot;Total income for this month&quot; is $1377.50" title="income and benefits tracker screen shot with examples">
            <a:extLst>
              <a:ext uri="{FF2B5EF4-FFF2-40B4-BE49-F238E27FC236}">
                <a16:creationId xmlns:a16="http://schemas.microsoft.com/office/drawing/2014/main" id="{15E442A7-51BA-49C2-8A9E-97B87BAD7079}"/>
              </a:ext>
            </a:extLst>
          </p:cNvPr>
          <p:cNvPicPr>
            <a:picLocks noGrp="1" noChangeAspect="1"/>
          </p:cNvPicPr>
          <p:nvPr>
            <p:ph idx="1"/>
          </p:nvPr>
        </p:nvPicPr>
        <p:blipFill>
          <a:blip r:embed="rId3"/>
          <a:stretch>
            <a:fillRect/>
          </a:stretch>
        </p:blipFill>
        <p:spPr>
          <a:xfrm>
            <a:off x="1828801" y="1409700"/>
            <a:ext cx="5110936" cy="4680780"/>
          </a:xfrm>
        </p:spPr>
      </p:pic>
      <p:graphicFrame>
        <p:nvGraphicFramePr>
          <p:cNvPr id="3" name="Table 2">
            <a:extLst>
              <a:ext uri="{FF2B5EF4-FFF2-40B4-BE49-F238E27FC236}">
                <a16:creationId xmlns:a16="http://schemas.microsoft.com/office/drawing/2014/main" id="{2C2547E4-85CB-4979-A7EA-CCD03617F505}"/>
              </a:ext>
            </a:extLst>
          </p:cNvPr>
          <p:cNvGraphicFramePr>
            <a:graphicFrameLocks noGrp="1"/>
          </p:cNvGraphicFramePr>
          <p:nvPr>
            <p:extLst>
              <p:ext uri="{D42A27DB-BD31-4B8C-83A1-F6EECF244321}">
                <p14:modId xmlns:p14="http://schemas.microsoft.com/office/powerpoint/2010/main" val="1782082823"/>
              </p:ext>
            </p:extLst>
          </p:nvPr>
        </p:nvGraphicFramePr>
        <p:xfrm>
          <a:off x="3305175" y="1666240"/>
          <a:ext cx="3495675" cy="3820160"/>
        </p:xfrm>
        <a:graphic>
          <a:graphicData uri="http://schemas.openxmlformats.org/drawingml/2006/table">
            <a:tbl>
              <a:tblPr firstRow="1" bandRow="1">
                <a:tableStyleId>{5C22544A-7EE6-4342-B048-85BDC9FD1C3A}</a:tableStyleId>
              </a:tblPr>
              <a:tblGrid>
                <a:gridCol w="752475">
                  <a:extLst>
                    <a:ext uri="{9D8B030D-6E8A-4147-A177-3AD203B41FA5}">
                      <a16:colId xmlns:a16="http://schemas.microsoft.com/office/drawing/2014/main" val="4071632091"/>
                    </a:ext>
                  </a:extLst>
                </a:gridCol>
                <a:gridCol w="619125">
                  <a:extLst>
                    <a:ext uri="{9D8B030D-6E8A-4147-A177-3AD203B41FA5}">
                      <a16:colId xmlns:a16="http://schemas.microsoft.com/office/drawing/2014/main" val="3219102716"/>
                    </a:ext>
                  </a:extLst>
                </a:gridCol>
                <a:gridCol w="725805">
                  <a:extLst>
                    <a:ext uri="{9D8B030D-6E8A-4147-A177-3AD203B41FA5}">
                      <a16:colId xmlns:a16="http://schemas.microsoft.com/office/drawing/2014/main" val="1604421276"/>
                    </a:ext>
                  </a:extLst>
                </a:gridCol>
                <a:gridCol w="699135">
                  <a:extLst>
                    <a:ext uri="{9D8B030D-6E8A-4147-A177-3AD203B41FA5}">
                      <a16:colId xmlns:a16="http://schemas.microsoft.com/office/drawing/2014/main" val="995923303"/>
                    </a:ext>
                  </a:extLst>
                </a:gridCol>
                <a:gridCol w="699135">
                  <a:extLst>
                    <a:ext uri="{9D8B030D-6E8A-4147-A177-3AD203B41FA5}">
                      <a16:colId xmlns:a16="http://schemas.microsoft.com/office/drawing/2014/main" val="3886216576"/>
                    </a:ext>
                  </a:extLst>
                </a:gridCol>
              </a:tblGrid>
              <a:tr h="477520">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494081"/>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283523"/>
                  </a:ext>
                </a:extLst>
              </a:tr>
              <a:tr h="477520">
                <a:tc>
                  <a:txBody>
                    <a:bodyPr/>
                    <a:lstStyle/>
                    <a:p>
                      <a:pPr algn="ctr"/>
                      <a:r>
                        <a:rPr lang="en-US" sz="1400" b="0">
                          <a:solidFill>
                            <a:schemeClr val="tx1"/>
                          </a:solidFill>
                        </a:rPr>
                        <a:t>$177.5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619803"/>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0216175"/>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77808"/>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009446"/>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63579"/>
                  </a:ext>
                </a:extLst>
              </a:tr>
              <a:tr h="477520">
                <a:tc>
                  <a:txBody>
                    <a:bodyPr/>
                    <a:lstStyle/>
                    <a:p>
                      <a:pPr algn="ctr"/>
                      <a:r>
                        <a:rPr lang="en-US" sz="1400" b="0">
                          <a:solidFill>
                            <a:schemeClr val="tx1"/>
                          </a:solidFill>
                        </a:rPr>
                        <a:t>$477.5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701468"/>
                  </a:ext>
                </a:extLst>
              </a:tr>
            </a:tbl>
          </a:graphicData>
        </a:graphic>
      </p:graphicFrame>
      <p:sp>
        <p:nvSpPr>
          <p:cNvPr id="4" name="TextBox 3">
            <a:extLst>
              <a:ext uri="{FF2B5EF4-FFF2-40B4-BE49-F238E27FC236}">
                <a16:creationId xmlns:a16="http://schemas.microsoft.com/office/drawing/2014/main" id="{6C44451A-85AB-4E6C-864B-B1B61D3DEA1C}"/>
              </a:ext>
            </a:extLst>
          </p:cNvPr>
          <p:cNvSpPr txBox="1"/>
          <p:nvPr/>
        </p:nvSpPr>
        <p:spPr>
          <a:xfrm>
            <a:off x="3400425" y="5600700"/>
            <a:ext cx="1107996" cy="369332"/>
          </a:xfrm>
          <a:prstGeom prst="rect">
            <a:avLst/>
          </a:prstGeom>
          <a:noFill/>
        </p:spPr>
        <p:txBody>
          <a:bodyPr wrap="none" rtlCol="0">
            <a:spAutoFit/>
          </a:bodyPr>
          <a:lstStyle/>
          <a:p>
            <a:r>
              <a:rPr lang="en-US"/>
              <a:t>$1377.50</a:t>
            </a:r>
          </a:p>
        </p:txBody>
      </p:sp>
    </p:spTree>
    <p:extLst>
      <p:ext uri="{BB962C8B-B14F-4D97-AF65-F5344CB8AC3E}">
        <p14:creationId xmlns:p14="http://schemas.microsoft.com/office/powerpoint/2010/main" val="3235106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57200"/>
            <a:ext cx="8036720" cy="743347"/>
          </a:xfrm>
        </p:spPr>
        <p:txBody>
          <a:bodyPr>
            <a:normAutofit/>
          </a:bodyPr>
          <a:lstStyle/>
          <a:p>
            <a:r>
              <a:rPr lang="en-US" altLang="en-US" b="1" i="1">
                <a:solidFill>
                  <a:srgbClr val="3B3C3E"/>
                </a:solidFill>
              </a:rPr>
              <a:t>Tool: SSI Estimator</a:t>
            </a:r>
            <a:endParaRPr lang="en-US" b="1" i="1"/>
          </a:p>
        </p:txBody>
      </p:sp>
      <p:sp>
        <p:nvSpPr>
          <p:cNvPr id="3" name="Content Placeholder 2"/>
          <p:cNvSpPr>
            <a:spLocks noGrp="1"/>
          </p:cNvSpPr>
          <p:nvPr>
            <p:ph sz="half" idx="1"/>
          </p:nvPr>
        </p:nvSpPr>
        <p:spPr>
          <a:xfrm>
            <a:off x="553641" y="1524000"/>
            <a:ext cx="8037576" cy="4528842"/>
          </a:xfrm>
        </p:spPr>
        <p:txBody>
          <a:bodyPr>
            <a:normAutofit fontScale="92500"/>
          </a:bodyPr>
          <a:lstStyle/>
          <a:p>
            <a:r>
              <a:rPr lang="en-US" altLang="en-US"/>
              <a:t>Use this tool to help a person with a disability </a:t>
            </a:r>
            <a:r>
              <a:rPr lang="en-US" altLang="en-US" b="1"/>
              <a:t>understand how earnings from work affect their SSI benefit</a:t>
            </a:r>
            <a:r>
              <a:rPr lang="en-US" altLang="en-US"/>
              <a:t>. </a:t>
            </a:r>
          </a:p>
          <a:p>
            <a:r>
              <a:rPr lang="en-US" altLang="en-US"/>
              <a:t>Go through each point in the tool and </a:t>
            </a:r>
            <a:r>
              <a:rPr lang="en-US" altLang="en-US" b="1"/>
              <a:t>work out the math </a:t>
            </a:r>
            <a:r>
              <a:rPr lang="en-US" altLang="en-US"/>
              <a:t>with the person you are serving. </a:t>
            </a:r>
          </a:p>
          <a:p>
            <a:r>
              <a:rPr lang="en-US" altLang="en-US"/>
              <a:t>First, </a:t>
            </a:r>
            <a:r>
              <a:rPr lang="en-US" altLang="en-US" b="1"/>
              <a:t>when a person earns money</a:t>
            </a:r>
            <a:r>
              <a:rPr lang="en-US" altLang="en-US"/>
              <a:t> through a job, they </a:t>
            </a:r>
            <a:r>
              <a:rPr lang="en-US" altLang="en-US" u="sng"/>
              <a:t>keep the first $85 of their pay without any impact on their SSI</a:t>
            </a:r>
            <a:r>
              <a:rPr lang="en-US" altLang="en-US"/>
              <a:t>. For </a:t>
            </a:r>
            <a:r>
              <a:rPr lang="en-US" altLang="en-US" b="1"/>
              <a:t>every dollar they earn after that, SSI drops by 50 cents</a:t>
            </a:r>
            <a:r>
              <a:rPr lang="en-US" altLang="en-US"/>
              <a:t>. </a:t>
            </a:r>
          </a:p>
          <a:p>
            <a:r>
              <a:rPr lang="en-US" altLang="en-US"/>
              <a:t>Many people </a:t>
            </a:r>
            <a:r>
              <a:rPr lang="en-US" altLang="en-US" b="1"/>
              <a:t>think that getting paid at a job will stop their SSI check, but that’s not necessarily true.</a:t>
            </a:r>
            <a:r>
              <a:rPr lang="en-US" altLang="en-US"/>
              <a:t> </a:t>
            </a:r>
          </a:p>
          <a:p>
            <a:r>
              <a:rPr lang="en-US" altLang="en-US"/>
              <a:t>In fact, </a:t>
            </a:r>
            <a:r>
              <a:rPr lang="en-US" altLang="en-US" b="1"/>
              <a:t>the more a person works, the more they make overall</a:t>
            </a:r>
            <a:r>
              <a:rPr lang="en-US" altLang="en-US"/>
              <a:t>, even on SSI. </a:t>
            </a:r>
          </a:p>
        </p:txBody>
      </p:sp>
    </p:spTree>
    <p:extLst>
      <p:ext uri="{BB962C8B-B14F-4D97-AF65-F5344CB8AC3E}">
        <p14:creationId xmlns:p14="http://schemas.microsoft.com/office/powerpoint/2010/main" val="3804641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a:t>Using the </a:t>
            </a:r>
            <a:r>
              <a:rPr lang="en-US" altLang="en-US" b="1" i="1"/>
              <a:t>SSI Estimator</a:t>
            </a:r>
            <a:br>
              <a:rPr lang="en-US" altLang="en-US" i="1"/>
            </a:br>
            <a:r>
              <a:rPr lang="en-US" altLang="en-US" i="1"/>
              <a:t>Focus on People With Disabilities – Page 48</a:t>
            </a:r>
            <a:endParaRPr lang="en-US" i="1"/>
          </a:p>
        </p:txBody>
      </p:sp>
      <p:pic>
        <p:nvPicPr>
          <p:cNvPr id="4" name="Picture 3" descr="A screenshot of the &quot;Social Security estimator&quot;&#10;The instructions are:&#10;1) read through the example calculations&#10;2) fill in your own information to get an estimate of how much you'll take home each month.&#10;&#10;There are 3 columns: &quot;find out how much will be taken from your SSI,&quot; &quot;example,&quot; and &quot;your information.&quot; This provides the way to calculate SSI.&#10;&#10;The 1st row reads: &quot;A: Amount you earn from work a month.&quot; The example is $585 and the &quot;your information&quot; column is blank&#10;2nd row is &quot;B: You get to keep the 1st $85 of your pay. The 1st $85 you earn does not affect your SSI: the remainder does.&quot; Under &quot;example,&quot; there is a subtraction sign and $85. &quot;Your information&quot; has a subtraction sign.&#10;3rd row reads &quot;C: Amount of income that affects your SSI (subtract Row C from Row B).). The example row has &quot;= $500&quot;. The &quot;your information&quot; section has an equal sign.&#10;4th row reads &quot;D: divide this amount in half (divide row C by 2). The &quot;example&quot; box has &quot;divide by 2&quot; and &quot;your information&quot; also says &quot;divide by 2&quot;&#10;5th row reads &quot;E: Amount that will be taken from your SSI.&quot; The &quot;example&quot; box reads &quot;= $250.&quot; Your information has &quot;=&quot;"/>
          <p:cNvPicPr>
            <a:picLocks noChangeAspect="1"/>
          </p:cNvPicPr>
          <p:nvPr/>
        </p:nvPicPr>
        <p:blipFill>
          <a:blip r:embed="rId3"/>
          <a:stretch>
            <a:fillRect/>
          </a:stretch>
        </p:blipFill>
        <p:spPr>
          <a:xfrm>
            <a:off x="35959" y="2183629"/>
            <a:ext cx="4331513" cy="3056687"/>
          </a:xfrm>
          <a:prstGeom prst="rect">
            <a:avLst/>
          </a:prstGeom>
        </p:spPr>
      </p:pic>
      <p:pic>
        <p:nvPicPr>
          <p:cNvPr id="5" name="Picture 4" descr="Continuation of the SSI estimator. There are 2 main sections: calculate your new SSI amount,&quot; and &quot;calculate your total income.&quot;&#10;&#10;Under &quot;calculate your new SSI amount:&quot;&#10;1st row says &quot;f: Amount you now get from SSI every month.&quot; The example says $735 and &quot;your information&quot; is blank&#10;2nd row is &quot;G: Subtract the amount taken from your SSI and pen subtract row E from row F)&quot; the &quot;example&quot; boxes &quot;- $250&quot; and &quot;your information&quot; has a subtraction sign.&#10;3rd row says &quot;H: New SSI amount.&quot; &quot;Example&quot; says &quot;= $485.&quot; The &quot;your information&quot; box has an &quot;=&quot;&#10;&#10;The next section is &quot;Calculate your total income&quot;&#10;1st row is &quot;I: Amount you earn from work a month.&quot; The example is $585 and &quot;your information&quot; is blank&#10;2nd row is &quot;J: Add new SSI amount (add row H to row I).&quot; Example has &quot;+ $485&quot; and &quot;your information&quot; has a &quot;+&quot;&#10;Last row is &quot;K: Total amount you will take home per month.&quot; The example is &quot;= $1070&quot; and &quot;your information&quot; has an &quot;=&quot;"/>
          <p:cNvPicPr>
            <a:picLocks noChangeAspect="1"/>
          </p:cNvPicPr>
          <p:nvPr/>
        </p:nvPicPr>
        <p:blipFill>
          <a:blip r:embed="rId4"/>
          <a:stretch>
            <a:fillRect/>
          </a:stretch>
        </p:blipFill>
        <p:spPr>
          <a:xfrm>
            <a:off x="4516219" y="2500280"/>
            <a:ext cx="4606515" cy="2740035"/>
          </a:xfrm>
          <a:prstGeom prst="rect">
            <a:avLst/>
          </a:prstGeom>
        </p:spPr>
      </p:pic>
      <p:pic>
        <p:nvPicPr>
          <p:cNvPr id="12" name="Picture 11" descr="Continuation of the SSI estimator. There are 2 main sections: calculate your new SSI amount,&quot; and &quot;calculate your total income.&quot;&#10;&#10;Under &quot;calculate your new SSI amount:&quot;&#10;1st row says &quot;f: Amount you now get from SSI every month.&quot; The example says $735 and &quot;your information&quot; is blank&#10;2nd row is &quot;G: Subtract the amount taken from your SSI and pen subtract row E from row F)&quot; the &quot;example&quot; boxes &quot;- $250&quot; and &quot;your information&quot; has a subtraction sign.&#10;3rd row says &quot;H: New SSI amount.&quot; &quot;Example&quot; says &quot;= $485.&quot; The &quot;your information&quot; box has an &quot;=&quot;&#10;&#10;The next section is &quot;Calculate your total income&quot;&#10;1st row is &quot;I: Amount you earn from work a month.&quot; The example is $585 and &quot;your information&quot; is blank&#10;2nd row is &quot;J: Add new SSI amount (add row H to row I).&quot; Example has &quot;+ $485&quot; and &quot;your information&quot; has a &quot;+&quot;&#10;Last row is &quot;K: Total amount you will take home per month.&quot; The example is &quot;= $1070&quot; and &quot;your information&quot; has an &quot;=&quot;"/>
          <p:cNvPicPr>
            <a:picLocks noChangeAspect="1"/>
          </p:cNvPicPr>
          <p:nvPr/>
        </p:nvPicPr>
        <p:blipFill>
          <a:blip r:embed="rId4"/>
          <a:stretch>
            <a:fillRect/>
          </a:stretch>
        </p:blipFill>
        <p:spPr>
          <a:xfrm>
            <a:off x="4516219" y="2500281"/>
            <a:ext cx="4606515" cy="2740035"/>
          </a:xfrm>
          <a:prstGeom prst="rect">
            <a:avLst/>
          </a:prstGeom>
        </p:spPr>
      </p:pic>
    </p:spTree>
    <p:extLst>
      <p:ext uri="{BB962C8B-B14F-4D97-AF65-F5344CB8AC3E}">
        <p14:creationId xmlns:p14="http://schemas.microsoft.com/office/powerpoint/2010/main" val="929608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Using the </a:t>
            </a:r>
            <a:r>
              <a:rPr lang="en-US" altLang="en-US" b="1" i="1" dirty="0"/>
              <a:t>SSI estimator: Example Part 1</a:t>
            </a:r>
            <a:br>
              <a:rPr lang="en-US" altLang="en-US" b="1" i="1" dirty="0"/>
            </a:br>
            <a:r>
              <a:rPr lang="en-US" altLang="en-US" sz="2000" b="1" i="1" dirty="0"/>
              <a:t>($12/hour x 100 hours a month)</a:t>
            </a:r>
            <a:endParaRPr lang="en-US" sz="2000" b="1" i="1" dirty="0"/>
          </a:p>
        </p:txBody>
      </p:sp>
      <p:graphicFrame>
        <p:nvGraphicFramePr>
          <p:cNvPr id="3" name="Table 2">
            <a:extLst>
              <a:ext uri="{FF2B5EF4-FFF2-40B4-BE49-F238E27FC236}">
                <a16:creationId xmlns:a16="http://schemas.microsoft.com/office/drawing/2014/main" id="{E142A362-EFE8-457E-8DFB-FBB69F774A04}"/>
              </a:ext>
            </a:extLst>
          </p:cNvPr>
          <p:cNvGraphicFramePr>
            <a:graphicFrameLocks noGrp="1"/>
          </p:cNvGraphicFramePr>
          <p:nvPr>
            <p:extLst>
              <p:ext uri="{D42A27DB-BD31-4B8C-83A1-F6EECF244321}">
                <p14:modId xmlns:p14="http://schemas.microsoft.com/office/powerpoint/2010/main" val="3013909635"/>
              </p:ext>
            </p:extLst>
          </p:nvPr>
        </p:nvGraphicFramePr>
        <p:xfrm>
          <a:off x="6444545" y="3529684"/>
          <a:ext cx="1104900" cy="2501524"/>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3368043208"/>
                    </a:ext>
                  </a:extLst>
                </a:gridCol>
              </a:tblGrid>
              <a:tr h="452496">
                <a:tc>
                  <a:txBody>
                    <a:bodyPr/>
                    <a:lstStyle/>
                    <a:p>
                      <a:pPr algn="ctr"/>
                      <a:r>
                        <a:rPr lang="en-US" sz="1500" b="0" i="1">
                          <a:solidFill>
                            <a:schemeClr val="tx1"/>
                          </a:solidFill>
                        </a:rPr>
                        <a:t>  $1200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75273"/>
                  </a:ext>
                </a:extLst>
              </a:tr>
              <a:tr h="741675">
                <a:tc>
                  <a:txBody>
                    <a:bodyPr/>
                    <a:lstStyle/>
                    <a:p>
                      <a:pPr algn="ctr"/>
                      <a:r>
                        <a:rPr lang="en-US" sz="1500" b="0" i="1">
                          <a:solidFill>
                            <a:schemeClr val="tx1"/>
                          </a:solidFill>
                        </a:rPr>
                        <a:t> $85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537738"/>
                  </a:ext>
                </a:extLst>
              </a:tr>
              <a:tr h="565678">
                <a:tc>
                  <a:txBody>
                    <a:bodyPr/>
                    <a:lstStyle/>
                    <a:p>
                      <a:pPr algn="ctr"/>
                      <a:r>
                        <a:rPr lang="en-US" sz="1500" b="0" i="1">
                          <a:solidFill>
                            <a:schemeClr val="tx1"/>
                          </a:solidFill>
                        </a:rPr>
                        <a:t>  $1115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928681"/>
                  </a:ext>
                </a:extLst>
              </a:tr>
              <a:tr h="351993">
                <a:tc>
                  <a:txBody>
                    <a:bodyPr/>
                    <a:lstStyle/>
                    <a:p>
                      <a:pPr algn="ctr"/>
                      <a:endParaRPr lang="en-US" sz="1500" b="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579846"/>
                  </a:ext>
                </a:extLst>
              </a:tr>
              <a:tr h="389682">
                <a:tc>
                  <a:txBody>
                    <a:bodyPr/>
                    <a:lstStyle/>
                    <a:p>
                      <a:pPr algn="ctr"/>
                      <a:r>
                        <a:rPr lang="en-US" sz="1500" b="0" i="1">
                          <a:solidFill>
                            <a:schemeClr val="tx1"/>
                          </a:solidFill>
                        </a:rPr>
                        <a:t> $557.50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935818"/>
                  </a:ext>
                </a:extLst>
              </a:tr>
            </a:tbl>
          </a:graphicData>
        </a:graphic>
      </p:graphicFrame>
      <p:pic>
        <p:nvPicPr>
          <p:cNvPr id="8" name="Content Placeholder 7" descr="A screenshot of the &quot;Social Security estimator&quot;&#10;The instructions are:&#10;1) read through the example calculations&#10;2) fill in your own information to get an estimate of how much you'll take home each month.&#10;&#10;There are 3 columns: &quot;find out how much will be taken from your SSI,&quot; &quot;example,&quot; and &quot;your information.&quot; This provides the way to calculate SSI.&#10;&#10;The 1st row reads: &quot;A: Amount you earn from work a month.&quot; The example is $585 and the &quot;your information&quot; column is blank&#10;2nd row is &quot;B: You get to keep the 1st $85 of your pay. The 1st $85 you earn does not affect your SSI: the remainder does.&quot; Under &quot;example,&quot; there is a subtraction sign and $85. &quot;Your information&quot; has a subtraction sign.&#10;3rd row reads &quot;C: Amount of income that affects your SSI (subtract Row C from Row B).). The example row has &quot;= $500&quot;. The &quot;your information&quot; section has an equal sign.&#10;4th row reads &quot;D: divide this amount in half (divide row C by 2). The &quot;example&quot; box has &quot;divide by 2&quot; and &quot;your information&quot; also says &quot;divide by 2&quot;&#10;5th row reads &quot;E: Amount that will be taken from your SSI.&quot; The &quot;example&quot; box reads &quot;= $250.&quot; Your information has &quot;=&quot;"/>
          <p:cNvPicPr>
            <a:picLocks noGrp="1" noChangeAspect="1"/>
          </p:cNvPicPr>
          <p:nvPr>
            <p:ph idx="1"/>
          </p:nvPr>
        </p:nvPicPr>
        <p:blipFill>
          <a:blip r:embed="rId4"/>
          <a:stretch>
            <a:fillRect/>
          </a:stretch>
        </p:blipFill>
        <p:spPr>
          <a:xfrm>
            <a:off x="1135415" y="1368053"/>
            <a:ext cx="6873169" cy="4850442"/>
          </a:xfrm>
          <a:prstGeom prst="rect">
            <a:avLst/>
          </a:prstGeom>
        </p:spPr>
      </p:pic>
    </p:spTree>
    <p:custDataLst>
      <p:tags r:id="rId1"/>
    </p:custDataLst>
    <p:extLst>
      <p:ext uri="{BB962C8B-B14F-4D97-AF65-F5344CB8AC3E}">
        <p14:creationId xmlns:p14="http://schemas.microsoft.com/office/powerpoint/2010/main" val="208812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Using the </a:t>
            </a:r>
            <a:r>
              <a:rPr lang="en-US" altLang="en-US" b="1" i="1" dirty="0"/>
              <a:t>SSI Estimator: Example Part 2</a:t>
            </a:r>
            <a:endParaRPr lang="en-US" b="1" i="1" dirty="0"/>
          </a:p>
        </p:txBody>
      </p:sp>
      <p:pic>
        <p:nvPicPr>
          <p:cNvPr id="7" name="Content Placeholder 6" descr="Continuation of the SSI estimator. There are 2 main sections: calculate your new SSI amount,&quot; and &quot;calculate your total income.&quot;&#10;&#10;Under &quot;calculate your new SSI amount:&quot;&#10;1st row says &quot;f: Amount you now get from SSI every month.&quot; The example says $735 and &quot;your information&quot; is blank&#10;2nd row is &quot;G: Subtract the amount taken from your SSI and pen subtract row E from row F)&quot; the &quot;example&quot; boxes &quot;- $250&quot; and &quot;your information&quot; has a subtraction sign.&#10;3rd row says &quot;H: New SSI amount.&quot; &quot;Example&quot; says &quot;= $485.&quot; The &quot;your information&quot; box has an &quot;=&quot;&#10;&#10;The next section is &quot;Calculate your total income&quot;&#10;1st row is &quot;I: Amount you earn from work a month.&quot; The example is $585 and &quot;your information&quot; is blank&#10;2nd row is &quot;J: Add new SSI amount (add row H to row I).&quot; Example has &quot;+ $485&quot; and &quot;your information&quot; has a &quot;+&quot;&#10;Last row is &quot;K: Total amount you will take home per month.&quot; The example is &quot;= $1070&quot; and &quot;your information&quot; has an &quot;=&quot;"/>
          <p:cNvPicPr>
            <a:picLocks noGrp="1" noChangeAspect="1"/>
          </p:cNvPicPr>
          <p:nvPr>
            <p:ph idx="1"/>
          </p:nvPr>
        </p:nvPicPr>
        <p:blipFill>
          <a:blip r:embed="rId4"/>
          <a:stretch>
            <a:fillRect/>
          </a:stretch>
        </p:blipFill>
        <p:spPr>
          <a:xfrm>
            <a:off x="715615" y="1451932"/>
            <a:ext cx="7711729" cy="4583108"/>
          </a:xfrm>
          <a:prstGeom prst="rect">
            <a:avLst/>
          </a:prstGeom>
        </p:spPr>
      </p:pic>
      <p:graphicFrame>
        <p:nvGraphicFramePr>
          <p:cNvPr id="6" name="Table 5">
            <a:extLst>
              <a:ext uri="{FF2B5EF4-FFF2-40B4-BE49-F238E27FC236}">
                <a16:creationId xmlns:a16="http://schemas.microsoft.com/office/drawing/2014/main" id="{5E6CFE4F-9627-44AA-92D9-789301D1484D}"/>
              </a:ext>
            </a:extLst>
          </p:cNvPr>
          <p:cNvGraphicFramePr>
            <a:graphicFrameLocks noGrp="1"/>
          </p:cNvGraphicFramePr>
          <p:nvPr/>
        </p:nvGraphicFramePr>
        <p:xfrm>
          <a:off x="6970326" y="2057400"/>
          <a:ext cx="1370755" cy="3864610"/>
        </p:xfrm>
        <a:graphic>
          <a:graphicData uri="http://schemas.openxmlformats.org/drawingml/2006/table">
            <a:tbl>
              <a:tblPr firstRow="1" bandRow="1">
                <a:tableStyleId>{5C22544A-7EE6-4342-B048-85BDC9FD1C3A}</a:tableStyleId>
              </a:tblPr>
              <a:tblGrid>
                <a:gridCol w="1370755">
                  <a:extLst>
                    <a:ext uri="{9D8B030D-6E8A-4147-A177-3AD203B41FA5}">
                      <a16:colId xmlns:a16="http://schemas.microsoft.com/office/drawing/2014/main" val="3368043208"/>
                    </a:ext>
                  </a:extLst>
                </a:gridCol>
              </a:tblGrid>
              <a:tr h="504825">
                <a:tc>
                  <a:txBody>
                    <a:bodyPr/>
                    <a:lstStyle/>
                    <a:p>
                      <a:r>
                        <a:rPr lang="en-US" sz="1400" b="0" i="1">
                          <a:solidFill>
                            <a:schemeClr val="tx1"/>
                          </a:solidFill>
                        </a:rPr>
                        <a:t>$735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75273"/>
                  </a:ext>
                </a:extLst>
              </a:tr>
              <a:tr h="590550">
                <a:tc>
                  <a:txBody>
                    <a:bodyPr/>
                    <a:lstStyle/>
                    <a:p>
                      <a:r>
                        <a:rPr lang="en-US" sz="1400" b="0" i="1">
                          <a:solidFill>
                            <a:schemeClr val="tx1"/>
                          </a:solidFill>
                        </a:rPr>
                        <a:t>$557.50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537738"/>
                  </a:ext>
                </a:extLst>
              </a:tr>
              <a:tr h="452838">
                <a:tc>
                  <a:txBody>
                    <a:bodyPr/>
                    <a:lstStyle/>
                    <a:p>
                      <a:r>
                        <a:rPr lang="en-US" sz="1400" b="0" i="1">
                          <a:solidFill>
                            <a:schemeClr val="tx1"/>
                          </a:solidFill>
                        </a:rPr>
                        <a:t>$177.50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928681"/>
                  </a:ext>
                </a:extLst>
              </a:tr>
              <a:tr h="928287">
                <a:tc>
                  <a:txBody>
                    <a:bodyPr/>
                    <a:lstStyle/>
                    <a:p>
                      <a:endParaRPr lang="en-US" sz="1400" b="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579846"/>
                  </a:ext>
                </a:extLst>
              </a:tr>
              <a:tr h="476250">
                <a:tc>
                  <a:txBody>
                    <a:bodyPr/>
                    <a:lstStyle/>
                    <a:p>
                      <a:r>
                        <a:rPr lang="en-US" sz="1400" b="0" i="1">
                          <a:solidFill>
                            <a:schemeClr val="tx1"/>
                          </a:solidFill>
                        </a:rPr>
                        <a:t> $1200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935818"/>
                  </a:ext>
                </a:extLst>
              </a:tr>
              <a:tr h="495300">
                <a:tc>
                  <a:txBody>
                    <a:bodyPr/>
                    <a:lstStyle/>
                    <a:p>
                      <a:r>
                        <a:rPr lang="en-US" sz="1400" b="0" i="1">
                          <a:solidFill>
                            <a:schemeClr val="tx1"/>
                          </a:solidFill>
                        </a:rPr>
                        <a:t>$177.50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126624"/>
                  </a:ext>
                </a:extLst>
              </a:tr>
              <a:tr h="416560">
                <a:tc>
                  <a:txBody>
                    <a:bodyPr/>
                    <a:lstStyle/>
                    <a:p>
                      <a:r>
                        <a:rPr lang="en-US" sz="1400" b="0" i="1" dirty="0">
                          <a:solidFill>
                            <a:schemeClr val="tx1"/>
                          </a:solidFill>
                        </a:rPr>
                        <a:t>$1377.50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965418"/>
                  </a:ext>
                </a:extLst>
              </a:tr>
            </a:tbl>
          </a:graphicData>
        </a:graphic>
      </p:graphicFrame>
    </p:spTree>
    <p:custDataLst>
      <p:tags r:id="rId1"/>
    </p:custDataLst>
    <p:extLst>
      <p:ext uri="{BB962C8B-B14F-4D97-AF65-F5344CB8AC3E}">
        <p14:creationId xmlns:p14="http://schemas.microsoft.com/office/powerpoint/2010/main" val="2483037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554038" y="274638"/>
            <a:ext cx="8035925" cy="742950"/>
          </a:xfrm>
        </p:spPr>
        <p:txBody>
          <a:bodyPr/>
          <a:lstStyle/>
          <a:p>
            <a:pPr eaLnBrk="1" hangingPunct="1"/>
            <a:r>
              <a:rPr lang="en-US" b="1">
                <a:solidFill>
                  <a:srgbClr val="3B3C3E"/>
                </a:solidFill>
                <a:latin typeface="Georgia"/>
                <a:ea typeface="MS PGothic"/>
              </a:rPr>
              <a:t>Spending</a:t>
            </a:r>
          </a:p>
        </p:txBody>
      </p:sp>
      <p:sp>
        <p:nvSpPr>
          <p:cNvPr id="3" name="Content Placeholder 2"/>
          <p:cNvSpPr>
            <a:spLocks noGrp="1"/>
          </p:cNvSpPr>
          <p:nvPr>
            <p:ph idx="1"/>
          </p:nvPr>
        </p:nvSpPr>
        <p:spPr>
          <a:xfrm>
            <a:off x="457200" y="1350963"/>
            <a:ext cx="8132763" cy="4525962"/>
          </a:xfrm>
        </p:spPr>
        <p:txBody>
          <a:bodyPr rtlCol="0">
            <a:normAutofit/>
          </a:bodyPr>
          <a:lstStyle/>
          <a:p>
            <a:pPr marL="0" indent="0">
              <a:lnSpc>
                <a:spcPts val="2800"/>
              </a:lnSpc>
              <a:spcBef>
                <a:spcPts val="1200"/>
              </a:spcBef>
              <a:spcAft>
                <a:spcPts val="600"/>
              </a:spcAft>
              <a:buNone/>
              <a:defRPr/>
            </a:pPr>
            <a:r>
              <a:rPr lang="en-US" altLang="en-US" i="1"/>
              <a:t>Depending on circumstances, some people with disabilities may have had limited choices in how to spend their money. </a:t>
            </a:r>
          </a:p>
          <a:p>
            <a:pPr indent="-342900">
              <a:lnSpc>
                <a:spcPts val="2800"/>
              </a:lnSpc>
              <a:spcBef>
                <a:spcPts val="1200"/>
              </a:spcBef>
              <a:spcAft>
                <a:spcPts val="600"/>
              </a:spcAft>
              <a:defRPr/>
            </a:pPr>
            <a:r>
              <a:rPr lang="en-US" altLang="en-US" b="1"/>
              <a:t>This could be because of age </a:t>
            </a:r>
            <a:r>
              <a:rPr lang="en-US" altLang="en-US"/>
              <a:t>– if the person is a minor, a parent or guardian has made their spending decisions. </a:t>
            </a:r>
          </a:p>
          <a:p>
            <a:pPr indent="-342900">
              <a:lnSpc>
                <a:spcPts val="2800"/>
              </a:lnSpc>
              <a:spcBef>
                <a:spcPts val="1200"/>
              </a:spcBef>
              <a:spcAft>
                <a:spcPts val="600"/>
              </a:spcAft>
              <a:defRPr/>
            </a:pPr>
            <a:r>
              <a:rPr lang="en-US" altLang="en-US"/>
              <a:t>In some circumstances, </a:t>
            </a:r>
            <a:r>
              <a:rPr lang="en-US" altLang="en-US" b="1"/>
              <a:t>even adults with disabilities may have had very limited opportunities</a:t>
            </a:r>
            <a:r>
              <a:rPr lang="en-US" altLang="en-US"/>
              <a:t> to make decisions about the use of their money. </a:t>
            </a:r>
          </a:p>
          <a:p>
            <a:pPr indent="-342900">
              <a:lnSpc>
                <a:spcPts val="2800"/>
              </a:lnSpc>
              <a:spcBef>
                <a:spcPts val="1200"/>
              </a:spcBef>
              <a:spcAft>
                <a:spcPts val="600"/>
              </a:spcAft>
              <a:defRPr/>
            </a:pPr>
            <a:r>
              <a:rPr lang="en-US" altLang="en-US"/>
              <a:t>Use of income may be, or have been, </a:t>
            </a:r>
            <a:r>
              <a:rPr lang="en-US" altLang="en-US" b="1"/>
              <a:t>controlled by a trustee, family member, or representative payee</a:t>
            </a:r>
            <a:r>
              <a:rPr lang="en-US" altLang="en-US"/>
              <a:t>. </a:t>
            </a:r>
            <a:endParaRPr lang="en-US" i="1"/>
          </a:p>
        </p:txBody>
      </p:sp>
    </p:spTree>
    <p:extLst>
      <p:ext uri="{BB962C8B-B14F-4D97-AF65-F5344CB8AC3E}">
        <p14:creationId xmlns:p14="http://schemas.microsoft.com/office/powerpoint/2010/main" val="4264891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10BB-D92D-47CA-83E4-714F217DD6DB}"/>
              </a:ext>
            </a:extLst>
          </p:cNvPr>
          <p:cNvSpPr>
            <a:spLocks noGrp="1"/>
          </p:cNvSpPr>
          <p:nvPr>
            <p:ph type="title"/>
          </p:nvPr>
        </p:nvSpPr>
        <p:spPr/>
        <p:txBody>
          <a:bodyPr/>
          <a:lstStyle/>
          <a:p>
            <a:r>
              <a:rPr lang="en-US" dirty="0"/>
              <a:t>Tool:  Monthly Budget</a:t>
            </a:r>
          </a:p>
        </p:txBody>
      </p:sp>
      <p:sp>
        <p:nvSpPr>
          <p:cNvPr id="3" name="Text Placeholder 2">
            <a:extLst>
              <a:ext uri="{FF2B5EF4-FFF2-40B4-BE49-F238E27FC236}">
                <a16:creationId xmlns:a16="http://schemas.microsoft.com/office/drawing/2014/main" id="{C700F215-92D4-4893-8F3C-291C5BA93F37}"/>
              </a:ext>
            </a:extLst>
          </p:cNvPr>
          <p:cNvSpPr>
            <a:spLocks noGrp="1"/>
          </p:cNvSpPr>
          <p:nvPr>
            <p:ph type="body" idx="1"/>
          </p:nvPr>
        </p:nvSpPr>
        <p:spPr>
          <a:xfrm>
            <a:off x="553640" y="1503680"/>
            <a:ext cx="8036720" cy="4199647"/>
          </a:xfrm>
        </p:spPr>
        <p:txBody>
          <a:bodyPr/>
          <a:lstStyle/>
          <a:p>
            <a:r>
              <a:rPr lang="en-US" b="1" dirty="0"/>
              <a:t>Using a monthly budget can be empowering.  </a:t>
            </a:r>
            <a:r>
              <a:rPr lang="en-US" dirty="0"/>
              <a:t>It can help a person plan how to use their financial resources to support themselves and their family and save for the future.</a:t>
            </a:r>
          </a:p>
          <a:p>
            <a:r>
              <a:rPr lang="en-US" dirty="0"/>
              <a:t>This tool can be used to help them </a:t>
            </a:r>
            <a:r>
              <a:rPr lang="en-US" b="1" dirty="0"/>
              <a:t>manage their income, benefits and plan for their expenses.</a:t>
            </a:r>
          </a:p>
          <a:p>
            <a:r>
              <a:rPr lang="en-US" b="1" dirty="0"/>
              <a:t>Start by asking the person you’re working with </a:t>
            </a:r>
            <a:r>
              <a:rPr lang="en-US" dirty="0"/>
              <a:t>about their monthly income, benefits and expenses.</a:t>
            </a:r>
          </a:p>
          <a:p>
            <a:r>
              <a:rPr lang="en-US" dirty="0"/>
              <a:t>Once these questions are answered, </a:t>
            </a:r>
            <a:r>
              <a:rPr lang="en-US" b="1" dirty="0"/>
              <a:t>the information can be sued to create a simple monthly budget.</a:t>
            </a:r>
          </a:p>
        </p:txBody>
      </p:sp>
    </p:spTree>
    <p:custDataLst>
      <p:tags r:id="rId1"/>
    </p:custDataLst>
    <p:extLst>
      <p:ext uri="{BB962C8B-B14F-4D97-AF65-F5344CB8AC3E}">
        <p14:creationId xmlns:p14="http://schemas.microsoft.com/office/powerpoint/2010/main" val="165290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Tool: Monthly Budget continued</a:t>
            </a:r>
            <a:endParaRPr lang="en-US" b="1" i="1"/>
          </a:p>
        </p:txBody>
      </p:sp>
      <p:sp>
        <p:nvSpPr>
          <p:cNvPr id="4" name="Content Placeholder 2"/>
          <p:cNvSpPr>
            <a:spLocks noGrp="1"/>
          </p:cNvSpPr>
          <p:nvPr>
            <p:ph sz="half" idx="1"/>
          </p:nvPr>
        </p:nvSpPr>
        <p:spPr/>
        <p:txBody>
          <a:bodyPr>
            <a:normAutofit/>
          </a:bodyPr>
          <a:lstStyle/>
          <a:p>
            <a:pPr indent="-342900"/>
            <a:r>
              <a:rPr lang="en-US" altLang="en-US"/>
              <a:t>Budgeting can help a person with disabilities </a:t>
            </a:r>
            <a:r>
              <a:rPr lang="en-US" altLang="en-US" b="1"/>
              <a:t>gain and maintain control over their money</a:t>
            </a:r>
            <a:r>
              <a:rPr lang="en-US" altLang="en-US"/>
              <a:t>. </a:t>
            </a:r>
          </a:p>
          <a:p>
            <a:pPr indent="-342900"/>
            <a:r>
              <a:rPr lang="en-US" altLang="en-US"/>
              <a:t>Module 5 provides </a:t>
            </a:r>
            <a:r>
              <a:rPr lang="en-US" altLang="en-US" b="1"/>
              <a:t>information and tools to help people make plans to get through the month</a:t>
            </a:r>
            <a:r>
              <a:rPr lang="en-US" altLang="en-US"/>
              <a:t> – pay for all of their living expenses, bills, financial obligations, and other uses of income or financial resources, including saving. </a:t>
            </a:r>
          </a:p>
          <a:p>
            <a:pPr indent="-342900"/>
            <a:r>
              <a:rPr lang="en-US" altLang="en-US" b="1"/>
              <a:t>For a person living on a fixed-income</a:t>
            </a:r>
            <a:r>
              <a:rPr lang="en-US" altLang="en-US"/>
              <a:t>, a monthly budget can help them manage their income, benefits, and plan for their expenses. </a:t>
            </a:r>
          </a:p>
          <a:p>
            <a:pPr indent="-342900"/>
            <a:endParaRPr lang="en-US" altLang="en-US"/>
          </a:p>
          <a:p>
            <a:pPr marL="0" indent="0" eaLnBrk="1" hangingPunct="1">
              <a:lnSpc>
                <a:spcPts val="2800"/>
              </a:lnSpc>
              <a:spcBef>
                <a:spcPts val="1200"/>
              </a:spcBef>
              <a:spcAft>
                <a:spcPts val="1200"/>
              </a:spcAft>
              <a:buFont typeface="Wingdings" charset="0"/>
              <a:buNone/>
              <a:defRPr/>
            </a:pPr>
            <a:endParaRPr lang="en-US" sz="2400">
              <a:solidFill>
                <a:srgbClr val="3B3C3E"/>
              </a:solidFill>
              <a:ea typeface="MS PGothic" charset="0"/>
            </a:endParaRPr>
          </a:p>
        </p:txBody>
      </p:sp>
    </p:spTree>
    <p:extLst>
      <p:ext uri="{BB962C8B-B14F-4D97-AF65-F5344CB8AC3E}">
        <p14:creationId xmlns:p14="http://schemas.microsoft.com/office/powerpoint/2010/main" val="648347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Using the</a:t>
            </a:r>
            <a:r>
              <a:rPr lang="en-US" b="1" i="1"/>
              <a:t> Monthly budget</a:t>
            </a:r>
            <a:br>
              <a:rPr lang="en-US" i="1"/>
            </a:br>
            <a:r>
              <a:rPr lang="en-US" i="1"/>
              <a:t>Page 60 in Focus on People With Disabilities</a:t>
            </a:r>
            <a:endParaRPr lang="en-US" i="1">
              <a:highlight>
                <a:srgbClr val="FFFF00"/>
              </a:highlight>
            </a:endParaRPr>
          </a:p>
        </p:txBody>
      </p:sp>
      <p:pic>
        <p:nvPicPr>
          <p:cNvPr id="7" name="Content Placeholder 6" descr="A screenshot of the Budget tool.&#10;&#10;On the top, there's a pencil and text that reads &quot;Use this budget tool to see how much you make and spend each month.&quot;&#10;Below it says&#10;&quot;1) list your income&#10;2) list your experiences&#10;3) subtract the total spending from total income to build your budget&quot;&#10;&#10;There is a line to enter the month&#10;&#10;On the left-hand side, there are 2 columns for listing income area and on the left side it says &quot;type of income&quot; and the right says &quot;amount gained&quot; with room to write in numbers. The income listed includes &quot;job,&quot; &quot;government program,&quot; &quot;disability benefits,&quot; &quot;financial support,&quot; and &quot;other income.&quot; The right side, &quot;amount gained,&quot; has room to write in numbers, with &quot;total income per month&quot; at the bottom.&#10;&#10;The right side has types of spending and a column with blank squares for &quot;amount spent&quot;. The types of spending are: &quot;housing (rent or mortgage),&quot; &quot;utilities (gas, water, electricity, sewage),&quot; &quot;groceries + other supplies,&quot; &quot;Health expenses,&quot; &quot;transportation,&quot; &quot;education + childcare,&quot; &quot;cell phone,&quot; &quot;Internet + cable,&quot; &quot;service animals + pets,&quot; &quot;debt payments,&quot; and &quot;other spending.&quot; The right side has blank rectangles to enter amounts spent, with &quot;total spending for this month&quot; at the bottom.&#10;&#10;Below is &quot;build your budget.&quot; There is a line to enter &quot;total income this month,&quot; then a minus sign, then aligned to enter &quot;total spending this month,&quot; then and =, then another line. The bottom right says &quot;if your income is more than your expenses, you have money left to save or spend. If your expenses are more than your income, look at your budget to find expenses to cut.&quot;">
            <a:extLst>
              <a:ext uri="{FF2B5EF4-FFF2-40B4-BE49-F238E27FC236}">
                <a16:creationId xmlns:a16="http://schemas.microsoft.com/office/drawing/2014/main" id="{765C657F-1E61-4911-ACD4-310DDBD71EAC}"/>
              </a:ext>
            </a:extLst>
          </p:cNvPr>
          <p:cNvPicPr>
            <a:picLocks noGrp="1" noChangeAspect="1"/>
          </p:cNvPicPr>
          <p:nvPr>
            <p:ph idx="1"/>
          </p:nvPr>
        </p:nvPicPr>
        <p:blipFill>
          <a:blip r:embed="rId3"/>
          <a:stretch>
            <a:fillRect/>
          </a:stretch>
        </p:blipFill>
        <p:spPr>
          <a:xfrm>
            <a:off x="2313709" y="1380704"/>
            <a:ext cx="4255836" cy="4902785"/>
          </a:xfrm>
        </p:spPr>
      </p:pic>
    </p:spTree>
    <p:extLst>
      <p:ext uri="{BB962C8B-B14F-4D97-AF65-F5344CB8AC3E}">
        <p14:creationId xmlns:p14="http://schemas.microsoft.com/office/powerpoint/2010/main" val="131350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528386"/>
            <a:ext cx="8229600" cy="990600"/>
          </a:xfrm>
        </p:spPr>
        <p:txBody>
          <a:bodyPr wrap="square" numCol="1" anchorCtr="0" compatLnSpc="1">
            <a:prstTxWarp prst="textNoShape">
              <a:avLst/>
            </a:prstTxWarp>
          </a:bodyPr>
          <a:lstStyle/>
          <a:p>
            <a:pPr eaLnBrk="1" hangingPunct="1">
              <a:defRPr/>
            </a:pPr>
            <a:r>
              <a:rPr lang="en-US" sz="3600" b="1">
                <a:solidFill>
                  <a:srgbClr val="000090"/>
                </a:solidFill>
                <a:latin typeface="Arial" charset="0"/>
                <a:ea typeface="MS PGothic" charset="0"/>
              </a:rPr>
              <a:t>Reflect on your experience…</a:t>
            </a:r>
          </a:p>
        </p:txBody>
      </p:sp>
      <p:sp>
        <p:nvSpPr>
          <p:cNvPr id="23554" name="Content Placeholder 2"/>
          <p:cNvSpPr>
            <a:spLocks noGrp="1"/>
          </p:cNvSpPr>
          <p:nvPr>
            <p:ph idx="1"/>
          </p:nvPr>
        </p:nvSpPr>
        <p:spPr>
          <a:xfrm>
            <a:off x="553641" y="1524000"/>
            <a:ext cx="8037576" cy="3356266"/>
          </a:xfrm>
        </p:spPr>
        <p:txBody>
          <a:bodyPr/>
          <a:lstStyle/>
          <a:p>
            <a:pPr indent="-347345" algn="ctr" eaLnBrk="1" hangingPunct="1">
              <a:buFont typeface="Arial" charset="0"/>
              <a:buNone/>
            </a:pPr>
            <a:endParaRPr lang="en-US" sz="1400">
              <a:latin typeface="Arial" charset="0"/>
              <a:cs typeface="Arial" charset="0"/>
            </a:endParaRPr>
          </a:p>
          <a:p>
            <a:pPr indent="-347345" algn="ctr" eaLnBrk="1" hangingPunct="1">
              <a:buFont typeface="Arial" charset="0"/>
              <a:buNone/>
            </a:pPr>
            <a:endParaRPr lang="en-US">
              <a:latin typeface="Arial" charset="0"/>
              <a:cs typeface="Arial" charset="0"/>
            </a:endParaRPr>
          </a:p>
          <a:p>
            <a:pPr indent="-347345" algn="ctr" eaLnBrk="1" hangingPunct="1">
              <a:buFont typeface="Arial" charset="0"/>
              <a:buNone/>
            </a:pPr>
            <a:r>
              <a:rPr lang="en-US">
                <a:solidFill>
                  <a:srgbClr val="404040"/>
                </a:solidFill>
                <a:latin typeface="Arial"/>
                <a:cs typeface="Arial"/>
              </a:rPr>
              <a:t>Take a moment to think about the individuals you work with...what percentage would you estimate have annual income at or below the federal poverty level?</a:t>
            </a:r>
            <a:endParaRPr lang="en-US">
              <a:solidFill>
                <a:srgbClr val="595959"/>
              </a:solidFill>
              <a:latin typeface="Arial"/>
              <a:cs typeface="Arial"/>
            </a:endParaRPr>
          </a:p>
          <a:p>
            <a:pPr indent="-347345" algn="ctr" eaLnBrk="1" hangingPunct="1">
              <a:buFont typeface="Arial" charset="0"/>
              <a:buNone/>
            </a:pPr>
            <a:endParaRPr lang="en-US">
              <a:latin typeface="Arial" charset="0"/>
              <a:cs typeface="Arial" charset="0"/>
            </a:endParaRPr>
          </a:p>
        </p:txBody>
      </p:sp>
      <p:sp>
        <p:nvSpPr>
          <p:cNvPr id="23555" name="Slide Number Placeholder 4"/>
          <p:cNvSpPr>
            <a:spLocks noGrp="1"/>
          </p:cNvSpPr>
          <p:nvPr>
            <p:ph type="sldNum" sz="quarter" idx="4294967295"/>
          </p:nvPr>
        </p:nvSpPr>
        <p:spPr bwMode="auto">
          <a:xfrm>
            <a:off x="7620000" y="19050"/>
            <a:ext cx="1066800" cy="3286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56507806-15BC-A544-84EE-B14CF4999597}" type="slidenum">
              <a:rPr lang="en-US" sz="1200">
                <a:solidFill>
                  <a:srgbClr val="292934"/>
                </a:solidFill>
              </a:rPr>
              <a:pPr eaLnBrk="1" hangingPunct="1"/>
              <a:t>4</a:t>
            </a:fld>
            <a:endParaRPr lang="en-US" sz="1200">
              <a:solidFill>
                <a:srgbClr val="292934"/>
              </a:solidFill>
            </a:endParaRPr>
          </a:p>
        </p:txBody>
      </p:sp>
    </p:spTree>
    <p:extLst>
      <p:ext uri="{BB962C8B-B14F-4D97-AF65-F5344CB8AC3E}">
        <p14:creationId xmlns:p14="http://schemas.microsoft.com/office/powerpoint/2010/main" val="820259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Using the</a:t>
            </a:r>
            <a:r>
              <a:rPr lang="en-US" b="1" i="1"/>
              <a:t> Monthly budget</a:t>
            </a:r>
            <a:endParaRPr lang="en-US" b="1" i="1">
              <a:highlight>
                <a:srgbClr val="FFFF00"/>
              </a:highlight>
            </a:endParaRPr>
          </a:p>
        </p:txBody>
      </p:sp>
      <p:pic>
        <p:nvPicPr>
          <p:cNvPr id="7" name="Content Placeholder 6" descr="This is a sample budget using numbers from our prior examples. The figures are:&#10;&#10;Income:&#10;Job: $1200&#10;Government programs: $0&#10;Disability benefits: $177.50&#10;financial support: $0&#10;Other income: $0&#10;Total income this month: $1377.50&#10;&#10;Expenses are:&#10;Housing: $600&#10;Utilities: $100&#10;Groceries + other supplies: $310&#10;Health expenses: $115&#10;Transportation $40&#10;Education + childcare: $0&#10;Cell phone: $50&#10;Internet + cable: $50&#10;Service animals + pets: $0&#10;Debt payments: $0&#10;Other spending: $80* eating out &amp; entertainment&#10;Total spending this month: $1345&#10;&#10;At the bottom, under &quot;build your budget,&quot; it says:&#10;$1377.50 - $1345 = $32.50">
            <a:extLst>
              <a:ext uri="{FF2B5EF4-FFF2-40B4-BE49-F238E27FC236}">
                <a16:creationId xmlns:a16="http://schemas.microsoft.com/office/drawing/2014/main" id="{765C657F-1E61-4911-ACD4-310DDBD71EAC}"/>
              </a:ext>
            </a:extLst>
          </p:cNvPr>
          <p:cNvPicPr>
            <a:picLocks noGrp="1" noChangeAspect="1"/>
          </p:cNvPicPr>
          <p:nvPr>
            <p:ph idx="1"/>
          </p:nvPr>
        </p:nvPicPr>
        <p:blipFill rotWithShape="1">
          <a:blip r:embed="rId3"/>
          <a:srcRect t="14590"/>
          <a:stretch/>
        </p:blipFill>
        <p:spPr>
          <a:xfrm>
            <a:off x="2514601" y="1353828"/>
            <a:ext cx="4114800" cy="4865077"/>
          </a:xfrm>
        </p:spPr>
      </p:pic>
      <p:graphicFrame>
        <p:nvGraphicFramePr>
          <p:cNvPr id="5" name="Table 4">
            <a:extLst>
              <a:ext uri="{FF2B5EF4-FFF2-40B4-BE49-F238E27FC236}">
                <a16:creationId xmlns:a16="http://schemas.microsoft.com/office/drawing/2014/main" id="{333294BC-B22A-46A3-9E43-AE2AD11E82B4}"/>
              </a:ext>
            </a:extLst>
          </p:cNvPr>
          <p:cNvGraphicFramePr>
            <a:graphicFrameLocks noGrp="1"/>
          </p:cNvGraphicFramePr>
          <p:nvPr>
            <p:extLst>
              <p:ext uri="{D42A27DB-BD31-4B8C-83A1-F6EECF244321}">
                <p14:modId xmlns:p14="http://schemas.microsoft.com/office/powerpoint/2010/main" val="1110763848"/>
              </p:ext>
            </p:extLst>
          </p:nvPr>
        </p:nvGraphicFramePr>
        <p:xfrm>
          <a:off x="3519053" y="3186546"/>
          <a:ext cx="872836" cy="1599739"/>
        </p:xfrm>
        <a:graphic>
          <a:graphicData uri="http://schemas.openxmlformats.org/drawingml/2006/table">
            <a:tbl>
              <a:tblPr firstRow="1" bandRow="1">
                <a:tableStyleId>{5C22544A-7EE6-4342-B048-85BDC9FD1C3A}</a:tableStyleId>
              </a:tblPr>
              <a:tblGrid>
                <a:gridCol w="872836">
                  <a:extLst>
                    <a:ext uri="{9D8B030D-6E8A-4147-A177-3AD203B41FA5}">
                      <a16:colId xmlns:a16="http://schemas.microsoft.com/office/drawing/2014/main" val="4254902374"/>
                    </a:ext>
                  </a:extLst>
                </a:gridCol>
              </a:tblGrid>
              <a:tr h="258619">
                <a:tc>
                  <a:txBody>
                    <a:bodyPr/>
                    <a:lstStyle/>
                    <a:p>
                      <a:pPr algn="ctr"/>
                      <a:r>
                        <a:rPr lang="en-US" sz="1200" b="0">
                          <a:solidFill>
                            <a:schemeClr val="tx1"/>
                          </a:solidFill>
                        </a:rPr>
                        <a:t>$1200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550598"/>
                  </a:ext>
                </a:extLst>
              </a:tr>
              <a:tr h="194888">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534941"/>
                  </a:ext>
                </a:extLst>
              </a:tr>
              <a:tr h="258619">
                <a:tc>
                  <a:txBody>
                    <a:bodyPr/>
                    <a:lstStyle/>
                    <a:p>
                      <a:pPr algn="ctr"/>
                      <a:r>
                        <a:rPr lang="en-US" sz="1200" b="0">
                          <a:solidFill>
                            <a:schemeClr val="tx1"/>
                          </a:solidFill>
                        </a:rPr>
                        <a:t>$177.50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601455"/>
                  </a:ext>
                </a:extLst>
              </a:tr>
              <a:tr h="258619">
                <a:tc>
                  <a:txBody>
                    <a:bodyPr/>
                    <a:lstStyle/>
                    <a:p>
                      <a:pPr algn="ctr"/>
                      <a:endParaRPr lang="en-US" sz="12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208808"/>
                  </a:ext>
                </a:extLst>
              </a:tr>
              <a:tr h="258619">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518151"/>
                  </a:ext>
                </a:extLst>
              </a:tr>
              <a:tr h="258619">
                <a:tc>
                  <a:txBody>
                    <a:bodyPr/>
                    <a:lstStyle/>
                    <a:p>
                      <a:pPr algn="ctr"/>
                      <a:r>
                        <a:rPr lang="en-US" sz="1200" b="0">
                          <a:solidFill>
                            <a:schemeClr val="tx1"/>
                          </a:solidFill>
                        </a:rPr>
                        <a:t>$1377.50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030487"/>
                  </a:ext>
                </a:extLst>
              </a:tr>
            </a:tbl>
          </a:graphicData>
        </a:graphic>
      </p:graphicFrame>
      <p:graphicFrame>
        <p:nvGraphicFramePr>
          <p:cNvPr id="8" name="Table 7">
            <a:extLst>
              <a:ext uri="{FF2B5EF4-FFF2-40B4-BE49-F238E27FC236}">
                <a16:creationId xmlns:a16="http://schemas.microsoft.com/office/drawing/2014/main" id="{3E04C913-1095-45C0-BB5F-7E1827580EC7}"/>
              </a:ext>
            </a:extLst>
          </p:cNvPr>
          <p:cNvGraphicFramePr>
            <a:graphicFrameLocks noGrp="1"/>
          </p:cNvGraphicFramePr>
          <p:nvPr>
            <p:extLst>
              <p:ext uri="{D42A27DB-BD31-4B8C-83A1-F6EECF244321}">
                <p14:modId xmlns:p14="http://schemas.microsoft.com/office/powerpoint/2010/main" val="1476261115"/>
              </p:ext>
            </p:extLst>
          </p:nvPr>
        </p:nvGraphicFramePr>
        <p:xfrm>
          <a:off x="5694987" y="1629141"/>
          <a:ext cx="872836" cy="3137885"/>
        </p:xfrm>
        <a:graphic>
          <a:graphicData uri="http://schemas.openxmlformats.org/drawingml/2006/table">
            <a:tbl>
              <a:tblPr firstRow="1" bandRow="1">
                <a:tableStyleId>{5C22544A-7EE6-4342-B048-85BDC9FD1C3A}</a:tableStyleId>
              </a:tblPr>
              <a:tblGrid>
                <a:gridCol w="872836">
                  <a:extLst>
                    <a:ext uri="{9D8B030D-6E8A-4147-A177-3AD203B41FA5}">
                      <a16:colId xmlns:a16="http://schemas.microsoft.com/office/drawing/2014/main" val="4254902374"/>
                    </a:ext>
                  </a:extLst>
                </a:gridCol>
              </a:tblGrid>
              <a:tr h="263095">
                <a:tc>
                  <a:txBody>
                    <a:bodyPr/>
                    <a:lstStyle/>
                    <a:p>
                      <a:pPr algn="ctr"/>
                      <a:r>
                        <a:rPr lang="en-US" sz="1100" b="0">
                          <a:solidFill>
                            <a:schemeClr val="tx1"/>
                          </a:solidFill>
                        </a:rPr>
                        <a:t>$600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550598"/>
                  </a:ext>
                </a:extLst>
              </a:tr>
              <a:tr h="263095">
                <a:tc>
                  <a:txBody>
                    <a:bodyPr/>
                    <a:lstStyle/>
                    <a:p>
                      <a:pPr algn="ctr"/>
                      <a:r>
                        <a:rPr lang="en-US" sz="1100" b="0">
                          <a:solidFill>
                            <a:schemeClr val="tx1"/>
                          </a:solidFill>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534941"/>
                  </a:ext>
                </a:extLst>
              </a:tr>
              <a:tr h="263095">
                <a:tc>
                  <a:txBody>
                    <a:bodyPr/>
                    <a:lstStyle/>
                    <a:p>
                      <a:pPr algn="ctr"/>
                      <a:r>
                        <a:rPr lang="en-US" sz="1100" b="0">
                          <a:solidFill>
                            <a:schemeClr val="tx1"/>
                          </a:solidFill>
                        </a:rPr>
                        <a:t>$310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601455"/>
                  </a:ext>
                </a:extLst>
              </a:tr>
              <a:tr h="263095">
                <a:tc>
                  <a:txBody>
                    <a:bodyPr/>
                    <a:lstStyle/>
                    <a:p>
                      <a:pPr algn="ctr"/>
                      <a:r>
                        <a:rPr lang="en-US" sz="1100" b="0">
                          <a:solidFill>
                            <a:schemeClr val="tx1"/>
                          </a:solidFill>
                        </a:rPr>
                        <a:t>$115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208808"/>
                  </a:ext>
                </a:extLst>
              </a:tr>
              <a:tr h="263095">
                <a:tc>
                  <a:txBody>
                    <a:bodyPr/>
                    <a:lstStyle/>
                    <a:p>
                      <a:pPr algn="ctr"/>
                      <a:r>
                        <a:rPr lang="en-US" sz="1100" b="0">
                          <a:solidFill>
                            <a:schemeClr val="tx1"/>
                          </a:solidFill>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518151"/>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030487"/>
                  </a:ext>
                </a:extLst>
              </a:tr>
              <a:tr h="263095">
                <a:tc>
                  <a:txBody>
                    <a:bodyPr/>
                    <a:lstStyle/>
                    <a:p>
                      <a:pPr algn="ctr"/>
                      <a:r>
                        <a:rPr lang="en-US" sz="1100" b="0">
                          <a:solidFill>
                            <a:schemeClr val="tx1"/>
                          </a:solidFill>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419928"/>
                  </a:ext>
                </a:extLst>
              </a:tr>
              <a:tr h="263095">
                <a:tc>
                  <a:txBody>
                    <a:bodyPr/>
                    <a:lstStyle/>
                    <a:p>
                      <a:pPr algn="ctr"/>
                      <a:r>
                        <a:rPr lang="en-US" sz="1100" b="0">
                          <a:solidFill>
                            <a:schemeClr val="tx1"/>
                          </a:solidFill>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657169"/>
                  </a:ext>
                </a:extLst>
              </a:tr>
              <a:tr h="211566">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162965"/>
                  </a:ext>
                </a:extLst>
              </a:tr>
              <a:tr h="263095">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5755"/>
                  </a:ext>
                </a:extLst>
              </a:tr>
              <a:tr h="263095">
                <a:tc>
                  <a:txBody>
                    <a:bodyPr/>
                    <a:lstStyle/>
                    <a:p>
                      <a:pPr algn="ctr"/>
                      <a:r>
                        <a:rPr lang="en-US" sz="1100" b="0">
                          <a:solidFill>
                            <a:schemeClr val="tx1"/>
                          </a:solidFill>
                        </a:rPr>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363705"/>
                  </a:ext>
                </a:extLst>
              </a:tr>
              <a:tr h="263095">
                <a:tc>
                  <a:txBody>
                    <a:bodyPr/>
                    <a:lstStyle/>
                    <a:p>
                      <a:pPr algn="ctr"/>
                      <a:r>
                        <a:rPr lang="en-US" sz="1100" b="0">
                          <a:solidFill>
                            <a:schemeClr val="tx1"/>
                          </a:solidFill>
                        </a:rPr>
                        <a:t>$1345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087980"/>
                  </a:ext>
                </a:extLst>
              </a:tr>
            </a:tbl>
          </a:graphicData>
        </a:graphic>
      </p:graphicFrame>
      <p:sp>
        <p:nvSpPr>
          <p:cNvPr id="9" name="TextBox 8">
            <a:extLst>
              <a:ext uri="{FF2B5EF4-FFF2-40B4-BE49-F238E27FC236}">
                <a16:creationId xmlns:a16="http://schemas.microsoft.com/office/drawing/2014/main" id="{FA4EEE67-593B-456A-BE74-9DE67B2132B8}"/>
              </a:ext>
            </a:extLst>
          </p:cNvPr>
          <p:cNvSpPr txBox="1"/>
          <p:nvPr/>
        </p:nvSpPr>
        <p:spPr>
          <a:xfrm>
            <a:off x="6629401" y="4246460"/>
            <a:ext cx="1962397" cy="261610"/>
          </a:xfrm>
          <a:prstGeom prst="rect">
            <a:avLst/>
          </a:prstGeom>
          <a:noFill/>
        </p:spPr>
        <p:txBody>
          <a:bodyPr wrap="none" rtlCol="0">
            <a:spAutoFit/>
          </a:bodyPr>
          <a:lstStyle/>
          <a:p>
            <a:r>
              <a:rPr lang="en-US" sz="1100"/>
              <a:t>*Eating out &amp; entertainment</a:t>
            </a:r>
          </a:p>
        </p:txBody>
      </p:sp>
      <p:sp>
        <p:nvSpPr>
          <p:cNvPr id="10" name="TextBox 9">
            <a:extLst>
              <a:ext uri="{FF2B5EF4-FFF2-40B4-BE49-F238E27FC236}">
                <a16:creationId xmlns:a16="http://schemas.microsoft.com/office/drawing/2014/main" id="{96C0795D-78E3-4EAD-89AE-C440D5F54BB9}"/>
              </a:ext>
            </a:extLst>
          </p:cNvPr>
          <p:cNvSpPr txBox="1"/>
          <p:nvPr/>
        </p:nvSpPr>
        <p:spPr>
          <a:xfrm>
            <a:off x="2743200" y="5130800"/>
            <a:ext cx="3517310" cy="307777"/>
          </a:xfrm>
          <a:prstGeom prst="rect">
            <a:avLst/>
          </a:prstGeom>
          <a:noFill/>
        </p:spPr>
        <p:txBody>
          <a:bodyPr wrap="none" rtlCol="0">
            <a:spAutoFit/>
          </a:bodyPr>
          <a:lstStyle/>
          <a:p>
            <a:r>
              <a:rPr lang="en-US" sz="1400"/>
              <a:t>$1377.50		$1345		$32.50</a:t>
            </a:r>
          </a:p>
        </p:txBody>
      </p:sp>
    </p:spTree>
    <p:extLst>
      <p:ext uri="{BB962C8B-B14F-4D97-AF65-F5344CB8AC3E}">
        <p14:creationId xmlns:p14="http://schemas.microsoft.com/office/powerpoint/2010/main" val="3357374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Tool: </a:t>
            </a:r>
            <a:r>
              <a:rPr lang="en-US" b="1" i="1" dirty="0"/>
              <a:t>Spending tracker</a:t>
            </a:r>
          </a:p>
        </p:txBody>
      </p:sp>
      <p:sp>
        <p:nvSpPr>
          <p:cNvPr id="3" name="Content Placeholder 2"/>
          <p:cNvSpPr>
            <a:spLocks noGrp="1"/>
          </p:cNvSpPr>
          <p:nvPr>
            <p:ph sz="half" idx="1"/>
          </p:nvPr>
        </p:nvSpPr>
        <p:spPr>
          <a:xfrm>
            <a:off x="457200" y="1350183"/>
            <a:ext cx="8133161" cy="4525963"/>
          </a:xfrm>
        </p:spPr>
        <p:txBody>
          <a:bodyPr>
            <a:normAutofit/>
          </a:bodyPr>
          <a:lstStyle/>
          <a:p>
            <a:r>
              <a:rPr lang="en-US" altLang="en-US"/>
              <a:t>Use this tool to help a person you serve </a:t>
            </a:r>
            <a:r>
              <a:rPr lang="en-US" altLang="en-US" b="1"/>
              <a:t>understand how they spend their money</a:t>
            </a:r>
            <a:r>
              <a:rPr lang="en-US" altLang="en-US"/>
              <a:t>. </a:t>
            </a:r>
          </a:p>
          <a:p>
            <a:r>
              <a:rPr lang="en-US" altLang="en-US"/>
              <a:t>Encourage the person you serve to </a:t>
            </a:r>
            <a:r>
              <a:rPr lang="en-US" altLang="en-US" b="1"/>
              <a:t>track their spending for a day, a week, two weeks, or a month</a:t>
            </a:r>
            <a:r>
              <a:rPr lang="en-US" altLang="en-US"/>
              <a:t>. </a:t>
            </a:r>
          </a:p>
          <a:p>
            <a:r>
              <a:rPr lang="en-US" altLang="en-US"/>
              <a:t>With this information, they may </a:t>
            </a:r>
            <a:r>
              <a:rPr lang="en-US" altLang="en-US" b="1"/>
              <a:t>realize where their money goes</a:t>
            </a:r>
            <a:r>
              <a:rPr lang="en-US" altLang="en-US"/>
              <a:t> for the first time. </a:t>
            </a:r>
          </a:p>
          <a:p>
            <a:r>
              <a:rPr lang="en-US" altLang="en-US"/>
              <a:t>They can then </a:t>
            </a:r>
            <a:r>
              <a:rPr lang="en-US" altLang="en-US" b="1"/>
              <a:t>make changes to how they spend their money</a:t>
            </a:r>
            <a:r>
              <a:rPr lang="en-US" altLang="en-US"/>
              <a:t>.</a:t>
            </a:r>
          </a:p>
          <a:p>
            <a:r>
              <a:rPr lang="en-US" altLang="en-US" b="1"/>
              <a:t>The way a person tracks how they spend</a:t>
            </a:r>
            <a:r>
              <a:rPr lang="en-US" altLang="en-US"/>
              <a:t> their money and financial resources does not matter. They should </a:t>
            </a:r>
            <a:r>
              <a:rPr lang="en-US" altLang="en-US" b="1"/>
              <a:t>use whatever is most comfortable.</a:t>
            </a:r>
            <a:endParaRPr lang="en-US" altLang="en-US"/>
          </a:p>
          <a:p>
            <a:endParaRPr lang="en-US" altLang="en-US"/>
          </a:p>
        </p:txBody>
      </p:sp>
    </p:spTree>
    <p:custDataLst>
      <p:tags r:id="rId1"/>
    </p:custDataLst>
    <p:extLst>
      <p:ext uri="{BB962C8B-B14F-4D97-AF65-F5344CB8AC3E}">
        <p14:creationId xmlns:p14="http://schemas.microsoft.com/office/powerpoint/2010/main" val="138646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Using the </a:t>
            </a:r>
            <a:r>
              <a:rPr lang="en-US" altLang="en-US" b="1" i="1" dirty="0"/>
              <a:t>SSI estimator: Example Part 1</a:t>
            </a:r>
            <a:br>
              <a:rPr lang="en-US" altLang="en-US" b="1" i="1" dirty="0"/>
            </a:br>
            <a:r>
              <a:rPr lang="en-US" altLang="en-US" sz="2000" b="1" i="1" dirty="0"/>
              <a:t>($12/hour x 80 hours a month)</a:t>
            </a:r>
            <a:br>
              <a:rPr lang="en-US" altLang="en-US" sz="2000" b="1" i="1" dirty="0"/>
            </a:br>
            <a:endParaRPr lang="en-US" altLang="en-US" sz="2000" b="1" i="1" dirty="0"/>
          </a:p>
        </p:txBody>
      </p:sp>
      <p:pic>
        <p:nvPicPr>
          <p:cNvPr id="8" name="Content Placeholder 7" descr="A screenshot of the &quot;Social Security estimator&quot;&#10;The instructions are:&#10;1) read through the example calculations&#10;2) fill in your own information to get an estimate of how much you'll take home each month.&#10;&#10;There are 3 columns: &quot;find out how much will be taken from your SSI,&quot; &quot;example,&quot; and &quot;your information.&quot; This provides the way to calculate SSI.&#10;&#10;The 1st row reads: &quot;A: Amount you earn from work a month.&quot; The example is $585 and the &quot;your information&quot; column is blank&#10;2nd row is &quot;B: You get to keep the 1st $85 of your pay. The 1st $85 you earn does not affect your SSI: the remainder does.&quot; Under &quot;example,&quot; there is a subtraction sign and $85. &quot;Your information&quot; has a subtraction sign.&#10;3rd row reads &quot;C: Amount of income that affects your SSI (subtract Row C from Row B).). The example row has &quot;= $500&quot;. The &quot;your information&quot; section has an equal sign.&#10;4th row reads &quot;D: divide this amount in half (divide row C by 2). The &quot;example&quot; box has &quot;divide by 2&quot; and &quot;your information&quot; also says &quot;divide by 2&quot;&#10;5th row reads &quot;E: Amount that will be taken from your SSI.&quot; The &quot;example&quot; box reads &quot;= $250.&quot; Your information has &quot;=&quot;"/>
          <p:cNvPicPr>
            <a:picLocks noGrp="1" noChangeAspect="1"/>
          </p:cNvPicPr>
          <p:nvPr>
            <p:ph idx="1"/>
          </p:nvPr>
        </p:nvPicPr>
        <p:blipFill>
          <a:blip r:embed="rId4"/>
          <a:stretch>
            <a:fillRect/>
          </a:stretch>
        </p:blipFill>
        <p:spPr>
          <a:xfrm>
            <a:off x="1135415" y="1368053"/>
            <a:ext cx="6873169" cy="4850442"/>
          </a:xfrm>
          <a:prstGeom prst="rect">
            <a:avLst/>
          </a:prstGeom>
        </p:spPr>
      </p:pic>
      <p:graphicFrame>
        <p:nvGraphicFramePr>
          <p:cNvPr id="3" name="Table 2">
            <a:extLst>
              <a:ext uri="{FF2B5EF4-FFF2-40B4-BE49-F238E27FC236}">
                <a16:creationId xmlns:a16="http://schemas.microsoft.com/office/drawing/2014/main" id="{E142A362-EFE8-457E-8DFB-FBB69F774A04}"/>
              </a:ext>
            </a:extLst>
          </p:cNvPr>
          <p:cNvGraphicFramePr>
            <a:graphicFrameLocks noGrp="1"/>
          </p:cNvGraphicFramePr>
          <p:nvPr>
            <p:extLst>
              <p:ext uri="{D42A27DB-BD31-4B8C-83A1-F6EECF244321}">
                <p14:modId xmlns:p14="http://schemas.microsoft.com/office/powerpoint/2010/main" val="3488149071"/>
              </p:ext>
            </p:extLst>
          </p:nvPr>
        </p:nvGraphicFramePr>
        <p:xfrm>
          <a:off x="6444545" y="3529684"/>
          <a:ext cx="1104900" cy="2430916"/>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3368043208"/>
                    </a:ext>
                  </a:extLst>
                </a:gridCol>
              </a:tblGrid>
              <a:tr h="440864">
                <a:tc>
                  <a:txBody>
                    <a:bodyPr/>
                    <a:lstStyle/>
                    <a:p>
                      <a:pPr algn="ctr"/>
                      <a:r>
                        <a:rPr lang="en-US" sz="1500" b="0" i="1">
                          <a:solidFill>
                            <a:schemeClr val="tx1"/>
                          </a:solidFill>
                        </a:rPr>
                        <a:t>  $960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75273"/>
                  </a:ext>
                </a:extLst>
              </a:tr>
              <a:tr h="715037">
                <a:tc>
                  <a:txBody>
                    <a:bodyPr/>
                    <a:lstStyle/>
                    <a:p>
                      <a:pPr algn="ctr"/>
                      <a:r>
                        <a:rPr lang="en-US" sz="1500" b="0" i="1">
                          <a:solidFill>
                            <a:schemeClr val="tx1"/>
                          </a:solidFill>
                        </a:rPr>
                        <a:t> $85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537738"/>
                  </a:ext>
                </a:extLst>
              </a:tr>
              <a:tr h="548114">
                <a:tc>
                  <a:txBody>
                    <a:bodyPr/>
                    <a:lstStyle/>
                    <a:p>
                      <a:pPr algn="ctr"/>
                      <a:r>
                        <a:rPr lang="en-US" sz="1500" b="0" i="1">
                          <a:solidFill>
                            <a:schemeClr val="tx1"/>
                          </a:solidFill>
                        </a:rPr>
                        <a:t>  $875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928681"/>
                  </a:ext>
                </a:extLst>
              </a:tr>
              <a:tr h="345595">
                <a:tc>
                  <a:txBody>
                    <a:bodyPr/>
                    <a:lstStyle/>
                    <a:p>
                      <a:pPr algn="ctr"/>
                      <a:endParaRPr lang="en-US" sz="1500" b="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579846"/>
                  </a:ext>
                </a:extLst>
              </a:tr>
              <a:tr h="381306">
                <a:tc>
                  <a:txBody>
                    <a:bodyPr/>
                    <a:lstStyle/>
                    <a:p>
                      <a:pPr algn="ctr"/>
                      <a:r>
                        <a:rPr lang="en-US" sz="1500" b="0" i="1">
                          <a:solidFill>
                            <a:schemeClr val="tx1"/>
                          </a:solidFill>
                        </a:rPr>
                        <a:t> $437.50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935818"/>
                  </a:ext>
                </a:extLst>
              </a:tr>
            </a:tbl>
          </a:graphicData>
        </a:graphic>
      </p:graphicFrame>
    </p:spTree>
    <p:custDataLst>
      <p:tags r:id="rId1"/>
    </p:custDataLst>
    <p:extLst>
      <p:ext uri="{BB962C8B-B14F-4D97-AF65-F5344CB8AC3E}">
        <p14:creationId xmlns:p14="http://schemas.microsoft.com/office/powerpoint/2010/main" val="4059466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Using the </a:t>
            </a:r>
            <a:r>
              <a:rPr lang="en-US" altLang="en-US" b="1" i="1" dirty="0"/>
              <a:t>SSI Estimator - Example Part 2</a:t>
            </a:r>
            <a:endParaRPr lang="en-US" b="1" i="1" dirty="0"/>
          </a:p>
        </p:txBody>
      </p:sp>
      <p:pic>
        <p:nvPicPr>
          <p:cNvPr id="7" name="Content Placeholder 6" descr="Continuation of the SSI estimator. There are 2 main sections: calculate your new SSI amount,&quot; and &quot;calculate your total income.&quot;&#10;&#10;Under &quot;calculate your new SSI amount:&quot;&#10;1st row says &quot;f: Amount you now get from SSI every month.&quot; The example says $735 and &quot;your information&quot; is blank&#10;2nd row is &quot;G: Subtract the amount taken from your SSI and pen subtract row E from row F)&quot; the &quot;example&quot; boxes &quot;- $250&quot; and &quot;your information&quot; has a subtraction sign.&#10;3rd row says &quot;H: New SSI amount.&quot; &quot;Example&quot; says &quot;= $485.&quot; The &quot;your information&quot; box has an &quot;=&quot;&#10;&#10;The next section is &quot;Calculate your total income&quot;&#10;1st row is &quot;I: Amount you earn from work a month.&quot; The example is $585 and &quot;your information&quot; is blank&#10;2nd row is &quot;J: Add new SSI amount (add row H to row I).&quot; Example has &quot;+ $485&quot; and &quot;your information&quot; has a &quot;+&quot;&#10;Last row is &quot;K: Total amount you will take home per month.&quot; The example is &quot;= $1070&quot; and &quot;your information&quot; has an &quot;=&quot;"/>
          <p:cNvPicPr>
            <a:picLocks noGrp="1" noChangeAspect="1"/>
          </p:cNvPicPr>
          <p:nvPr>
            <p:ph idx="1"/>
          </p:nvPr>
        </p:nvPicPr>
        <p:blipFill>
          <a:blip r:embed="rId4"/>
          <a:stretch>
            <a:fillRect/>
          </a:stretch>
        </p:blipFill>
        <p:spPr>
          <a:xfrm>
            <a:off x="715615" y="1451932"/>
            <a:ext cx="7711729" cy="4583108"/>
          </a:xfrm>
          <a:prstGeom prst="rect">
            <a:avLst/>
          </a:prstGeom>
        </p:spPr>
      </p:pic>
      <p:graphicFrame>
        <p:nvGraphicFramePr>
          <p:cNvPr id="6" name="Table 5">
            <a:extLst>
              <a:ext uri="{FF2B5EF4-FFF2-40B4-BE49-F238E27FC236}">
                <a16:creationId xmlns:a16="http://schemas.microsoft.com/office/drawing/2014/main" id="{5E6CFE4F-9627-44AA-92D9-789301D1484D}"/>
              </a:ext>
            </a:extLst>
          </p:cNvPr>
          <p:cNvGraphicFramePr>
            <a:graphicFrameLocks noGrp="1"/>
          </p:cNvGraphicFramePr>
          <p:nvPr>
            <p:extLst>
              <p:ext uri="{D42A27DB-BD31-4B8C-83A1-F6EECF244321}">
                <p14:modId xmlns:p14="http://schemas.microsoft.com/office/powerpoint/2010/main" val="2133622523"/>
              </p:ext>
            </p:extLst>
          </p:nvPr>
        </p:nvGraphicFramePr>
        <p:xfrm>
          <a:off x="6950096" y="1895559"/>
          <a:ext cx="1370755" cy="3864610"/>
        </p:xfrm>
        <a:graphic>
          <a:graphicData uri="http://schemas.openxmlformats.org/drawingml/2006/table">
            <a:tbl>
              <a:tblPr firstRow="1" bandRow="1">
                <a:tableStyleId>{5C22544A-7EE6-4342-B048-85BDC9FD1C3A}</a:tableStyleId>
              </a:tblPr>
              <a:tblGrid>
                <a:gridCol w="1370755">
                  <a:extLst>
                    <a:ext uri="{9D8B030D-6E8A-4147-A177-3AD203B41FA5}">
                      <a16:colId xmlns:a16="http://schemas.microsoft.com/office/drawing/2014/main" val="3368043208"/>
                    </a:ext>
                  </a:extLst>
                </a:gridCol>
              </a:tblGrid>
              <a:tr h="504825">
                <a:tc>
                  <a:txBody>
                    <a:bodyPr/>
                    <a:lstStyle/>
                    <a:p>
                      <a:r>
                        <a:rPr lang="en-US" sz="1400" b="0" i="1">
                          <a:solidFill>
                            <a:schemeClr val="tx1"/>
                          </a:solidFill>
                        </a:rPr>
                        <a:t>$735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75273"/>
                  </a:ext>
                </a:extLst>
              </a:tr>
              <a:tr h="590550">
                <a:tc>
                  <a:txBody>
                    <a:bodyPr/>
                    <a:lstStyle/>
                    <a:p>
                      <a:r>
                        <a:rPr lang="en-US" sz="1400" b="0" i="1">
                          <a:solidFill>
                            <a:schemeClr val="tx1"/>
                          </a:solidFill>
                        </a:rPr>
                        <a:t>$437.50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537738"/>
                  </a:ext>
                </a:extLst>
              </a:tr>
              <a:tr h="452838">
                <a:tc>
                  <a:txBody>
                    <a:bodyPr/>
                    <a:lstStyle/>
                    <a:p>
                      <a:r>
                        <a:rPr lang="en-US" sz="1400" b="0" i="1">
                          <a:solidFill>
                            <a:schemeClr val="tx1"/>
                          </a:solidFill>
                        </a:rPr>
                        <a:t>$297.50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928681"/>
                  </a:ext>
                </a:extLst>
              </a:tr>
              <a:tr h="928287">
                <a:tc>
                  <a:txBody>
                    <a:bodyPr/>
                    <a:lstStyle/>
                    <a:p>
                      <a:endParaRPr lang="en-US" sz="1400" b="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579846"/>
                  </a:ext>
                </a:extLst>
              </a:tr>
              <a:tr h="476250">
                <a:tc>
                  <a:txBody>
                    <a:bodyPr/>
                    <a:lstStyle/>
                    <a:p>
                      <a:r>
                        <a:rPr lang="en-US" sz="1400" b="0" i="1">
                          <a:solidFill>
                            <a:schemeClr val="tx1"/>
                          </a:solidFill>
                        </a:rPr>
                        <a:t> $960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935818"/>
                  </a:ext>
                </a:extLst>
              </a:tr>
              <a:tr h="495300">
                <a:tc>
                  <a:txBody>
                    <a:bodyPr/>
                    <a:lstStyle/>
                    <a:p>
                      <a:r>
                        <a:rPr lang="en-US" sz="1400" b="0" i="1">
                          <a:solidFill>
                            <a:schemeClr val="tx1"/>
                          </a:solidFill>
                        </a:rPr>
                        <a:t>$297.50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126624"/>
                  </a:ext>
                </a:extLst>
              </a:tr>
              <a:tr h="416560">
                <a:tc>
                  <a:txBody>
                    <a:bodyPr/>
                    <a:lstStyle/>
                    <a:p>
                      <a:r>
                        <a:rPr lang="en-US" sz="1400" b="0" i="1" dirty="0">
                          <a:solidFill>
                            <a:schemeClr val="tx1"/>
                          </a:solidFill>
                        </a:rPr>
                        <a:t>$1257.50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965418"/>
                  </a:ext>
                </a:extLst>
              </a:tr>
            </a:tbl>
          </a:graphicData>
        </a:graphic>
      </p:graphicFrame>
    </p:spTree>
    <p:custDataLst>
      <p:tags r:id="rId1"/>
    </p:custDataLst>
    <p:extLst>
      <p:ext uri="{BB962C8B-B14F-4D97-AF65-F5344CB8AC3E}">
        <p14:creationId xmlns:p14="http://schemas.microsoft.com/office/powerpoint/2010/main" val="2947952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Using the</a:t>
            </a:r>
            <a:r>
              <a:rPr lang="en-US" b="1" i="1" dirty="0"/>
              <a:t> Monthly budget…</a:t>
            </a:r>
            <a:endParaRPr lang="en-US" b="1" i="1" dirty="0">
              <a:highlight>
                <a:srgbClr val="FFFF00"/>
              </a:highlight>
            </a:endParaRPr>
          </a:p>
        </p:txBody>
      </p:sp>
      <p:pic>
        <p:nvPicPr>
          <p:cNvPr id="7" name="Content Placeholder 6" descr="This is a sample budget using numbers from our prior examples. The figures are:&#10;&#10;Income:&#10;Job: $1200&#10;Government programs: $0&#10;Disability benefits: $177.50&#10;financial support: $0&#10;Other income: $0&#10;Total income this month: $1377.50&#10;&#10;Expenses are:&#10;Housing: $600&#10;Utilities: $100&#10;Groceries + other supplies: $310&#10;Health expenses: $115&#10;Transportation $40&#10;Education + childcare: $0&#10;Cell phone: $50&#10;Internet + cable: $50&#10;Service animals + pets: $0&#10;Debt payments: $0&#10;Other spending: $80* eating out &amp; entertainment&#10;Total spending this month: $1345&#10;&#10;At the bottom, under &quot;build your budget,&quot; it says:&#10;$1377.50 - $1345 = $32.50">
            <a:extLst>
              <a:ext uri="{FF2B5EF4-FFF2-40B4-BE49-F238E27FC236}">
                <a16:creationId xmlns:a16="http://schemas.microsoft.com/office/drawing/2014/main" id="{765C657F-1E61-4911-ACD4-310DDBD71EAC}"/>
              </a:ext>
            </a:extLst>
          </p:cNvPr>
          <p:cNvPicPr>
            <a:picLocks noGrp="1" noChangeAspect="1"/>
          </p:cNvPicPr>
          <p:nvPr>
            <p:ph idx="1"/>
          </p:nvPr>
        </p:nvPicPr>
        <p:blipFill rotWithShape="1">
          <a:blip r:embed="rId4"/>
          <a:srcRect t="14590"/>
          <a:stretch/>
        </p:blipFill>
        <p:spPr>
          <a:xfrm>
            <a:off x="2514601" y="1353828"/>
            <a:ext cx="4114800" cy="4865077"/>
          </a:xfrm>
        </p:spPr>
      </p:pic>
      <p:graphicFrame>
        <p:nvGraphicFramePr>
          <p:cNvPr id="5" name="Table 4">
            <a:extLst>
              <a:ext uri="{FF2B5EF4-FFF2-40B4-BE49-F238E27FC236}">
                <a16:creationId xmlns:a16="http://schemas.microsoft.com/office/drawing/2014/main" id="{333294BC-B22A-46A3-9E43-AE2AD11E82B4}"/>
              </a:ext>
            </a:extLst>
          </p:cNvPr>
          <p:cNvGraphicFramePr>
            <a:graphicFrameLocks noGrp="1"/>
          </p:cNvGraphicFramePr>
          <p:nvPr>
            <p:extLst>
              <p:ext uri="{D42A27DB-BD31-4B8C-83A1-F6EECF244321}">
                <p14:modId xmlns:p14="http://schemas.microsoft.com/office/powerpoint/2010/main" val="3429887534"/>
              </p:ext>
            </p:extLst>
          </p:nvPr>
        </p:nvGraphicFramePr>
        <p:xfrm>
          <a:off x="3519053" y="3186546"/>
          <a:ext cx="872836" cy="1599739"/>
        </p:xfrm>
        <a:graphic>
          <a:graphicData uri="http://schemas.openxmlformats.org/drawingml/2006/table">
            <a:tbl>
              <a:tblPr firstRow="1" bandRow="1">
                <a:tableStyleId>{5C22544A-7EE6-4342-B048-85BDC9FD1C3A}</a:tableStyleId>
              </a:tblPr>
              <a:tblGrid>
                <a:gridCol w="872836">
                  <a:extLst>
                    <a:ext uri="{9D8B030D-6E8A-4147-A177-3AD203B41FA5}">
                      <a16:colId xmlns:a16="http://schemas.microsoft.com/office/drawing/2014/main" val="4254902374"/>
                    </a:ext>
                  </a:extLst>
                </a:gridCol>
              </a:tblGrid>
              <a:tr h="258619">
                <a:tc>
                  <a:txBody>
                    <a:bodyPr/>
                    <a:lstStyle/>
                    <a:p>
                      <a:pPr algn="ctr"/>
                      <a:r>
                        <a:rPr lang="en-US" sz="1200" b="0">
                          <a:solidFill>
                            <a:schemeClr val="tx1"/>
                          </a:solidFill>
                        </a:rPr>
                        <a:t>$960.00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550598"/>
                  </a:ext>
                </a:extLst>
              </a:tr>
              <a:tr h="194888">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534941"/>
                  </a:ext>
                </a:extLst>
              </a:tr>
              <a:tr h="258619">
                <a:tc>
                  <a:txBody>
                    <a:bodyPr/>
                    <a:lstStyle/>
                    <a:p>
                      <a:pPr algn="ctr"/>
                      <a:r>
                        <a:rPr lang="en-US" sz="1200" b="0">
                          <a:solidFill>
                            <a:schemeClr val="tx1"/>
                          </a:solidFill>
                        </a:rPr>
                        <a:t>$297.50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601455"/>
                  </a:ext>
                </a:extLst>
              </a:tr>
              <a:tr h="258619">
                <a:tc>
                  <a:txBody>
                    <a:bodyPr/>
                    <a:lstStyle/>
                    <a:p>
                      <a:pPr algn="ctr"/>
                      <a:endParaRPr lang="en-US" sz="12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208808"/>
                  </a:ext>
                </a:extLst>
              </a:tr>
              <a:tr h="258619">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518151"/>
                  </a:ext>
                </a:extLst>
              </a:tr>
              <a:tr h="258619">
                <a:tc>
                  <a:txBody>
                    <a:bodyPr/>
                    <a:lstStyle/>
                    <a:p>
                      <a:pPr algn="ctr"/>
                      <a:r>
                        <a:rPr lang="en-US" sz="1200" b="0">
                          <a:solidFill>
                            <a:schemeClr val="tx1"/>
                          </a:solidFill>
                        </a:rPr>
                        <a:t>$1257.50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030487"/>
                  </a:ext>
                </a:extLst>
              </a:tr>
            </a:tbl>
          </a:graphicData>
        </a:graphic>
      </p:graphicFrame>
      <p:graphicFrame>
        <p:nvGraphicFramePr>
          <p:cNvPr id="8" name="Table 7">
            <a:extLst>
              <a:ext uri="{FF2B5EF4-FFF2-40B4-BE49-F238E27FC236}">
                <a16:creationId xmlns:a16="http://schemas.microsoft.com/office/drawing/2014/main" id="{3E04C913-1095-45C0-BB5F-7E1827580EC7}"/>
              </a:ext>
            </a:extLst>
          </p:cNvPr>
          <p:cNvGraphicFramePr>
            <a:graphicFrameLocks noGrp="1"/>
          </p:cNvGraphicFramePr>
          <p:nvPr>
            <p:extLst>
              <p:ext uri="{D42A27DB-BD31-4B8C-83A1-F6EECF244321}">
                <p14:modId xmlns:p14="http://schemas.microsoft.com/office/powerpoint/2010/main" val="467595557"/>
              </p:ext>
            </p:extLst>
          </p:nvPr>
        </p:nvGraphicFramePr>
        <p:xfrm>
          <a:off x="5694987" y="1629141"/>
          <a:ext cx="872836" cy="3137885"/>
        </p:xfrm>
        <a:graphic>
          <a:graphicData uri="http://schemas.openxmlformats.org/drawingml/2006/table">
            <a:tbl>
              <a:tblPr firstRow="1" bandRow="1">
                <a:tableStyleId>{5C22544A-7EE6-4342-B048-85BDC9FD1C3A}</a:tableStyleId>
              </a:tblPr>
              <a:tblGrid>
                <a:gridCol w="872836">
                  <a:extLst>
                    <a:ext uri="{9D8B030D-6E8A-4147-A177-3AD203B41FA5}">
                      <a16:colId xmlns:a16="http://schemas.microsoft.com/office/drawing/2014/main" val="4254902374"/>
                    </a:ext>
                  </a:extLst>
                </a:gridCol>
              </a:tblGrid>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550598"/>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534941"/>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601455"/>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208808"/>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518151"/>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030487"/>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419928"/>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657169"/>
                  </a:ext>
                </a:extLst>
              </a:tr>
              <a:tr h="211566">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162965"/>
                  </a:ext>
                </a:extLst>
              </a:tr>
              <a:tr h="263095">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5755"/>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363705"/>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087980"/>
                  </a:ext>
                </a:extLst>
              </a:tr>
            </a:tbl>
          </a:graphicData>
        </a:graphic>
      </p:graphicFrame>
      <p:sp>
        <p:nvSpPr>
          <p:cNvPr id="9" name="TextBox 8">
            <a:extLst>
              <a:ext uri="{FF2B5EF4-FFF2-40B4-BE49-F238E27FC236}">
                <a16:creationId xmlns:a16="http://schemas.microsoft.com/office/drawing/2014/main" id="{FA4EEE67-593B-456A-BE74-9DE67B2132B8}"/>
              </a:ext>
            </a:extLst>
          </p:cNvPr>
          <p:cNvSpPr txBox="1"/>
          <p:nvPr/>
        </p:nvSpPr>
        <p:spPr>
          <a:xfrm>
            <a:off x="6629401" y="4246460"/>
            <a:ext cx="1962397" cy="261610"/>
          </a:xfrm>
          <a:prstGeom prst="rect">
            <a:avLst/>
          </a:prstGeom>
          <a:noFill/>
        </p:spPr>
        <p:txBody>
          <a:bodyPr wrap="none" rtlCol="0">
            <a:spAutoFit/>
          </a:bodyPr>
          <a:lstStyle/>
          <a:p>
            <a:r>
              <a:rPr lang="en-US" sz="1100"/>
              <a:t>*Eating out &amp; entertainment</a:t>
            </a:r>
          </a:p>
        </p:txBody>
      </p:sp>
      <p:sp>
        <p:nvSpPr>
          <p:cNvPr id="10" name="TextBox 9">
            <a:extLst>
              <a:ext uri="{FF2B5EF4-FFF2-40B4-BE49-F238E27FC236}">
                <a16:creationId xmlns:a16="http://schemas.microsoft.com/office/drawing/2014/main" id="{96C0795D-78E3-4EAD-89AE-C440D5F54BB9}"/>
              </a:ext>
            </a:extLst>
          </p:cNvPr>
          <p:cNvSpPr txBox="1"/>
          <p:nvPr/>
        </p:nvSpPr>
        <p:spPr>
          <a:xfrm>
            <a:off x="2692625" y="5161145"/>
            <a:ext cx="3676625" cy="307777"/>
          </a:xfrm>
          <a:prstGeom prst="rect">
            <a:avLst/>
          </a:prstGeom>
          <a:noFill/>
        </p:spPr>
        <p:txBody>
          <a:bodyPr wrap="square" rtlCol="0" anchor="t">
            <a:spAutoFit/>
          </a:bodyPr>
          <a:lstStyle/>
          <a:p>
            <a:r>
              <a:rPr lang="en-US" sz="1400">
                <a:latin typeface="Georgia"/>
                <a:ea typeface="MS PGothic"/>
              </a:rPr>
              <a:t>$ 1257.50           $                             $</a:t>
            </a:r>
          </a:p>
        </p:txBody>
      </p:sp>
    </p:spTree>
    <p:custDataLst>
      <p:tags r:id="rId1"/>
    </p:custDataLst>
    <p:extLst>
      <p:ext uri="{BB962C8B-B14F-4D97-AF65-F5344CB8AC3E}">
        <p14:creationId xmlns:p14="http://schemas.microsoft.com/office/powerpoint/2010/main" val="1453901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a:solidFill>
                  <a:srgbClr val="3B3C3E"/>
                </a:solidFill>
              </a:rPr>
              <a:t>Using the </a:t>
            </a:r>
            <a:r>
              <a:rPr lang="en-US" altLang="en-US" b="1" i="1">
                <a:solidFill>
                  <a:srgbClr val="3B3C3E"/>
                </a:solidFill>
              </a:rPr>
              <a:t>Spending Tracker</a:t>
            </a:r>
            <a:br>
              <a:rPr lang="en-US" altLang="en-US" i="1">
                <a:solidFill>
                  <a:srgbClr val="3B3C3E"/>
                </a:solidFill>
              </a:rPr>
            </a:br>
            <a:r>
              <a:rPr lang="en-US" altLang="en-US" i="1">
                <a:solidFill>
                  <a:srgbClr val="3B3C3E"/>
                </a:solidFill>
              </a:rPr>
              <a:t>Page 53 in Focus On People With Disabilities</a:t>
            </a:r>
            <a:endParaRPr lang="en-US" i="1"/>
          </a:p>
        </p:txBody>
      </p:sp>
      <p:pic>
        <p:nvPicPr>
          <p:cNvPr id="5" name="Content Placeholder 4" descr="A grid of the &quot;spending tracker.&quot; It starts with 3 instructions:&#10;&#10;1) Get an envelope to collect your receipts&#10;2) Use the table to sort your spending into the categories below. Forget about bills you share with others.&#10;3) A month's end, total up each category.&#10;&#10;The rest of the tracker includes :&#10;- 12 rows with spending categories: cell phone, debt payment, eating out, education &amp; childcare, entertainment, groceries &amp; other supplies, health expenses, helping others, housing + utilities, pets, transport, and other.&#10;- 6 columns: weeks 1-5, and &quot;category totals&quot;&#10;at the bottom, there is a square with &quot;total spending this month.&quot;" title="spending tracker screen shot">
            <a:extLst>
              <a:ext uri="{FF2B5EF4-FFF2-40B4-BE49-F238E27FC236}">
                <a16:creationId xmlns:a16="http://schemas.microsoft.com/office/drawing/2014/main" id="{C916C55F-ACF5-42FA-9FA0-2DAFE61EA4CA}"/>
              </a:ext>
            </a:extLst>
          </p:cNvPr>
          <p:cNvPicPr>
            <a:picLocks noGrp="1" noChangeAspect="1"/>
          </p:cNvPicPr>
          <p:nvPr>
            <p:ph idx="1"/>
          </p:nvPr>
        </p:nvPicPr>
        <p:blipFill>
          <a:blip r:embed="rId3"/>
          <a:stretch>
            <a:fillRect/>
          </a:stretch>
        </p:blipFill>
        <p:spPr>
          <a:xfrm>
            <a:off x="2381251" y="1400913"/>
            <a:ext cx="4381500" cy="4881911"/>
          </a:xfrm>
        </p:spPr>
      </p:pic>
    </p:spTree>
    <p:extLst>
      <p:ext uri="{BB962C8B-B14F-4D97-AF65-F5344CB8AC3E}">
        <p14:creationId xmlns:p14="http://schemas.microsoft.com/office/powerpoint/2010/main" val="2384740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Spending tracker: sample strategies</a:t>
            </a:r>
          </a:p>
        </p:txBody>
      </p:sp>
      <p:sp>
        <p:nvSpPr>
          <p:cNvPr id="3" name="Content Placeholder 2"/>
          <p:cNvSpPr>
            <a:spLocks noGrp="1"/>
          </p:cNvSpPr>
          <p:nvPr>
            <p:ph sz="half" idx="1"/>
          </p:nvPr>
        </p:nvSpPr>
        <p:spPr>
          <a:xfrm>
            <a:off x="457200" y="1480841"/>
            <a:ext cx="8133161" cy="4652921"/>
          </a:xfrm>
        </p:spPr>
        <p:txBody>
          <a:bodyPr>
            <a:normAutofit fontScale="92500"/>
          </a:bodyPr>
          <a:lstStyle/>
          <a:p>
            <a:pPr lvl="0">
              <a:spcBef>
                <a:spcPts val="1200"/>
              </a:spcBef>
            </a:pPr>
            <a:r>
              <a:rPr lang="en-US" altLang="en-US" b="1"/>
              <a:t>Write your spending </a:t>
            </a:r>
            <a:r>
              <a:rPr lang="en-US" altLang="en-US"/>
              <a:t>into the spending tracker.</a:t>
            </a:r>
          </a:p>
          <a:p>
            <a:pPr lvl="0">
              <a:spcBef>
                <a:spcPts val="1200"/>
              </a:spcBef>
            </a:pPr>
            <a:r>
              <a:rPr lang="en-US" altLang="en-US" b="1"/>
              <a:t>Ask someone else </a:t>
            </a:r>
            <a:r>
              <a:rPr lang="en-US" altLang="en-US"/>
              <a:t>to write your spending into the spending tracker.</a:t>
            </a:r>
          </a:p>
          <a:p>
            <a:pPr lvl="0">
              <a:spcBef>
                <a:spcPts val="1200"/>
              </a:spcBef>
            </a:pPr>
            <a:r>
              <a:rPr lang="en-US" altLang="en-US" b="1"/>
              <a:t>Keep receipts</a:t>
            </a:r>
            <a:r>
              <a:rPr lang="en-US" altLang="en-US"/>
              <a:t> for every time you use money and then fill in the spending tracker using the information from your receipts.</a:t>
            </a:r>
          </a:p>
          <a:p>
            <a:pPr lvl="0">
              <a:spcBef>
                <a:spcPts val="1200"/>
              </a:spcBef>
            </a:pPr>
            <a:r>
              <a:rPr lang="en-US" altLang="en-US" b="1"/>
              <a:t>Record a voice memo </a:t>
            </a:r>
            <a:r>
              <a:rPr lang="en-US" altLang="en-US"/>
              <a:t>each time you spend money and have that written into the spending tracker</a:t>
            </a:r>
            <a:r>
              <a:rPr lang="en-US" altLang="en-US" b="1"/>
              <a:t> </a:t>
            </a:r>
            <a:r>
              <a:rPr lang="en-US" altLang="en-US"/>
              <a:t>at the end of a day or week.</a:t>
            </a:r>
          </a:p>
          <a:p>
            <a:pPr lvl="0">
              <a:spcBef>
                <a:spcPts val="1200"/>
              </a:spcBef>
            </a:pPr>
            <a:r>
              <a:rPr lang="en-US" altLang="en-US" b="1"/>
              <a:t>Take pictures </a:t>
            </a:r>
            <a:r>
              <a:rPr lang="en-US" altLang="en-US"/>
              <a:t>of what you spend your money on and have that written into the spending tracker at the end of a day or week.</a:t>
            </a:r>
          </a:p>
          <a:p>
            <a:pPr lvl="0">
              <a:spcBef>
                <a:spcPts val="1200"/>
              </a:spcBef>
            </a:pPr>
            <a:r>
              <a:rPr lang="en-US" altLang="en-US" b="1"/>
              <a:t>Use a smart phone application </a:t>
            </a:r>
            <a:r>
              <a:rPr lang="en-US" altLang="en-US"/>
              <a:t>to track your spending.</a:t>
            </a:r>
          </a:p>
        </p:txBody>
      </p:sp>
    </p:spTree>
    <p:extLst>
      <p:ext uri="{BB962C8B-B14F-4D97-AF65-F5344CB8AC3E}">
        <p14:creationId xmlns:p14="http://schemas.microsoft.com/office/powerpoint/2010/main" val="420963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a:solidFill>
                  <a:srgbClr val="3B3C3E"/>
                </a:solidFill>
              </a:rPr>
              <a:t>Using the Bill Calendar</a:t>
            </a:r>
            <a:br>
              <a:rPr lang="en-US" altLang="en-US" i="1">
                <a:solidFill>
                  <a:srgbClr val="3B3C3E"/>
                </a:solidFill>
              </a:rPr>
            </a:br>
            <a:r>
              <a:rPr lang="en-US" altLang="en-US" i="1">
                <a:solidFill>
                  <a:srgbClr val="3B3C3E"/>
                </a:solidFill>
              </a:rPr>
              <a:t>Page 57-58 in Focus on People With Disabilities</a:t>
            </a:r>
            <a:endParaRPr lang="en-US" i="1"/>
          </a:p>
        </p:txBody>
      </p:sp>
      <p:pic>
        <p:nvPicPr>
          <p:cNvPr id="13" name="Content Placeholder 12" descr="An image of the &quot;bill calendar&quot; tool.&#10;&#10;At the top, there's a pencil and text that says &quot;use this bill calendar to see all your bills and point when they're due.&quot;&#10;&#10;Lower, there are instructions:&#10;1) list the month and label the calendar with the dates of the month you want to plan for&#10;2) make a list of all your bills&#10;3) for each bill, mark the payment date: 7 days before the due date for mail, 2 days before the due date for online&#10;4) Enter when you receive income into the calendar&#10;&#10;On the top left, it says &quot;bills&quot; and has several lines underneath. Just above the calendar it also says &quot;month of&quot; and then a line.&#10;&#10;Below, there is a blank calendar with weeks Sunday-Saturday, but no numbered dates">
            <a:extLst>
              <a:ext uri="{FF2B5EF4-FFF2-40B4-BE49-F238E27FC236}">
                <a16:creationId xmlns:a16="http://schemas.microsoft.com/office/drawing/2014/main" id="{3A8DE483-A708-4614-9C75-078F32457141}"/>
              </a:ext>
            </a:extLst>
          </p:cNvPr>
          <p:cNvPicPr>
            <a:picLocks noGrp="1" noChangeAspect="1"/>
          </p:cNvPicPr>
          <p:nvPr>
            <p:ph idx="1"/>
          </p:nvPr>
        </p:nvPicPr>
        <p:blipFill>
          <a:blip r:embed="rId3"/>
          <a:stretch>
            <a:fillRect/>
          </a:stretch>
        </p:blipFill>
        <p:spPr>
          <a:xfrm>
            <a:off x="2775652" y="1346199"/>
            <a:ext cx="3592697" cy="4792133"/>
          </a:xfrm>
        </p:spPr>
      </p:pic>
    </p:spTree>
    <p:extLst>
      <p:ext uri="{BB962C8B-B14F-4D97-AF65-F5344CB8AC3E}">
        <p14:creationId xmlns:p14="http://schemas.microsoft.com/office/powerpoint/2010/main" val="118677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Tool: Paying for Assistive Devices</a:t>
            </a:r>
            <a:br>
              <a:rPr lang="en-US" i="1"/>
            </a:br>
            <a:r>
              <a:rPr lang="en-US" i="1"/>
              <a:t>Pages 26-27 Focus on People with Disabilities</a:t>
            </a:r>
          </a:p>
        </p:txBody>
      </p:sp>
      <p:pic>
        <p:nvPicPr>
          <p:cNvPr id="10" name="Content Placeholder 4" descr="Grid from &quot;paying for assistive devices&quot; tool&#10;&#10;The grid has 5 columns.&#10;- Assistive technology&#10;- specific item(s) and cost(s)&#10;- Insurance coverage&#10;- Ways to pay for what is not covered by insurance&#10;- Ways to cut expenses/reduce the overall costs&#10;&#10;There are 4 rows of example assistive technologies. These include&#10;- Mobility aids. Examples include: wheelchairs, scooters, walkers, canes, crutches, prosthetic devices, and orthotic devices&#10;- Cognitive assistance. Examples include: computer, software, and electrical assistive devices&#10;- Daily task assistive devices. Examples include: kitchen implements, dressing aids, and medication dispensers with alarms that help people remember to take their medicine on time&#10;- Modifications to a home. Examples include: wider doors, lower countertops, grab bars in bathroom" title="Grid from &quot;paying for assistive devices&quot; tool">
            <a:extLst>
              <a:ext uri="{FF2B5EF4-FFF2-40B4-BE49-F238E27FC236}">
                <a16:creationId xmlns:a16="http://schemas.microsoft.com/office/drawing/2014/main" id="{6668F97D-4196-4A2A-81BB-EE890576F835}"/>
              </a:ext>
            </a:extLst>
          </p:cNvPr>
          <p:cNvPicPr>
            <a:picLocks noGrp="1" noChangeAspect="1"/>
          </p:cNvPicPr>
          <p:nvPr>
            <p:ph idx="1"/>
          </p:nvPr>
        </p:nvPicPr>
        <p:blipFill rotWithShape="1">
          <a:blip r:embed="rId3"/>
          <a:srcRect l="4212" t="28506" r="5228" b="5089"/>
          <a:stretch/>
        </p:blipFill>
        <p:spPr bwMode="auto">
          <a:xfrm>
            <a:off x="2242523" y="1440996"/>
            <a:ext cx="4658955" cy="467174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19986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ABLE Accounts</a:t>
            </a:r>
            <a:br>
              <a:rPr lang="en-US"/>
            </a:br>
            <a:r>
              <a:rPr lang="en-US" i="1"/>
              <a:t>(Pages 36-38) Focus On People With Disabilities</a:t>
            </a:r>
          </a:p>
        </p:txBody>
      </p:sp>
      <p:sp>
        <p:nvSpPr>
          <p:cNvPr id="3" name="Content Placeholder 2"/>
          <p:cNvSpPr>
            <a:spLocks noGrp="1"/>
          </p:cNvSpPr>
          <p:nvPr>
            <p:ph sz="half" idx="1"/>
          </p:nvPr>
        </p:nvSpPr>
        <p:spPr>
          <a:xfrm>
            <a:off x="553641" y="1523999"/>
            <a:ext cx="8037576" cy="4514193"/>
          </a:xfrm>
        </p:spPr>
        <p:txBody>
          <a:bodyPr>
            <a:normAutofit/>
          </a:bodyPr>
          <a:lstStyle/>
          <a:p>
            <a:pPr indent="-347345"/>
            <a:r>
              <a:rPr lang="en-US" altLang="en-US"/>
              <a:t>Important new resource for people with disabilities</a:t>
            </a:r>
            <a:endParaRPr lang="en-US"/>
          </a:p>
          <a:p>
            <a:pPr indent="-347345"/>
            <a:r>
              <a:rPr lang="en-US" altLang="en-US"/>
              <a:t>Savings in ABLE Accounts </a:t>
            </a:r>
            <a:r>
              <a:rPr lang="en-US" altLang="en-US" b="1"/>
              <a:t>do not affect eligibility for</a:t>
            </a:r>
            <a:r>
              <a:rPr lang="en-US" altLang="en-US"/>
              <a:t>:</a:t>
            </a:r>
          </a:p>
          <a:p>
            <a:pPr lvl="1"/>
            <a:r>
              <a:rPr lang="en-US" altLang="en-US"/>
              <a:t>Supplemental Security Income (SSI)*</a:t>
            </a:r>
          </a:p>
          <a:p>
            <a:pPr lvl="1"/>
            <a:r>
              <a:rPr lang="en-US"/>
              <a:t>Medicaid and other federal means-tested benefits*</a:t>
            </a:r>
          </a:p>
          <a:p>
            <a:pPr indent="-347345"/>
            <a:r>
              <a:rPr lang="en-US" altLang="en-US"/>
              <a:t>The maximum total annual contribution is $15,000 (2018)</a:t>
            </a:r>
            <a:endParaRPr lang="en-US"/>
          </a:p>
          <a:p>
            <a:pPr indent="-347345"/>
            <a:r>
              <a:rPr lang="en-US" altLang="en-US"/>
              <a:t>New Hampshire STABLE Account. </a:t>
            </a:r>
          </a:p>
          <a:p>
            <a:pPr lvl="1"/>
            <a:r>
              <a:rPr lang="en-US">
                <a:hlinkClick r:id="rId3"/>
              </a:rPr>
              <a:t>https://www.stablenh.com/</a:t>
            </a:r>
            <a:r>
              <a:rPr lang="en-US" i="1"/>
              <a:t> </a:t>
            </a:r>
            <a:endParaRPr lang="en-US"/>
          </a:p>
          <a:p>
            <a:pPr lvl="2"/>
            <a:r>
              <a:rPr lang="en-US" altLang="en-US" b="1"/>
              <a:t>Only for New Hampshire residents</a:t>
            </a:r>
            <a:endParaRPr lang="en-US" altLang="en-US"/>
          </a:p>
          <a:p>
            <a:pPr indent="-347345"/>
            <a:r>
              <a:rPr lang="en-US" i="1"/>
              <a:t>ABLE National Resource Center at:  </a:t>
            </a:r>
            <a:r>
              <a:rPr lang="en-US" i="1">
                <a:hlinkClick r:id="rId4"/>
              </a:rPr>
              <a:t>https://www.ablenrc.org</a:t>
            </a:r>
            <a:r>
              <a:rPr lang="en-US" i="1"/>
              <a:t>.</a:t>
            </a:r>
            <a:endParaRPr lang="en-US"/>
          </a:p>
        </p:txBody>
      </p:sp>
    </p:spTree>
    <p:extLst>
      <p:ext uri="{BB962C8B-B14F-4D97-AF65-F5344CB8AC3E}">
        <p14:creationId xmlns:p14="http://schemas.microsoft.com/office/powerpoint/2010/main" val="224918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normAutofit fontScale="90000"/>
          </a:bodyPr>
          <a:lstStyle/>
          <a:p>
            <a:r>
              <a:rPr lang="en-US">
                <a:solidFill>
                  <a:schemeClr val="tx1"/>
                </a:solidFill>
                <a:latin typeface="Arial"/>
                <a:cs typeface="Arial"/>
              </a:rPr>
              <a:t>People with Disabilities and Financial Decision Making</a:t>
            </a:r>
          </a:p>
        </p:txBody>
      </p:sp>
      <p:sp>
        <p:nvSpPr>
          <p:cNvPr id="3" name="Content Placeholder 2"/>
          <p:cNvSpPr>
            <a:spLocks noGrp="1"/>
          </p:cNvSpPr>
          <p:nvPr>
            <p:ph sz="half" idx="1"/>
          </p:nvPr>
        </p:nvSpPr>
        <p:spPr/>
        <p:txBody>
          <a:bodyPr>
            <a:normAutofit fontScale="85000" lnSpcReduction="20000"/>
          </a:bodyPr>
          <a:lstStyle/>
          <a:p>
            <a:pPr indent="-347345"/>
            <a:r>
              <a:rPr lang="en-US" altLang="en-US">
                <a:latin typeface="Arial"/>
                <a:cs typeface="Arial"/>
              </a:rPr>
              <a:t>New Hampshire residents with disabilities face </a:t>
            </a:r>
            <a:r>
              <a:rPr lang="en-US">
                <a:latin typeface="Arial"/>
                <a:cs typeface="Arial"/>
              </a:rPr>
              <a:t>unique financial needs or barriers</a:t>
            </a:r>
            <a:r>
              <a:rPr lang="en-US" altLang="en-US">
                <a:latin typeface="Arial"/>
                <a:cs typeface="Arial"/>
              </a:rPr>
              <a:t>. </a:t>
            </a:r>
            <a:endParaRPr lang="en-US"/>
          </a:p>
          <a:p>
            <a:pPr lvl="1"/>
            <a:r>
              <a:rPr lang="en-US" altLang="en-US" b="1">
                <a:latin typeface="Arial"/>
                <a:cs typeface="Arial"/>
              </a:rPr>
              <a:t>Of those residents age 18-64, 81.6% of those without disabilities are employed; only 40.9% of those with disabilities are employed. </a:t>
            </a:r>
            <a:r>
              <a:rPr lang="en-US" altLang="en-US">
                <a:latin typeface="Arial"/>
                <a:cs typeface="Arial"/>
              </a:rPr>
              <a:t>(Facts and Figures: 2018 Report on Disability in New Hampshire, Institute on Disability, UNH</a:t>
            </a:r>
            <a:r>
              <a:rPr lang="en-US" altLang="en-US" b="1">
                <a:latin typeface="Arial"/>
                <a:cs typeface="Arial"/>
              </a:rPr>
              <a:t>)</a:t>
            </a:r>
            <a:endParaRPr lang="en-US" altLang="en-US">
              <a:latin typeface="Arial"/>
              <a:cs typeface="Arial"/>
            </a:endParaRPr>
          </a:p>
          <a:p>
            <a:pPr lvl="1"/>
            <a:r>
              <a:rPr lang="en-US" altLang="en-US" b="1">
                <a:latin typeface="Arial"/>
                <a:cs typeface="Arial"/>
              </a:rPr>
              <a:t>Of those residents age 25 and older, 67.6% of those without disabilities has some college; 48.6% of those with disabilities had some college. </a:t>
            </a:r>
            <a:r>
              <a:rPr lang="en-US" altLang="en-US">
                <a:latin typeface="Arial"/>
                <a:cs typeface="Arial"/>
              </a:rPr>
              <a:t>(Facts and Figures: 2018 Report on Disability in New Hampshire, Institute on Disability, UNH)</a:t>
            </a:r>
          </a:p>
          <a:p>
            <a:pPr lvl="1"/>
            <a:r>
              <a:rPr lang="en-US" altLang="en-US" b="1">
                <a:latin typeface="Arial"/>
                <a:cs typeface="Arial"/>
              </a:rPr>
              <a:t>27% poverty rate </a:t>
            </a:r>
            <a:r>
              <a:rPr lang="en-US" altLang="en-US">
                <a:latin typeface="Arial"/>
                <a:cs typeface="Arial"/>
              </a:rPr>
              <a:t>for people with disabilities ages 18-64, compared to 12 percent poverty rate for adults without disabilities. </a:t>
            </a:r>
            <a:br>
              <a:rPr lang="en-US" altLang="en-US">
                <a:latin typeface="Arial"/>
                <a:cs typeface="Arial"/>
              </a:rPr>
            </a:br>
            <a:r>
              <a:rPr lang="en-US" altLang="en-US">
                <a:latin typeface="Arial"/>
                <a:cs typeface="Arial"/>
              </a:rPr>
              <a:t>(The Disability Statistics Compendium, 2015)</a:t>
            </a:r>
            <a:endParaRPr lang="en-US"/>
          </a:p>
          <a:p>
            <a:pPr lvl="1"/>
            <a:r>
              <a:rPr lang="en-US" altLang="en-US" b="1">
                <a:latin typeface="Arial"/>
                <a:cs typeface="Arial"/>
              </a:rPr>
              <a:t>May not have had substantial prior experience in making financial decisions </a:t>
            </a:r>
            <a:r>
              <a:rPr lang="en-US" altLang="en-US">
                <a:latin typeface="Arial"/>
                <a:cs typeface="Arial"/>
              </a:rPr>
              <a:t>that affect their lives. </a:t>
            </a:r>
          </a:p>
          <a:p>
            <a:pPr marL="457200" lvl="1" indent="0">
              <a:buNone/>
            </a:pPr>
            <a:endParaRPr lang="en-US" altLang="en-US">
              <a:latin typeface="Arial"/>
              <a:cs typeface="Arial"/>
            </a:endParaRPr>
          </a:p>
          <a:p>
            <a:pPr marL="0" indent="0">
              <a:buNone/>
            </a:pPr>
            <a:endParaRPr lang="en-US" altLang="en-US">
              <a:latin typeface="Arial"/>
              <a:cs typeface="Arial"/>
            </a:endParaRPr>
          </a:p>
          <a:p>
            <a:pPr indent="-347345"/>
            <a:endParaRPr lang="en-US" altLang="en-US"/>
          </a:p>
        </p:txBody>
      </p:sp>
    </p:spTree>
    <p:extLst>
      <p:ext uri="{BB962C8B-B14F-4D97-AF65-F5344CB8AC3E}">
        <p14:creationId xmlns:p14="http://schemas.microsoft.com/office/powerpoint/2010/main" val="3570325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5D96-3213-4AE3-8D62-88644AD57CB5}"/>
              </a:ext>
            </a:extLst>
          </p:cNvPr>
          <p:cNvSpPr>
            <a:spLocks noGrp="1"/>
          </p:cNvSpPr>
          <p:nvPr>
            <p:ph type="title"/>
          </p:nvPr>
        </p:nvSpPr>
        <p:spPr/>
        <p:txBody>
          <a:bodyPr/>
          <a:lstStyle/>
          <a:p>
            <a:r>
              <a:rPr lang="en-US" b="1"/>
              <a:t>Eligibility For ABLE Accounts</a:t>
            </a:r>
          </a:p>
        </p:txBody>
      </p:sp>
      <p:sp>
        <p:nvSpPr>
          <p:cNvPr id="3" name="Content Placeholder 2">
            <a:extLst>
              <a:ext uri="{FF2B5EF4-FFF2-40B4-BE49-F238E27FC236}">
                <a16:creationId xmlns:a16="http://schemas.microsoft.com/office/drawing/2014/main" id="{AB6EDC12-A2FF-4E9C-84E8-2CD040123F74}"/>
              </a:ext>
            </a:extLst>
          </p:cNvPr>
          <p:cNvSpPr>
            <a:spLocks noGrp="1"/>
          </p:cNvSpPr>
          <p:nvPr>
            <p:ph idx="1"/>
          </p:nvPr>
        </p:nvSpPr>
        <p:spPr/>
        <p:txBody>
          <a:bodyPr>
            <a:normAutofit fontScale="92500" lnSpcReduction="10000"/>
          </a:bodyPr>
          <a:lstStyle/>
          <a:p>
            <a:pPr indent="-347345"/>
            <a:r>
              <a:rPr lang="en-US"/>
              <a:t>The designated beneficiary is the eligible individual who established and owns the ABLE Account. To be eligible for an ABLE Account, a person must be: </a:t>
            </a:r>
          </a:p>
          <a:p>
            <a:pPr lvl="1"/>
            <a:r>
              <a:rPr lang="en-US" b="1"/>
              <a:t>Eligible for Supplemental Security Income </a:t>
            </a:r>
            <a:r>
              <a:rPr lang="en-US"/>
              <a:t>(SSI) based on </a:t>
            </a:r>
            <a:r>
              <a:rPr lang="en-US" i="1" u="sng"/>
              <a:t>disability or blindness that began before age 26</a:t>
            </a:r>
            <a:r>
              <a:rPr lang="en-US"/>
              <a:t>;</a:t>
            </a:r>
          </a:p>
          <a:p>
            <a:pPr lvl="1"/>
            <a:r>
              <a:rPr lang="en-US"/>
              <a:t>Entitled to </a:t>
            </a:r>
            <a:r>
              <a:rPr lang="en-US" b="1"/>
              <a:t>disability insurance benefits </a:t>
            </a:r>
            <a:r>
              <a:rPr lang="en-US"/>
              <a:t>(DIB), </a:t>
            </a:r>
            <a:r>
              <a:rPr lang="en-US" b="1"/>
              <a:t>childhood disability benefits </a:t>
            </a:r>
            <a:r>
              <a:rPr lang="en-US"/>
              <a:t>(CDB), or </a:t>
            </a:r>
            <a:r>
              <a:rPr lang="en-US" b="1"/>
              <a:t>disabled widow’s or widower’s benefits </a:t>
            </a:r>
            <a:r>
              <a:rPr lang="en-US"/>
              <a:t>(DWB) based on disability or blindness that </a:t>
            </a:r>
            <a:r>
              <a:rPr lang="en-US" i="1" u="sng"/>
              <a:t>began before age 26</a:t>
            </a:r>
            <a:r>
              <a:rPr lang="en-US"/>
              <a:t>; or</a:t>
            </a:r>
          </a:p>
          <a:p>
            <a:pPr lvl="1"/>
            <a:r>
              <a:rPr lang="en-US"/>
              <a:t>Someone who has certified, or whose parent or guardian has certified, that the person has a </a:t>
            </a:r>
            <a:r>
              <a:rPr lang="en-US" b="1"/>
              <a:t>medically determinable impairment</a:t>
            </a:r>
            <a:r>
              <a:rPr lang="en-US"/>
              <a:t> meeting certain statutorily specified criteria, or is blind; and, the disability or blindness </a:t>
            </a:r>
            <a:r>
              <a:rPr lang="en-US" b="1" i="1" u="sng">
                <a:solidFill>
                  <a:srgbClr val="FF0000"/>
                </a:solidFill>
              </a:rPr>
              <a:t>occurred before age 26</a:t>
            </a:r>
            <a:r>
              <a:rPr lang="en-US" b="1">
                <a:solidFill>
                  <a:srgbClr val="FF0000"/>
                </a:solidFill>
              </a:rPr>
              <a:t>.</a:t>
            </a:r>
          </a:p>
          <a:p>
            <a:pPr indent="-347345"/>
            <a:endParaRPr lang="en-US"/>
          </a:p>
        </p:txBody>
      </p:sp>
    </p:spTree>
    <p:extLst>
      <p:ext uri="{BB962C8B-B14F-4D97-AF65-F5344CB8AC3E}">
        <p14:creationId xmlns:p14="http://schemas.microsoft.com/office/powerpoint/2010/main" val="437939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746E-B877-44B4-93F4-48D61AEC95D9}"/>
              </a:ext>
            </a:extLst>
          </p:cNvPr>
          <p:cNvSpPr>
            <a:spLocks noGrp="1"/>
          </p:cNvSpPr>
          <p:nvPr>
            <p:ph type="title"/>
          </p:nvPr>
        </p:nvSpPr>
        <p:spPr/>
        <p:txBody>
          <a:bodyPr/>
          <a:lstStyle/>
          <a:p>
            <a:r>
              <a:rPr lang="en-US" b="1"/>
              <a:t>Qualified Expenses For ABLE Accounts</a:t>
            </a:r>
          </a:p>
        </p:txBody>
      </p:sp>
      <p:sp>
        <p:nvSpPr>
          <p:cNvPr id="3" name="Content Placeholder 2">
            <a:extLst>
              <a:ext uri="{FF2B5EF4-FFF2-40B4-BE49-F238E27FC236}">
                <a16:creationId xmlns:a16="http://schemas.microsoft.com/office/drawing/2014/main" id="{A38C01F3-9AFD-4702-9318-CAE8B25588CE}"/>
              </a:ext>
            </a:extLst>
          </p:cNvPr>
          <p:cNvSpPr>
            <a:spLocks noGrp="1"/>
          </p:cNvSpPr>
          <p:nvPr>
            <p:ph idx="1"/>
          </p:nvPr>
        </p:nvSpPr>
        <p:spPr/>
        <p:txBody>
          <a:bodyPr>
            <a:normAutofit fontScale="85000" lnSpcReduction="10000"/>
          </a:bodyPr>
          <a:lstStyle/>
          <a:p>
            <a:pPr indent="-347345"/>
            <a:r>
              <a:rPr lang="en-US"/>
              <a:t>Education</a:t>
            </a:r>
          </a:p>
          <a:p>
            <a:pPr indent="-347345"/>
            <a:r>
              <a:rPr lang="en-US"/>
              <a:t>Housing</a:t>
            </a:r>
          </a:p>
          <a:p>
            <a:pPr indent="-347345"/>
            <a:r>
              <a:rPr lang="en-US"/>
              <a:t>Transportation</a:t>
            </a:r>
          </a:p>
          <a:p>
            <a:pPr indent="-347345"/>
            <a:r>
              <a:rPr lang="en-US"/>
              <a:t>Employment training and support</a:t>
            </a:r>
          </a:p>
          <a:p>
            <a:pPr indent="-347345"/>
            <a:r>
              <a:rPr lang="en-US"/>
              <a:t>Assistive technology</a:t>
            </a:r>
          </a:p>
          <a:p>
            <a:pPr indent="-347345"/>
            <a:r>
              <a:rPr lang="en-US"/>
              <a:t>Personal support services</a:t>
            </a:r>
          </a:p>
          <a:p>
            <a:pPr indent="-347345"/>
            <a:r>
              <a:rPr lang="en-US"/>
              <a:t>Health care expenses</a:t>
            </a:r>
          </a:p>
          <a:p>
            <a:pPr indent="-347345"/>
            <a:r>
              <a:rPr lang="en-US"/>
              <a:t>Financial management and administrative services and other expenses that help to improve health, independence, or quality of life</a:t>
            </a:r>
          </a:p>
          <a:p>
            <a:pPr indent="-347345"/>
            <a:endParaRPr lang="en-US"/>
          </a:p>
        </p:txBody>
      </p:sp>
    </p:spTree>
    <p:extLst>
      <p:ext uri="{BB962C8B-B14F-4D97-AF65-F5344CB8AC3E}">
        <p14:creationId xmlns:p14="http://schemas.microsoft.com/office/powerpoint/2010/main" val="1563754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2A07-9262-4CB3-AAB9-962B83A4D091}"/>
              </a:ext>
            </a:extLst>
          </p:cNvPr>
          <p:cNvSpPr>
            <a:spLocks noGrp="1"/>
          </p:cNvSpPr>
          <p:nvPr>
            <p:ph type="title"/>
          </p:nvPr>
        </p:nvSpPr>
        <p:spPr/>
        <p:txBody>
          <a:bodyPr/>
          <a:lstStyle/>
          <a:p>
            <a:r>
              <a:rPr lang="en-US" b="1"/>
              <a:t>New Hampshire ABLE Accounts</a:t>
            </a:r>
          </a:p>
        </p:txBody>
      </p:sp>
      <p:sp>
        <p:nvSpPr>
          <p:cNvPr id="3" name="Content Placeholder 2">
            <a:extLst>
              <a:ext uri="{FF2B5EF4-FFF2-40B4-BE49-F238E27FC236}">
                <a16:creationId xmlns:a16="http://schemas.microsoft.com/office/drawing/2014/main" id="{3BB24378-619C-4448-8527-CE35CF912443}"/>
              </a:ext>
            </a:extLst>
          </p:cNvPr>
          <p:cNvSpPr>
            <a:spLocks noGrp="1"/>
          </p:cNvSpPr>
          <p:nvPr>
            <p:ph idx="1"/>
          </p:nvPr>
        </p:nvSpPr>
        <p:spPr/>
        <p:txBody>
          <a:bodyPr>
            <a:normAutofit lnSpcReduction="10000"/>
          </a:bodyPr>
          <a:lstStyle/>
          <a:p>
            <a:pPr indent="-347345"/>
            <a:r>
              <a:rPr lang="en-US" cap="all"/>
              <a:t>MAKE EASY DEPOSITS ONLINE</a:t>
            </a:r>
            <a:endParaRPr lang="en-US"/>
          </a:p>
          <a:p>
            <a:pPr lvl="1"/>
            <a:r>
              <a:rPr lang="en-US"/>
              <a:t>Contribute up to $15,000 per year. If employed, you may be able to contribute up to an additional $12,140 of income. Limit of account is $468,000</a:t>
            </a:r>
          </a:p>
          <a:p>
            <a:pPr indent="-347345"/>
            <a:r>
              <a:rPr lang="en-US" cap="all"/>
              <a:t>DIVERSE CHOICES</a:t>
            </a:r>
            <a:endParaRPr lang="en-US"/>
          </a:p>
          <a:p>
            <a:pPr lvl="1"/>
            <a:r>
              <a:rPr lang="en-US"/>
              <a:t>Choose from among five different investment options, including four mutual fund based investments and one FDIC-insured investment.</a:t>
            </a:r>
          </a:p>
          <a:p>
            <a:pPr indent="-347345"/>
            <a:r>
              <a:rPr lang="en-US" cap="all"/>
              <a:t>FLEXIBLE CHANGES</a:t>
            </a:r>
            <a:endParaRPr lang="en-US"/>
          </a:p>
          <a:p>
            <a:pPr lvl="1"/>
            <a:r>
              <a:rPr lang="en-US"/>
              <a:t>Freedom to change your investment options twice every calendar year.</a:t>
            </a:r>
          </a:p>
          <a:p>
            <a:pPr indent="-347345"/>
            <a:endParaRPr lang="en-US"/>
          </a:p>
        </p:txBody>
      </p:sp>
    </p:spTree>
    <p:extLst>
      <p:ext uri="{BB962C8B-B14F-4D97-AF65-F5344CB8AC3E}">
        <p14:creationId xmlns:p14="http://schemas.microsoft.com/office/powerpoint/2010/main" val="3351050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57200"/>
            <a:ext cx="8036720" cy="743347"/>
          </a:xfrm>
        </p:spPr>
        <p:txBody>
          <a:bodyPr>
            <a:normAutofit/>
          </a:bodyPr>
          <a:lstStyle/>
          <a:p>
            <a:pPr>
              <a:spcBef>
                <a:spcPts val="600"/>
              </a:spcBef>
            </a:pPr>
            <a:r>
              <a:rPr lang="en-US" b="1"/>
              <a:t>Setting up an ABLE Account: Main steps</a:t>
            </a:r>
            <a:endParaRPr lang="en-US" altLang="en-US" b="1"/>
          </a:p>
        </p:txBody>
      </p:sp>
      <p:sp>
        <p:nvSpPr>
          <p:cNvPr id="3" name="Content Placeholder 2"/>
          <p:cNvSpPr>
            <a:spLocks noGrp="1"/>
          </p:cNvSpPr>
          <p:nvPr>
            <p:ph sz="half" idx="1"/>
          </p:nvPr>
        </p:nvSpPr>
        <p:spPr>
          <a:xfrm>
            <a:off x="505421" y="1505119"/>
            <a:ext cx="8133160" cy="4513544"/>
          </a:xfrm>
        </p:spPr>
        <p:txBody>
          <a:bodyPr>
            <a:noAutofit/>
          </a:bodyPr>
          <a:lstStyle/>
          <a:p>
            <a:pPr marL="452120" lvl="0" indent="-457200">
              <a:buFont typeface="+mj-lt"/>
              <a:buAutoNum type="arabicPeriod"/>
            </a:pPr>
            <a:r>
              <a:rPr lang="en-US" altLang="en-US" sz="2000" b="1"/>
              <a:t>Ask these questions to determine if an ABLE Account is an option for you. </a:t>
            </a:r>
            <a:endParaRPr lang="en-US" altLang="en-US" sz="2000"/>
          </a:p>
          <a:p>
            <a:pPr marL="861695" lvl="1" indent="-342900">
              <a:spcBef>
                <a:spcPts val="600"/>
              </a:spcBef>
              <a:buFont typeface="Wingdings" panose="05000000000000000000" pitchFamily="2" charset="2"/>
              <a:buChar char="q"/>
            </a:pPr>
            <a:r>
              <a:rPr lang="en-US" altLang="en-US" sz="1800"/>
              <a:t>Do you meet the eligibility requirements?</a:t>
            </a:r>
          </a:p>
          <a:p>
            <a:pPr marL="861695" lvl="1" indent="-342900">
              <a:spcBef>
                <a:spcPts val="600"/>
              </a:spcBef>
              <a:buFont typeface="Wingdings" panose="05000000000000000000" pitchFamily="2" charset="2"/>
              <a:buChar char="q"/>
            </a:pPr>
            <a:r>
              <a:rPr lang="en-US" altLang="en-US" sz="1800"/>
              <a:t>Do your goals match the qualified disability expenses allowed that can be paid from an ABLE Account without incurring taxes?</a:t>
            </a:r>
          </a:p>
          <a:p>
            <a:pPr marL="861695" lvl="1" indent="-342900">
              <a:spcBef>
                <a:spcPts val="600"/>
              </a:spcBef>
              <a:buFont typeface="Wingdings" panose="05000000000000000000" pitchFamily="2" charset="2"/>
              <a:buChar char="q"/>
            </a:pPr>
            <a:r>
              <a:rPr lang="en-US" altLang="en-US" sz="1800"/>
              <a:t>Do you have the minimum contribution required to open an account?</a:t>
            </a:r>
          </a:p>
          <a:p>
            <a:pPr marL="861695" lvl="1" indent="-342900">
              <a:spcBef>
                <a:spcPts val="600"/>
              </a:spcBef>
              <a:buFont typeface="Wingdings" panose="05000000000000000000" pitchFamily="2" charset="2"/>
              <a:buChar char="q"/>
            </a:pPr>
            <a:r>
              <a:rPr lang="en-US" altLang="en-US" sz="1800"/>
              <a:t>Can you continue to make contributions to the ABLE Account once it’s opened?</a:t>
            </a:r>
            <a:endParaRPr lang="en-US" altLang="en-US" sz="2000" b="1"/>
          </a:p>
        </p:txBody>
      </p:sp>
    </p:spTree>
    <p:extLst>
      <p:ext uri="{BB962C8B-B14F-4D97-AF65-F5344CB8AC3E}">
        <p14:creationId xmlns:p14="http://schemas.microsoft.com/office/powerpoint/2010/main" val="1604854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Tool: Savings plan</a:t>
            </a:r>
          </a:p>
        </p:txBody>
      </p:sp>
      <p:sp>
        <p:nvSpPr>
          <p:cNvPr id="4" name="Text Placeholder 3"/>
          <p:cNvSpPr>
            <a:spLocks noGrp="1"/>
          </p:cNvSpPr>
          <p:nvPr>
            <p:ph type="body" idx="1"/>
          </p:nvPr>
        </p:nvSpPr>
        <p:spPr/>
        <p:txBody>
          <a:bodyPr/>
          <a:lstStyle/>
          <a:p>
            <a:pPr marL="101600" indent="0">
              <a:buNone/>
            </a:pPr>
            <a:r>
              <a:rPr lang="en-US" sz="1600" b="1"/>
              <a:t>What to do:</a:t>
            </a:r>
          </a:p>
          <a:p>
            <a:pPr>
              <a:buFont typeface="+mj-lt"/>
              <a:buAutoNum type="arabicPeriod"/>
            </a:pPr>
            <a:r>
              <a:rPr lang="en-US" sz="1400"/>
              <a:t>Pick a reason for saving. Consider starting an emergency fund.</a:t>
            </a:r>
          </a:p>
          <a:p>
            <a:pPr>
              <a:buFont typeface="+mj-lt"/>
              <a:buAutoNum type="arabicPeriod"/>
            </a:pPr>
            <a:r>
              <a:rPr lang="en-US" sz="1400"/>
              <a:t>Figure out how much money you’ll need to save for that goal and how many weeks you have to save.</a:t>
            </a:r>
          </a:p>
          <a:p>
            <a:pPr>
              <a:buFont typeface="+mj-lt"/>
              <a:buAutoNum type="arabicPeriod"/>
            </a:pPr>
            <a:r>
              <a:rPr lang="en-US" sz="1400"/>
              <a:t>Divide the amount of money you want to save by the number of weeks you have to save it. That’s your weekly savings target.</a:t>
            </a:r>
          </a:p>
          <a:p>
            <a:pPr>
              <a:buFont typeface="+mj-lt"/>
              <a:buAutoNum type="arabicPeriod"/>
            </a:pPr>
            <a:r>
              <a:rPr lang="en-US" sz="1400"/>
              <a:t>Brainstorm some ways to decrease spending or increase income to meet your weekly savings target.</a:t>
            </a:r>
          </a:p>
          <a:p>
            <a:endParaRPr lang="en-US" sz="1400"/>
          </a:p>
        </p:txBody>
      </p:sp>
      <p:pic>
        <p:nvPicPr>
          <p:cNvPr id="6" name="Picture 5" descr="Screenshot of the &quot;Savings plan&quot; tool in Module 2, which can be found on page 45 of the toolk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247" y="1377950"/>
            <a:ext cx="4255173" cy="5480050"/>
          </a:xfrm>
          <a:prstGeom prst="rect">
            <a:avLst/>
          </a:prstGeom>
        </p:spPr>
      </p:pic>
    </p:spTree>
    <p:custDataLst>
      <p:tags r:id="rId1"/>
    </p:custDataLst>
    <p:extLst>
      <p:ext uri="{BB962C8B-B14F-4D97-AF65-F5344CB8AC3E}">
        <p14:creationId xmlns:p14="http://schemas.microsoft.com/office/powerpoint/2010/main" val="2258353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Debt, Credit, Financial Services, Consumer Protection</a:t>
            </a:r>
          </a:p>
        </p:txBody>
      </p:sp>
    </p:spTree>
    <p:extLst>
      <p:ext uri="{BB962C8B-B14F-4D97-AF65-F5344CB8AC3E}">
        <p14:creationId xmlns:p14="http://schemas.microsoft.com/office/powerpoint/2010/main" val="3204195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i="1">
                <a:solidFill>
                  <a:srgbClr val="3B3C3E"/>
                </a:solidFill>
              </a:rPr>
              <a:t>Dealing with Debt</a:t>
            </a:r>
          </a:p>
        </p:txBody>
      </p:sp>
      <p:sp>
        <p:nvSpPr>
          <p:cNvPr id="3" name="Content Placeholder 2"/>
          <p:cNvSpPr>
            <a:spLocks noGrp="1"/>
          </p:cNvSpPr>
          <p:nvPr>
            <p:ph sz="half" idx="1"/>
          </p:nvPr>
        </p:nvSpPr>
        <p:spPr>
          <a:xfrm>
            <a:off x="553641" y="1523999"/>
            <a:ext cx="8037576" cy="4467367"/>
          </a:xfrm>
        </p:spPr>
        <p:txBody>
          <a:bodyPr>
            <a:normAutofit lnSpcReduction="10000"/>
          </a:bodyPr>
          <a:lstStyle/>
          <a:p>
            <a:pPr indent="-342900">
              <a:spcBef>
                <a:spcPts val="600"/>
              </a:spcBef>
            </a:pPr>
            <a:r>
              <a:rPr lang="en-US" altLang="en-US" b="1"/>
              <a:t>Understanding debt, how to manage it, and how to reduce or get rid of it</a:t>
            </a:r>
            <a:r>
              <a:rPr lang="en-US" altLang="en-US"/>
              <a:t> are important components of financial empowerment. </a:t>
            </a:r>
          </a:p>
          <a:p>
            <a:pPr indent="-342900">
              <a:spcBef>
                <a:spcPts val="600"/>
              </a:spcBef>
            </a:pPr>
            <a:r>
              <a:rPr lang="en-US" altLang="en-US"/>
              <a:t>Debt, however, is </a:t>
            </a:r>
            <a:r>
              <a:rPr lang="en-US" altLang="en-US" b="1"/>
              <a:t>a reality for many people with and without disabilities</a:t>
            </a:r>
            <a:r>
              <a:rPr lang="en-US" altLang="en-US"/>
              <a:t>. </a:t>
            </a:r>
          </a:p>
          <a:p>
            <a:pPr indent="-342900">
              <a:spcBef>
                <a:spcPts val="600"/>
              </a:spcBef>
            </a:pPr>
            <a:r>
              <a:rPr lang="en-US" altLang="en-US" b="1"/>
              <a:t>People with disabilities may have debt related to</a:t>
            </a:r>
            <a:r>
              <a:rPr lang="en-US" altLang="en-US"/>
              <a:t>:</a:t>
            </a:r>
          </a:p>
          <a:p>
            <a:pPr lvl="1" indent="-342900">
              <a:spcBef>
                <a:spcPts val="600"/>
              </a:spcBef>
            </a:pPr>
            <a:r>
              <a:rPr lang="en-US" altLang="en-US"/>
              <a:t>Paying for medical bills and assistive technology</a:t>
            </a:r>
          </a:p>
          <a:p>
            <a:pPr lvl="1" indent="-342900">
              <a:spcBef>
                <a:spcPts val="600"/>
              </a:spcBef>
            </a:pPr>
            <a:r>
              <a:rPr lang="en-US" altLang="en-US"/>
              <a:t>Buying, rehabilitating, adapting, or repairing a home</a:t>
            </a:r>
          </a:p>
          <a:p>
            <a:pPr lvl="1" indent="-342900">
              <a:spcBef>
                <a:spcPts val="600"/>
              </a:spcBef>
            </a:pPr>
            <a:r>
              <a:rPr lang="en-US" altLang="en-US"/>
              <a:t>Buying a car or truck or adapting it</a:t>
            </a:r>
          </a:p>
          <a:p>
            <a:pPr lvl="1" indent="-342900">
              <a:spcBef>
                <a:spcPts val="600"/>
              </a:spcBef>
            </a:pPr>
            <a:r>
              <a:rPr lang="en-US" altLang="en-US"/>
              <a:t>Starting a business</a:t>
            </a:r>
          </a:p>
          <a:p>
            <a:pPr lvl="1" indent="-342900">
              <a:spcBef>
                <a:spcPts val="600"/>
              </a:spcBef>
            </a:pPr>
            <a:r>
              <a:rPr lang="en-US" altLang="en-US"/>
              <a:t>Getting themselves or their children education and training</a:t>
            </a:r>
          </a:p>
          <a:p>
            <a:pPr lvl="1" indent="-342900">
              <a:spcBef>
                <a:spcPts val="600"/>
              </a:spcBef>
            </a:pPr>
            <a:r>
              <a:rPr lang="en-US" altLang="en-US"/>
              <a:t>Emergency expenses</a:t>
            </a:r>
          </a:p>
        </p:txBody>
      </p:sp>
    </p:spTree>
    <p:extLst>
      <p:ext uri="{BB962C8B-B14F-4D97-AF65-F5344CB8AC3E}">
        <p14:creationId xmlns:p14="http://schemas.microsoft.com/office/powerpoint/2010/main" val="23807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i="1">
                <a:solidFill>
                  <a:srgbClr val="3B3C3E"/>
                </a:solidFill>
              </a:rPr>
              <a:t>Tool: Debt worksheet</a:t>
            </a:r>
          </a:p>
        </p:txBody>
      </p:sp>
      <p:sp>
        <p:nvSpPr>
          <p:cNvPr id="3" name="Content Placeholder 2"/>
          <p:cNvSpPr>
            <a:spLocks noGrp="1"/>
          </p:cNvSpPr>
          <p:nvPr>
            <p:ph sz="half" idx="1"/>
          </p:nvPr>
        </p:nvSpPr>
        <p:spPr>
          <a:xfrm>
            <a:off x="553641" y="1523999"/>
            <a:ext cx="8037576" cy="4467367"/>
          </a:xfrm>
        </p:spPr>
        <p:txBody>
          <a:bodyPr>
            <a:normAutofit/>
          </a:bodyPr>
          <a:lstStyle/>
          <a:p>
            <a:pPr indent="-342900">
              <a:spcBef>
                <a:spcPts val="600"/>
              </a:spcBef>
            </a:pPr>
            <a:r>
              <a:rPr lang="en-US" altLang="en-US" b="1"/>
              <a:t>To make a debt reduction and elimination plan,</a:t>
            </a:r>
            <a:r>
              <a:rPr lang="en-US" altLang="en-US"/>
              <a:t> use the debt worksheet with the person you serve. The debt worksheet can also help someone get on track with paying their debts on time.</a:t>
            </a:r>
          </a:p>
          <a:p>
            <a:pPr indent="-342900">
              <a:spcBef>
                <a:spcPts val="600"/>
              </a:spcBef>
            </a:pPr>
            <a:r>
              <a:rPr lang="en-US" altLang="en-US" b="1"/>
              <a:t>The goal with the debt worksheet </a:t>
            </a:r>
            <a:r>
              <a:rPr lang="en-US" altLang="en-US"/>
              <a:t>is to get all of the information about debts someone owes in one place. </a:t>
            </a:r>
          </a:p>
          <a:p>
            <a:pPr indent="-342900">
              <a:spcBef>
                <a:spcPts val="600"/>
              </a:spcBef>
            </a:pPr>
            <a:r>
              <a:rPr lang="en-US" altLang="en-US"/>
              <a:t>Start by helping someone </a:t>
            </a:r>
            <a:r>
              <a:rPr lang="en-US" altLang="en-US" b="1"/>
              <a:t>brainstorm all of the debts they owe. </a:t>
            </a:r>
          </a:p>
          <a:p>
            <a:pPr indent="-342900">
              <a:spcBef>
                <a:spcPts val="600"/>
              </a:spcBef>
            </a:pPr>
            <a:r>
              <a:rPr lang="en-US" altLang="en-US"/>
              <a:t>You can also recommend </a:t>
            </a:r>
            <a:r>
              <a:rPr lang="en-US" altLang="en-US" b="1"/>
              <a:t>reviewing their credit report to help identity debt</a:t>
            </a:r>
            <a:r>
              <a:rPr lang="en-US" altLang="en-US"/>
              <a:t>—debt that is current, in collections, or resulting from judgments. </a:t>
            </a:r>
          </a:p>
        </p:txBody>
      </p:sp>
    </p:spTree>
    <p:extLst>
      <p:ext uri="{BB962C8B-B14F-4D97-AF65-F5344CB8AC3E}">
        <p14:creationId xmlns:p14="http://schemas.microsoft.com/office/powerpoint/2010/main" val="1359170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a:solidFill>
                  <a:srgbClr val="3B3C3E"/>
                </a:solidFill>
              </a:rPr>
              <a:t>Tool: Debt worksheet</a:t>
            </a:r>
            <a:br>
              <a:rPr lang="en-US" altLang="en-US" b="1" i="1">
                <a:solidFill>
                  <a:srgbClr val="3B3C3E"/>
                </a:solidFill>
              </a:rPr>
            </a:br>
            <a:r>
              <a:rPr lang="en-US" altLang="en-US" b="1" i="1">
                <a:solidFill>
                  <a:srgbClr val="3B3C3E"/>
                </a:solidFill>
              </a:rPr>
              <a:t>Page 67 – Focus on Persons With Disabilities</a:t>
            </a:r>
            <a:endParaRPr lang="en-US" altLang="en-US" b="1">
              <a:solidFill>
                <a:srgbClr val="3B3C3E"/>
              </a:solidFill>
            </a:endParaRPr>
          </a:p>
        </p:txBody>
      </p:sp>
      <p:pic>
        <p:nvPicPr>
          <p:cNvPr id="5" name="Content Placeholder 4" descr="Screenshot of the debt worksheet&#10;&#10;at the top, image of a pencil and &quot;Use this debt log to see all your bills and plan what you owe.&quot;&#10;Underneath:&#10;1) list all the debts you have&#10;2) fill out the table to see your total monthly debt payment&#10;3) Circle any debts in collections.&#10;&#10;Below, there is a grid with 7 columns. The columns are: &quot;debt type,&quot; &quot;monthly payment amount,&quot; &quot;monthly due date,&quot; &quot;interest rate (%),&quot; &quot;amount outstanding,&quot; &quot;payoff date or goal,&quot; and &quot;notes (including any fees).&quot;&#10;&#10;The debt categories (rows) are:&#10;&quot;assistive technology loan&quot;&#10;&quot;auto loans&quot;&#10;&quot;back child support&quot;&#10;&quot;credit card debt&quot;&#10;&quot;friends &amp; family&quot;&#10;&quot;medical debt&quot;&#10;&quot;past-due fees and fines&quot;&#10;&quot;mortgage or past-due rent&quot;&#10;&quot;payday loans&quot;&#10;&quot;student loans&quot;&#10;&quot;other&quot;&#10;&quot;other&quot;&#10;&quot;other&quot;&#10;&quot;total monthly payment amount&quot; (with one box)" title="Screenshot of the debt worksheet screen shot">
            <a:extLst>
              <a:ext uri="{FF2B5EF4-FFF2-40B4-BE49-F238E27FC236}">
                <a16:creationId xmlns:a16="http://schemas.microsoft.com/office/drawing/2014/main" id="{843891F2-D4D3-4370-B357-284BB578DDE9}"/>
              </a:ext>
            </a:extLst>
          </p:cNvPr>
          <p:cNvPicPr>
            <a:picLocks noGrp="1" noChangeAspect="1"/>
          </p:cNvPicPr>
          <p:nvPr>
            <p:ph idx="1"/>
          </p:nvPr>
        </p:nvPicPr>
        <p:blipFill>
          <a:blip r:embed="rId3"/>
          <a:stretch>
            <a:fillRect/>
          </a:stretch>
        </p:blipFill>
        <p:spPr>
          <a:xfrm>
            <a:off x="2521527" y="1346200"/>
            <a:ext cx="4378037" cy="5094316"/>
          </a:xfrm>
        </p:spPr>
      </p:pic>
    </p:spTree>
    <p:extLst>
      <p:ext uri="{BB962C8B-B14F-4D97-AF65-F5344CB8AC3E}">
        <p14:creationId xmlns:p14="http://schemas.microsoft.com/office/powerpoint/2010/main" val="897942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solidFill>
                  <a:srgbClr val="3B3C3E"/>
                </a:solidFill>
              </a:rPr>
              <a:t>Using the </a:t>
            </a:r>
            <a:r>
              <a:rPr lang="en-US" altLang="en-US" i="1">
                <a:solidFill>
                  <a:srgbClr val="3B3C3E"/>
                </a:solidFill>
              </a:rPr>
              <a:t>Debt worksheet</a:t>
            </a:r>
            <a:endParaRPr lang="en-US" altLang="en-US">
              <a:solidFill>
                <a:srgbClr val="3B3C3E"/>
              </a:solidFill>
            </a:endParaRPr>
          </a:p>
        </p:txBody>
      </p:sp>
      <p:pic>
        <p:nvPicPr>
          <p:cNvPr id="5" name="Content Placeholder 4" descr="A filled out debt worksheet. There are 3 types of debt that are filled in: &quot;autobahn,&quot; &quot;credit card debt,&quot; and &quot;student loans.&quot;&#10;&#10;For the auto loan, &quot;monthly payment amount&quot; is $200, &quot;monthly due date&quot; is on the 1st, &quot;interest rate&quot; is 0%, &quot;amount outstanding&quot; is $3000, &quot;payoff date or goal&quot; is 01/19, and &quot;notes&quot; says &quot;fixed rate&quot;&#10;For credit card debt, &quot;monthly payment amount&quot; is $220. &quot;Monthly due date&quot; is the 15th. &quot;Interest rate (%)&quot; is 17. &quot;Amount outstanding&quot; is $400. &quot;Payoff date or goal&quot; is 2 months. &quot;Notes&quot; says &quot;$50 min&quot;&#10;For student loans, &quot;monthly payment amount&quot; is $150. &quot;Monthly due date&quot; is the 1st. &quot;Interest rate&quot; is 0%. &quot;Amount outstanding&quot; is $10,000. &quot;Payoff date or goal&quot; is 2022. &quot;Notes&quot; says fixed rate.&#10;The &quot;Total monthly payment amount&quot; is $570" title="A filled out debt worksheet screen shot with examples">
            <a:extLst>
              <a:ext uri="{FF2B5EF4-FFF2-40B4-BE49-F238E27FC236}">
                <a16:creationId xmlns:a16="http://schemas.microsoft.com/office/drawing/2014/main" id="{843891F2-D4D3-4370-B357-284BB578DDE9}"/>
              </a:ext>
            </a:extLst>
          </p:cNvPr>
          <p:cNvPicPr>
            <a:picLocks noGrp="1" noChangeAspect="1"/>
          </p:cNvPicPr>
          <p:nvPr>
            <p:ph idx="1"/>
          </p:nvPr>
        </p:nvPicPr>
        <p:blipFill rotWithShape="1">
          <a:blip r:embed="rId3"/>
          <a:srcRect t="22497"/>
          <a:stretch/>
        </p:blipFill>
        <p:spPr>
          <a:xfrm>
            <a:off x="2065866" y="1353101"/>
            <a:ext cx="4487333" cy="4714800"/>
          </a:xfrm>
        </p:spPr>
      </p:pic>
      <p:graphicFrame>
        <p:nvGraphicFramePr>
          <p:cNvPr id="3" name="Table 2">
            <a:extLst>
              <a:ext uri="{FF2B5EF4-FFF2-40B4-BE49-F238E27FC236}">
                <a16:creationId xmlns:a16="http://schemas.microsoft.com/office/drawing/2014/main" id="{2A0553A7-6410-4FE6-A51B-802AE9E6B25A}"/>
              </a:ext>
            </a:extLst>
          </p:cNvPr>
          <p:cNvGraphicFramePr>
            <a:graphicFrameLocks noGrp="1"/>
          </p:cNvGraphicFramePr>
          <p:nvPr/>
        </p:nvGraphicFramePr>
        <p:xfrm>
          <a:off x="3228443" y="2085975"/>
          <a:ext cx="3234270" cy="290514"/>
        </p:xfrm>
        <a:graphic>
          <a:graphicData uri="http://schemas.openxmlformats.org/drawingml/2006/table">
            <a:tbl>
              <a:tblPr firstRow="1" bandRow="1">
                <a:tableStyleId>{5C22544A-7EE6-4342-B048-85BDC9FD1C3A}</a:tableStyleId>
              </a:tblPr>
              <a:tblGrid>
                <a:gridCol w="510120">
                  <a:extLst>
                    <a:ext uri="{9D8B030D-6E8A-4147-A177-3AD203B41FA5}">
                      <a16:colId xmlns:a16="http://schemas.microsoft.com/office/drawing/2014/main" val="145322676"/>
                    </a:ext>
                  </a:extLst>
                </a:gridCol>
                <a:gridCol w="500062">
                  <a:extLst>
                    <a:ext uri="{9D8B030D-6E8A-4147-A177-3AD203B41FA5}">
                      <a16:colId xmlns:a16="http://schemas.microsoft.com/office/drawing/2014/main" val="384427610"/>
                    </a:ext>
                  </a:extLst>
                </a:gridCol>
                <a:gridCol w="385763">
                  <a:extLst>
                    <a:ext uri="{9D8B030D-6E8A-4147-A177-3AD203B41FA5}">
                      <a16:colId xmlns:a16="http://schemas.microsoft.com/office/drawing/2014/main" val="334841820"/>
                    </a:ext>
                  </a:extLst>
                </a:gridCol>
                <a:gridCol w="523875">
                  <a:extLst>
                    <a:ext uri="{9D8B030D-6E8A-4147-A177-3AD203B41FA5}">
                      <a16:colId xmlns:a16="http://schemas.microsoft.com/office/drawing/2014/main" val="667226794"/>
                    </a:ext>
                  </a:extLst>
                </a:gridCol>
                <a:gridCol w="504825">
                  <a:extLst>
                    <a:ext uri="{9D8B030D-6E8A-4147-A177-3AD203B41FA5}">
                      <a16:colId xmlns:a16="http://schemas.microsoft.com/office/drawing/2014/main" val="538351188"/>
                    </a:ext>
                  </a:extLst>
                </a:gridCol>
                <a:gridCol w="809625">
                  <a:extLst>
                    <a:ext uri="{9D8B030D-6E8A-4147-A177-3AD203B41FA5}">
                      <a16:colId xmlns:a16="http://schemas.microsoft.com/office/drawing/2014/main" val="4205612771"/>
                    </a:ext>
                  </a:extLst>
                </a:gridCol>
              </a:tblGrid>
              <a:tr h="290514">
                <a:tc>
                  <a:txBody>
                    <a:bodyPr/>
                    <a:lstStyle/>
                    <a:p>
                      <a:r>
                        <a:rPr lang="en-US" sz="1000" b="0">
                          <a:solidFill>
                            <a:schemeClr val="tx1"/>
                          </a:solidFill>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1st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$3k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01/19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Fixed 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34258"/>
                  </a:ext>
                </a:extLst>
              </a:tr>
            </a:tbl>
          </a:graphicData>
        </a:graphic>
      </p:graphicFrame>
      <p:graphicFrame>
        <p:nvGraphicFramePr>
          <p:cNvPr id="6" name="Table 5">
            <a:extLst>
              <a:ext uri="{FF2B5EF4-FFF2-40B4-BE49-F238E27FC236}">
                <a16:creationId xmlns:a16="http://schemas.microsoft.com/office/drawing/2014/main" id="{F6C08A96-BE7A-4B4E-9859-D9DFCA3992DE}"/>
              </a:ext>
            </a:extLst>
          </p:cNvPr>
          <p:cNvGraphicFramePr>
            <a:graphicFrameLocks noGrp="1"/>
          </p:cNvGraphicFramePr>
          <p:nvPr/>
        </p:nvGraphicFramePr>
        <p:xfrm>
          <a:off x="3228443" y="2610912"/>
          <a:ext cx="3234270" cy="396240"/>
        </p:xfrm>
        <a:graphic>
          <a:graphicData uri="http://schemas.openxmlformats.org/drawingml/2006/table">
            <a:tbl>
              <a:tblPr firstRow="1" bandRow="1">
                <a:tableStyleId>{5C22544A-7EE6-4342-B048-85BDC9FD1C3A}</a:tableStyleId>
              </a:tblPr>
              <a:tblGrid>
                <a:gridCol w="510120">
                  <a:extLst>
                    <a:ext uri="{9D8B030D-6E8A-4147-A177-3AD203B41FA5}">
                      <a16:colId xmlns:a16="http://schemas.microsoft.com/office/drawing/2014/main" val="145322676"/>
                    </a:ext>
                  </a:extLst>
                </a:gridCol>
                <a:gridCol w="500062">
                  <a:extLst>
                    <a:ext uri="{9D8B030D-6E8A-4147-A177-3AD203B41FA5}">
                      <a16:colId xmlns:a16="http://schemas.microsoft.com/office/drawing/2014/main" val="384427610"/>
                    </a:ext>
                  </a:extLst>
                </a:gridCol>
                <a:gridCol w="342900">
                  <a:extLst>
                    <a:ext uri="{9D8B030D-6E8A-4147-A177-3AD203B41FA5}">
                      <a16:colId xmlns:a16="http://schemas.microsoft.com/office/drawing/2014/main" val="334841820"/>
                    </a:ext>
                  </a:extLst>
                </a:gridCol>
                <a:gridCol w="523875">
                  <a:extLst>
                    <a:ext uri="{9D8B030D-6E8A-4147-A177-3AD203B41FA5}">
                      <a16:colId xmlns:a16="http://schemas.microsoft.com/office/drawing/2014/main" val="667226794"/>
                    </a:ext>
                  </a:extLst>
                </a:gridCol>
                <a:gridCol w="652463">
                  <a:extLst>
                    <a:ext uri="{9D8B030D-6E8A-4147-A177-3AD203B41FA5}">
                      <a16:colId xmlns:a16="http://schemas.microsoft.com/office/drawing/2014/main" val="538351188"/>
                    </a:ext>
                  </a:extLst>
                </a:gridCol>
                <a:gridCol w="704850">
                  <a:extLst>
                    <a:ext uri="{9D8B030D-6E8A-4147-A177-3AD203B41FA5}">
                      <a16:colId xmlns:a16="http://schemas.microsoft.com/office/drawing/2014/main" val="4205612771"/>
                    </a:ext>
                  </a:extLst>
                </a:gridCol>
              </a:tblGrid>
              <a:tr h="290514">
                <a:tc>
                  <a:txBody>
                    <a:bodyPr/>
                    <a:lstStyle/>
                    <a:p>
                      <a:r>
                        <a:rPr lang="en-US" sz="1000" b="0">
                          <a:solidFill>
                            <a:schemeClr val="tx1"/>
                          </a:solidFill>
                        </a:rPr>
                        <a:t>$220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15th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$400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     2 months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$50 min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34258"/>
                  </a:ext>
                </a:extLst>
              </a:tr>
            </a:tbl>
          </a:graphicData>
        </a:graphic>
      </p:graphicFrame>
      <p:graphicFrame>
        <p:nvGraphicFramePr>
          <p:cNvPr id="7" name="Table 6">
            <a:extLst>
              <a:ext uri="{FF2B5EF4-FFF2-40B4-BE49-F238E27FC236}">
                <a16:creationId xmlns:a16="http://schemas.microsoft.com/office/drawing/2014/main" id="{DEDE36AB-BA56-4BDE-870D-089499C35652}"/>
              </a:ext>
            </a:extLst>
          </p:cNvPr>
          <p:cNvGraphicFramePr>
            <a:graphicFrameLocks noGrp="1"/>
          </p:cNvGraphicFramePr>
          <p:nvPr/>
        </p:nvGraphicFramePr>
        <p:xfrm>
          <a:off x="3223674" y="4395819"/>
          <a:ext cx="3234270" cy="290514"/>
        </p:xfrm>
        <a:graphic>
          <a:graphicData uri="http://schemas.openxmlformats.org/drawingml/2006/table">
            <a:tbl>
              <a:tblPr firstRow="1" bandRow="1">
                <a:tableStyleId>{5C22544A-7EE6-4342-B048-85BDC9FD1C3A}</a:tableStyleId>
              </a:tblPr>
              <a:tblGrid>
                <a:gridCol w="510120">
                  <a:extLst>
                    <a:ext uri="{9D8B030D-6E8A-4147-A177-3AD203B41FA5}">
                      <a16:colId xmlns:a16="http://schemas.microsoft.com/office/drawing/2014/main" val="145322676"/>
                    </a:ext>
                  </a:extLst>
                </a:gridCol>
                <a:gridCol w="500062">
                  <a:extLst>
                    <a:ext uri="{9D8B030D-6E8A-4147-A177-3AD203B41FA5}">
                      <a16:colId xmlns:a16="http://schemas.microsoft.com/office/drawing/2014/main" val="384427610"/>
                    </a:ext>
                  </a:extLst>
                </a:gridCol>
                <a:gridCol w="385763">
                  <a:extLst>
                    <a:ext uri="{9D8B030D-6E8A-4147-A177-3AD203B41FA5}">
                      <a16:colId xmlns:a16="http://schemas.microsoft.com/office/drawing/2014/main" val="334841820"/>
                    </a:ext>
                  </a:extLst>
                </a:gridCol>
                <a:gridCol w="523875">
                  <a:extLst>
                    <a:ext uri="{9D8B030D-6E8A-4147-A177-3AD203B41FA5}">
                      <a16:colId xmlns:a16="http://schemas.microsoft.com/office/drawing/2014/main" val="667226794"/>
                    </a:ext>
                  </a:extLst>
                </a:gridCol>
                <a:gridCol w="504825">
                  <a:extLst>
                    <a:ext uri="{9D8B030D-6E8A-4147-A177-3AD203B41FA5}">
                      <a16:colId xmlns:a16="http://schemas.microsoft.com/office/drawing/2014/main" val="538351188"/>
                    </a:ext>
                  </a:extLst>
                </a:gridCol>
                <a:gridCol w="809625">
                  <a:extLst>
                    <a:ext uri="{9D8B030D-6E8A-4147-A177-3AD203B41FA5}">
                      <a16:colId xmlns:a16="http://schemas.microsoft.com/office/drawing/2014/main" val="4205612771"/>
                    </a:ext>
                  </a:extLst>
                </a:gridCol>
              </a:tblGrid>
              <a:tr h="290514">
                <a:tc>
                  <a:txBody>
                    <a:bodyPr/>
                    <a:lstStyle/>
                    <a:p>
                      <a:r>
                        <a:rPr lang="en-US" sz="1000" b="0">
                          <a:solidFill>
                            <a:schemeClr val="tx1"/>
                          </a:solidFill>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1st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$10k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Fixed 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34258"/>
                  </a:ext>
                </a:extLst>
              </a:tr>
            </a:tbl>
          </a:graphicData>
        </a:graphic>
      </p:graphicFrame>
      <p:sp>
        <p:nvSpPr>
          <p:cNvPr id="4" name="TextBox 3">
            <a:extLst>
              <a:ext uri="{FF2B5EF4-FFF2-40B4-BE49-F238E27FC236}">
                <a16:creationId xmlns:a16="http://schemas.microsoft.com/office/drawing/2014/main" id="{C6BA047B-317E-4483-BEE9-9E22937C9ABC}"/>
              </a:ext>
            </a:extLst>
          </p:cNvPr>
          <p:cNvSpPr txBox="1"/>
          <p:nvPr/>
        </p:nvSpPr>
        <p:spPr>
          <a:xfrm>
            <a:off x="3152775" y="5625823"/>
            <a:ext cx="813370" cy="307777"/>
          </a:xfrm>
          <a:prstGeom prst="rect">
            <a:avLst/>
          </a:prstGeom>
          <a:noFill/>
        </p:spPr>
        <p:txBody>
          <a:bodyPr wrap="square" rtlCol="0">
            <a:spAutoFit/>
          </a:bodyPr>
          <a:lstStyle/>
          <a:p>
            <a:r>
              <a:rPr lang="en-US" sz="1400"/>
              <a:t>$570</a:t>
            </a:r>
          </a:p>
        </p:txBody>
      </p:sp>
    </p:spTree>
    <p:extLst>
      <p:ext uri="{BB962C8B-B14F-4D97-AF65-F5344CB8AC3E}">
        <p14:creationId xmlns:p14="http://schemas.microsoft.com/office/powerpoint/2010/main" val="80735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Exercise</a:t>
            </a:r>
          </a:p>
        </p:txBody>
      </p:sp>
      <p:sp>
        <p:nvSpPr>
          <p:cNvPr id="3" name="Content Placeholder 2"/>
          <p:cNvSpPr>
            <a:spLocks noGrp="1"/>
          </p:cNvSpPr>
          <p:nvPr>
            <p:ph sz="half" idx="1"/>
          </p:nvPr>
        </p:nvSpPr>
        <p:spPr/>
        <p:txBody>
          <a:bodyPr/>
          <a:lstStyle/>
          <a:p>
            <a:r>
              <a:rPr lang="en-US"/>
              <a:t>Step 1: Share your name, organization, and interest in financial empowerment.</a:t>
            </a:r>
          </a:p>
          <a:p>
            <a:r>
              <a:rPr lang="en-US"/>
              <a:t>Step 2: </a:t>
            </a:r>
            <a:r>
              <a:rPr lang="en-US" altLang="en-US"/>
              <a:t>Together, create something that represents the people you serve </a:t>
            </a:r>
            <a:r>
              <a:rPr lang="en-US" altLang="en-US" b="1" i="1"/>
              <a:t>financially capable and empowered. </a:t>
            </a:r>
            <a:r>
              <a:rPr lang="en-US" altLang="en-US"/>
              <a:t>For example:</a:t>
            </a:r>
          </a:p>
          <a:p>
            <a:pPr lvl="1"/>
            <a:r>
              <a:rPr lang="en-US" altLang="en-US"/>
              <a:t>A picture </a:t>
            </a:r>
          </a:p>
          <a:p>
            <a:pPr lvl="1"/>
            <a:r>
              <a:rPr lang="en-US" altLang="en-US"/>
              <a:t>A billboard </a:t>
            </a:r>
          </a:p>
          <a:p>
            <a:pPr lvl="1"/>
            <a:r>
              <a:rPr lang="en-US" altLang="en-US"/>
              <a:t>A song </a:t>
            </a:r>
          </a:p>
          <a:p>
            <a:pPr lvl="1"/>
            <a:r>
              <a:rPr lang="en-US" altLang="en-US"/>
              <a:t>A poem </a:t>
            </a:r>
          </a:p>
          <a:p>
            <a:endParaRPr lang="en-US"/>
          </a:p>
          <a:p>
            <a:endParaRPr lang="en-US"/>
          </a:p>
        </p:txBody>
      </p:sp>
    </p:spTree>
    <p:custDataLst>
      <p:tags r:id="rId1"/>
    </p:custDataLst>
    <p:extLst>
      <p:ext uri="{BB962C8B-B14F-4D97-AF65-F5344CB8AC3E}">
        <p14:creationId xmlns:p14="http://schemas.microsoft.com/office/powerpoint/2010/main" val="3423616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rgbClr val="3B3C3E"/>
                </a:solidFill>
              </a:rPr>
              <a:t>Using the tool on Debt collectors</a:t>
            </a:r>
            <a:br>
              <a:rPr lang="en-US" altLang="en-US" i="1" dirty="0">
                <a:solidFill>
                  <a:srgbClr val="3B3C3E"/>
                </a:solidFill>
              </a:rPr>
            </a:br>
            <a:r>
              <a:rPr lang="en-US" altLang="en-US" i="1" dirty="0">
                <a:solidFill>
                  <a:srgbClr val="3B3C3E"/>
                </a:solidFill>
              </a:rPr>
              <a:t>Page 68-69 in Focus on Persons With Disabilities</a:t>
            </a:r>
          </a:p>
        </p:txBody>
      </p:sp>
      <p:sp>
        <p:nvSpPr>
          <p:cNvPr id="3" name="TextBox 2">
            <a:extLst>
              <a:ext uri="{FF2B5EF4-FFF2-40B4-BE49-F238E27FC236}">
                <a16:creationId xmlns:a16="http://schemas.microsoft.com/office/drawing/2014/main" id="{112FF688-10A9-4A65-947A-F5757BD45D4E}"/>
              </a:ext>
            </a:extLst>
          </p:cNvPr>
          <p:cNvSpPr txBox="1"/>
          <p:nvPr/>
        </p:nvSpPr>
        <p:spPr>
          <a:xfrm>
            <a:off x="553641" y="1616527"/>
            <a:ext cx="3904059" cy="4170372"/>
          </a:xfrm>
          <a:prstGeom prst="rect">
            <a:avLst/>
          </a:prstGeom>
          <a:noFill/>
        </p:spPr>
        <p:txBody>
          <a:bodyPr wrap="square" rtlCol="0">
            <a:spAutoFit/>
          </a:bodyPr>
          <a:lstStyle/>
          <a:p>
            <a:pPr>
              <a:spcBef>
                <a:spcPts val="0"/>
              </a:spcBef>
            </a:pPr>
            <a:r>
              <a:rPr lang="en-US" sz="2000">
                <a:ea typeface="MS Mincho" panose="02020609040205080304" pitchFamily="49" charset="-128"/>
                <a:cs typeface="Times New Roman" panose="02020603050405020304" pitchFamily="18" charset="0"/>
              </a:rPr>
              <a:t>This tool summarizes some of the key rights in debt collection and will help a person: </a:t>
            </a:r>
          </a:p>
          <a:p>
            <a:pPr marL="342900" indent="-342900">
              <a:spcBef>
                <a:spcPts val="578"/>
              </a:spcBef>
              <a:buFont typeface="Arial" panose="020B0604020202020204" pitchFamily="34" charset="0"/>
              <a:buChar char="•"/>
            </a:pPr>
            <a:r>
              <a:rPr lang="en-US" sz="2000">
                <a:ea typeface="MS Mincho" panose="02020609040205080304" pitchFamily="49" charset="-128"/>
                <a:cs typeface="Times New Roman" panose="02020603050405020304" pitchFamily="18" charset="0"/>
              </a:rPr>
              <a:t>Take actions to verify whether the claim is valid.</a:t>
            </a:r>
          </a:p>
          <a:p>
            <a:pPr marL="342900" indent="-342900">
              <a:spcBef>
                <a:spcPts val="0"/>
              </a:spcBef>
              <a:buFont typeface="Arial" panose="020B0604020202020204" pitchFamily="34" charset="0"/>
              <a:buChar char="•"/>
            </a:pPr>
            <a:r>
              <a:rPr lang="en-US" sz="2000">
                <a:ea typeface="MS Mincho" panose="02020609040205080304" pitchFamily="49" charset="-128"/>
                <a:cs typeface="Times New Roman" panose="02020603050405020304" pitchFamily="18" charset="0"/>
              </a:rPr>
              <a:t>Know how to dispute the claim if they do not own the debt.</a:t>
            </a:r>
          </a:p>
          <a:p>
            <a:pPr marL="342900" indent="-342900">
              <a:spcBef>
                <a:spcPts val="0"/>
              </a:spcBef>
              <a:buFont typeface="Arial" panose="020B0604020202020204" pitchFamily="34" charset="0"/>
              <a:buChar char="•"/>
            </a:pPr>
            <a:r>
              <a:rPr lang="en-US" sz="2000">
                <a:ea typeface="MS Mincho" panose="02020609040205080304" pitchFamily="49" charset="-128"/>
                <a:cs typeface="Times New Roman" panose="02020603050405020304" pitchFamily="18" charset="0"/>
              </a:rPr>
              <a:t>Know what to do next if they do owe the debt.</a:t>
            </a:r>
          </a:p>
          <a:p>
            <a:pPr>
              <a:spcBef>
                <a:spcPts val="0"/>
              </a:spcBef>
            </a:pPr>
            <a:r>
              <a:rPr lang="en-US" sz="2000">
                <a:ea typeface="MS Mincho" panose="02020609040205080304" pitchFamily="49" charset="-128"/>
                <a:cs typeface="Times New Roman" panose="02020603050405020304" pitchFamily="18" charset="0"/>
              </a:rPr>
              <a:t>Knowing about their rights can help to figure out if a debt collector is violating their rights.</a:t>
            </a:r>
            <a:endParaRPr lang="en-US" sz="2000"/>
          </a:p>
        </p:txBody>
      </p:sp>
      <p:pic>
        <p:nvPicPr>
          <p:cNvPr id="8" name="Content Placeholder 7" descr="An image of the information sheet on debt collectors. At the top there is a picture of a pencil and it says &quot;if a debt collector contacts you, don't ignore it!&quot; There are 3 columns of text titled &quot;be sure,&quot; &quot;ask questions,&quot; and &quot;resolved.&quot; At the bottom there is a form to cut out and send to collectors.">
            <a:extLst>
              <a:ext uri="{FF2B5EF4-FFF2-40B4-BE49-F238E27FC236}">
                <a16:creationId xmlns:a16="http://schemas.microsoft.com/office/drawing/2014/main" id="{E0CE0090-26A8-4C66-BE3B-904668CC0FCC}"/>
              </a:ext>
            </a:extLst>
          </p:cNvPr>
          <p:cNvPicPr>
            <a:picLocks noGrp="1" noChangeAspect="1"/>
          </p:cNvPicPr>
          <p:nvPr>
            <p:ph idx="1"/>
          </p:nvPr>
        </p:nvPicPr>
        <p:blipFill rotWithShape="1">
          <a:blip r:embed="rId4"/>
          <a:srcRect t="4091"/>
          <a:stretch/>
        </p:blipFill>
        <p:spPr>
          <a:xfrm>
            <a:off x="4898571" y="1616527"/>
            <a:ext cx="3486538" cy="4591954"/>
          </a:xfrm>
        </p:spPr>
      </p:pic>
    </p:spTree>
    <p:custDataLst>
      <p:tags r:id="rId1"/>
    </p:custDataLst>
    <p:extLst>
      <p:ext uri="{BB962C8B-B14F-4D97-AF65-F5344CB8AC3E}">
        <p14:creationId xmlns:p14="http://schemas.microsoft.com/office/powerpoint/2010/main" val="3887544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i="1">
                <a:solidFill>
                  <a:srgbClr val="3B3C3E"/>
                </a:solidFill>
              </a:rPr>
              <a:t>Building Good Credit History</a:t>
            </a:r>
            <a:endParaRPr lang="en-US" i="1"/>
          </a:p>
        </p:txBody>
      </p:sp>
      <p:sp>
        <p:nvSpPr>
          <p:cNvPr id="3" name="Content Placeholder 2"/>
          <p:cNvSpPr>
            <a:spLocks noGrp="1"/>
          </p:cNvSpPr>
          <p:nvPr>
            <p:ph sz="half" idx="1"/>
          </p:nvPr>
        </p:nvSpPr>
        <p:spPr>
          <a:xfrm>
            <a:off x="553641" y="1523999"/>
            <a:ext cx="8037576" cy="4509331"/>
          </a:xfrm>
        </p:spPr>
        <p:txBody>
          <a:bodyPr>
            <a:normAutofit fontScale="85000" lnSpcReduction="10000"/>
          </a:bodyPr>
          <a:lstStyle/>
          <a:p>
            <a:pPr marL="0" indent="0">
              <a:buNone/>
              <a:defRPr/>
            </a:pPr>
            <a:r>
              <a:rPr lang="en-US"/>
              <a:t>A </a:t>
            </a:r>
            <a:r>
              <a:rPr lang="en-US" b="1"/>
              <a:t>credit report</a:t>
            </a:r>
            <a:r>
              <a:rPr lang="en-US"/>
              <a:t> is a record of an individual’s bill-paying history. </a:t>
            </a:r>
          </a:p>
          <a:p>
            <a:pPr marL="0" indent="0">
              <a:buNone/>
              <a:defRPr/>
            </a:pPr>
            <a:r>
              <a:rPr lang="en-US" b="1"/>
              <a:t>Credit scores</a:t>
            </a:r>
            <a:r>
              <a:rPr lang="en-US" i="1"/>
              <a:t> </a:t>
            </a:r>
            <a:r>
              <a:rPr lang="en-US"/>
              <a:t>are calculated using the information in credit reports. </a:t>
            </a:r>
            <a:r>
              <a:rPr lang="en-US" u="sng"/>
              <a:t>A higher score makes it easier to qualify</a:t>
            </a:r>
            <a:r>
              <a:rPr lang="en-US"/>
              <a:t> for a loan or lower interest rates. </a:t>
            </a:r>
            <a:r>
              <a:rPr lang="en-US" u="sng"/>
              <a:t>Many scores range from 300-850.</a:t>
            </a:r>
            <a:r>
              <a:rPr lang="en-US"/>
              <a:t> </a:t>
            </a:r>
          </a:p>
          <a:p>
            <a:pPr marL="0" indent="0">
              <a:buNone/>
              <a:defRPr/>
            </a:pPr>
            <a:r>
              <a:rPr lang="en-US" altLang="en-US" b="1"/>
              <a:t>Having a good credit history </a:t>
            </a:r>
            <a:r>
              <a:rPr lang="en-US" altLang="en-US"/>
              <a:t>is an important part of an overall asset-building strategy that can help people reach their goals, including:</a:t>
            </a:r>
            <a:endParaRPr lang="en-US"/>
          </a:p>
          <a:p>
            <a:pPr indent="-342900" eaLnBrk="1" hangingPunct="1">
              <a:spcBef>
                <a:spcPts val="600"/>
              </a:spcBef>
              <a:defRPr/>
            </a:pPr>
            <a:r>
              <a:rPr lang="en-US" altLang="en-US"/>
              <a:t>Get and keep a job</a:t>
            </a:r>
          </a:p>
          <a:p>
            <a:pPr indent="-342900" eaLnBrk="1" hangingPunct="1">
              <a:spcBef>
                <a:spcPts val="600"/>
              </a:spcBef>
              <a:defRPr/>
            </a:pPr>
            <a:r>
              <a:rPr lang="en-US" altLang="en-US"/>
              <a:t>Get an apartment</a:t>
            </a:r>
          </a:p>
          <a:p>
            <a:pPr indent="-342900" eaLnBrk="1" hangingPunct="1">
              <a:spcBef>
                <a:spcPts val="600"/>
              </a:spcBef>
              <a:defRPr/>
            </a:pPr>
            <a:r>
              <a:rPr lang="en-US" altLang="en-US"/>
              <a:t>Get lower deposits on utilities and better terms on cell phone purchase plans</a:t>
            </a:r>
          </a:p>
          <a:p>
            <a:pPr indent="-342900" eaLnBrk="1" hangingPunct="1">
              <a:spcBef>
                <a:spcPts val="600"/>
              </a:spcBef>
              <a:defRPr/>
            </a:pPr>
            <a:r>
              <a:rPr lang="en-US" altLang="en-US"/>
              <a:t>Get a credit card</a:t>
            </a:r>
          </a:p>
        </p:txBody>
      </p:sp>
    </p:spTree>
    <p:extLst>
      <p:ext uri="{BB962C8B-B14F-4D97-AF65-F5344CB8AC3E}">
        <p14:creationId xmlns:p14="http://schemas.microsoft.com/office/powerpoint/2010/main" val="4284394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solidFill>
                  <a:srgbClr val="3B3C3E"/>
                </a:solidFill>
              </a:rPr>
              <a:t>Credit discrimination is illegal</a:t>
            </a:r>
            <a:endParaRPr lang="en-US"/>
          </a:p>
        </p:txBody>
      </p:sp>
      <p:sp>
        <p:nvSpPr>
          <p:cNvPr id="3" name="Content Placeholder 2"/>
          <p:cNvSpPr>
            <a:spLocks noGrp="1"/>
          </p:cNvSpPr>
          <p:nvPr>
            <p:ph sz="half" idx="1"/>
          </p:nvPr>
        </p:nvSpPr>
        <p:spPr>
          <a:xfrm>
            <a:off x="553641" y="1523999"/>
            <a:ext cx="8037576" cy="4705885"/>
          </a:xfrm>
        </p:spPr>
        <p:txBody>
          <a:bodyPr>
            <a:noAutofit/>
          </a:bodyPr>
          <a:lstStyle/>
          <a:p>
            <a:r>
              <a:rPr lang="en-US" altLang="en-US" b="1"/>
              <a:t>Credit discrimination is illegal. </a:t>
            </a:r>
            <a:r>
              <a:rPr lang="en-US" altLang="en-US"/>
              <a:t>Under the Equal Credit Opportunity Act, a creditor can't discriminate in any credit transaction, including mortgages, against any applicant because of these factors: </a:t>
            </a:r>
          </a:p>
          <a:p>
            <a:pPr lvl="1">
              <a:spcBef>
                <a:spcPts val="600"/>
              </a:spcBef>
            </a:pPr>
            <a:r>
              <a:rPr lang="en-US" altLang="en-US" b="1" u="sng"/>
              <a:t>Receipt of income from any public assistance program </a:t>
            </a:r>
            <a:r>
              <a:rPr lang="en-US" altLang="en-US" u="sng"/>
              <a:t>such as Social Security Disability Insurance (SSDI) or the Supplemental Nutrition Assistance Program (SNAP) </a:t>
            </a:r>
          </a:p>
          <a:p>
            <a:pPr lvl="1">
              <a:spcBef>
                <a:spcPts val="600"/>
              </a:spcBef>
            </a:pPr>
            <a:r>
              <a:rPr lang="en-US" altLang="en-US"/>
              <a:t>Race </a:t>
            </a:r>
          </a:p>
          <a:p>
            <a:pPr lvl="1">
              <a:spcBef>
                <a:spcPts val="600"/>
              </a:spcBef>
            </a:pPr>
            <a:r>
              <a:rPr lang="en-US" altLang="en-US"/>
              <a:t>Color </a:t>
            </a:r>
          </a:p>
          <a:p>
            <a:pPr lvl="1">
              <a:spcBef>
                <a:spcPts val="600"/>
              </a:spcBef>
            </a:pPr>
            <a:r>
              <a:rPr lang="en-US" altLang="en-US"/>
              <a:t>Religion </a:t>
            </a:r>
          </a:p>
          <a:p>
            <a:pPr lvl="1">
              <a:spcBef>
                <a:spcPts val="600"/>
              </a:spcBef>
            </a:pPr>
            <a:r>
              <a:rPr lang="en-US" altLang="en-US"/>
              <a:t>National origin </a:t>
            </a:r>
          </a:p>
          <a:p>
            <a:pPr lvl="1">
              <a:spcBef>
                <a:spcPts val="600"/>
              </a:spcBef>
            </a:pPr>
            <a:r>
              <a:rPr lang="en-US" altLang="en-US"/>
              <a:t>Sex (gender)</a:t>
            </a:r>
          </a:p>
          <a:p>
            <a:pPr lvl="1">
              <a:spcBef>
                <a:spcPts val="600"/>
              </a:spcBef>
            </a:pPr>
            <a:r>
              <a:rPr lang="en-US" altLang="en-US"/>
              <a:t>Other</a:t>
            </a:r>
          </a:p>
        </p:txBody>
      </p:sp>
    </p:spTree>
    <p:extLst>
      <p:ext uri="{BB962C8B-B14F-4D97-AF65-F5344CB8AC3E}">
        <p14:creationId xmlns:p14="http://schemas.microsoft.com/office/powerpoint/2010/main" val="17678302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itle 1"/>
          <p:cNvSpPr>
            <a:spLocks noGrp="1"/>
          </p:cNvSpPr>
          <p:nvPr>
            <p:ph type="title"/>
          </p:nvPr>
        </p:nvSpPr>
        <p:spPr/>
        <p:txBody>
          <a:bodyPr/>
          <a:lstStyle/>
          <a:p>
            <a:r>
              <a:rPr lang="en-US" altLang="en-US"/>
              <a:t>Getting your credit reports and scores</a:t>
            </a:r>
          </a:p>
        </p:txBody>
      </p:sp>
      <p:sp>
        <p:nvSpPr>
          <p:cNvPr id="348162" name="Content Placeholder 5"/>
          <p:cNvSpPr>
            <a:spLocks noGrp="1"/>
          </p:cNvSpPr>
          <p:nvPr>
            <p:ph idx="1"/>
          </p:nvPr>
        </p:nvSpPr>
        <p:spPr/>
        <p:txBody>
          <a:bodyPr>
            <a:normAutofit fontScale="70000" lnSpcReduction="20000"/>
          </a:bodyPr>
          <a:lstStyle/>
          <a:p>
            <a:pPr indent="-347345"/>
            <a:r>
              <a:rPr lang="en-US" altLang="en-US" sz="2400"/>
              <a:t>To order through the website, visit: </a:t>
            </a:r>
            <a:r>
              <a:rPr lang="en-US" altLang="en-US" sz="2400">
                <a:hlinkClick r:id="rId3"/>
              </a:rPr>
              <a:t>https://www.annualcreditreport.com</a:t>
            </a:r>
            <a:endParaRPr lang="en-US" altLang="en-US" sz="2400"/>
          </a:p>
          <a:p>
            <a:pPr lvl="1"/>
            <a:r>
              <a:rPr lang="en-US" altLang="en-US" sz="2400"/>
              <a:t>Complete a form with basic information (name, Social Security number, address, etc.).</a:t>
            </a:r>
          </a:p>
          <a:p>
            <a:pPr lvl="1"/>
            <a:r>
              <a:rPr lang="en-US" altLang="en-US" sz="2400"/>
              <a:t>Select the report(s) you want—Equifax, Experian, and/or TransUnion.</a:t>
            </a:r>
          </a:p>
          <a:p>
            <a:pPr lvl="1"/>
            <a:r>
              <a:rPr lang="en-US" altLang="en-US" sz="2400"/>
              <a:t>Answer security questions: former addresses, amount of a loan you have, phone numbers that have belonged to you, counties you may have lived in, etc.</a:t>
            </a:r>
          </a:p>
          <a:p>
            <a:pPr indent="-347345"/>
            <a:r>
              <a:rPr lang="en-US" altLang="en-US" sz="2400"/>
              <a:t>If you are unable to answer these questions, you will have to use another method.</a:t>
            </a:r>
          </a:p>
          <a:p>
            <a:pPr lvl="1"/>
            <a:r>
              <a:rPr lang="en-US" altLang="en-US" sz="2400"/>
              <a:t>You will save a PDF version of your report, print the report, or both. </a:t>
            </a:r>
          </a:p>
          <a:p>
            <a:pPr indent="-347345"/>
            <a:r>
              <a:rPr lang="en-US" altLang="en-US" sz="2400"/>
              <a:t>Be sure you do this in a safe and secure location. Avoid doing this on public computers (library).</a:t>
            </a:r>
          </a:p>
          <a:p>
            <a:pPr indent="-347345"/>
            <a:endParaRPr lang="en-US" altLang="en-US" sz="1800"/>
          </a:p>
        </p:txBody>
      </p:sp>
    </p:spTree>
    <p:extLst>
      <p:ext uri="{BB962C8B-B14F-4D97-AF65-F5344CB8AC3E}">
        <p14:creationId xmlns:p14="http://schemas.microsoft.com/office/powerpoint/2010/main" val="256857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844062"/>
            <a:ext cx="8036720" cy="356485"/>
          </a:xfrm>
        </p:spPr>
        <p:txBody>
          <a:bodyPr>
            <a:normAutofit fontScale="90000"/>
          </a:bodyPr>
          <a:lstStyle/>
          <a:p>
            <a:r>
              <a:rPr lang="en-US" altLang="en-US">
                <a:solidFill>
                  <a:srgbClr val="3B3C3E"/>
                </a:solidFill>
              </a:rPr>
              <a:t>Many types of products and services</a:t>
            </a:r>
            <a:br>
              <a:rPr lang="en-US" altLang="en-US">
                <a:solidFill>
                  <a:srgbClr val="3B3C3E"/>
                </a:solidFill>
              </a:rPr>
            </a:br>
            <a:endParaRPr lang="en-US"/>
          </a:p>
        </p:txBody>
      </p:sp>
      <p:sp>
        <p:nvSpPr>
          <p:cNvPr id="3" name="Content Placeholder 2"/>
          <p:cNvSpPr>
            <a:spLocks noGrp="1"/>
          </p:cNvSpPr>
          <p:nvPr>
            <p:ph sz="half" idx="1"/>
          </p:nvPr>
        </p:nvSpPr>
        <p:spPr>
          <a:xfrm>
            <a:off x="553641" y="1524000"/>
            <a:ext cx="8037576" cy="4705884"/>
          </a:xfrm>
        </p:spPr>
        <p:txBody>
          <a:bodyPr>
            <a:normAutofit/>
          </a:bodyPr>
          <a:lstStyle/>
          <a:p>
            <a:r>
              <a:rPr lang="en-US" altLang="en-US" b="1"/>
              <a:t>Module 8 </a:t>
            </a:r>
            <a:r>
              <a:rPr lang="en-US" altLang="en-US"/>
              <a:t>helps people understand </a:t>
            </a:r>
            <a:r>
              <a:rPr lang="en-US" altLang="en-US" b="1"/>
              <a:t>how to find and choose </a:t>
            </a:r>
            <a:r>
              <a:rPr lang="en-US" altLang="en-US"/>
              <a:t>financial services, products, and providers that meet their needs.</a:t>
            </a:r>
          </a:p>
          <a:p>
            <a:r>
              <a:rPr lang="en-US" altLang="en-US"/>
              <a:t>Many types of financial products and services can help people:</a:t>
            </a:r>
            <a:endParaRPr lang="en-US"/>
          </a:p>
          <a:p>
            <a:pPr lvl="1"/>
            <a:r>
              <a:rPr lang="en-US" sz="2200" b="1"/>
              <a:t>Protect </a:t>
            </a:r>
            <a:r>
              <a:rPr lang="en-US" sz="2200"/>
              <a:t>their money and financial resources.</a:t>
            </a:r>
          </a:p>
          <a:p>
            <a:pPr lvl="1"/>
            <a:r>
              <a:rPr lang="en-US" sz="2200" b="1"/>
              <a:t>Better manage </a:t>
            </a:r>
            <a:r>
              <a:rPr lang="en-US" sz="2200"/>
              <a:t>their money.</a:t>
            </a:r>
          </a:p>
          <a:p>
            <a:pPr lvl="1"/>
            <a:r>
              <a:rPr lang="en-US" sz="2200" b="1"/>
              <a:t>More efficiently </a:t>
            </a:r>
            <a:r>
              <a:rPr lang="en-US" sz="2200"/>
              <a:t>pay for their current living expenses.</a:t>
            </a:r>
          </a:p>
          <a:p>
            <a:pPr lvl="1"/>
            <a:r>
              <a:rPr lang="en-US" sz="2200" b="1"/>
              <a:t>Set aside </a:t>
            </a:r>
            <a:r>
              <a:rPr lang="en-US" sz="2200"/>
              <a:t>money for their goals or for future generations.</a:t>
            </a:r>
            <a:endParaRPr lang="en-US" altLang="en-US" sz="2200" i="1"/>
          </a:p>
        </p:txBody>
      </p:sp>
    </p:spTree>
    <p:extLst>
      <p:ext uri="{BB962C8B-B14F-4D97-AF65-F5344CB8AC3E}">
        <p14:creationId xmlns:p14="http://schemas.microsoft.com/office/powerpoint/2010/main" val="1316941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i="1"/>
              <a:t>Identifying Financial Exploitation</a:t>
            </a:r>
          </a:p>
        </p:txBody>
      </p:sp>
      <p:sp>
        <p:nvSpPr>
          <p:cNvPr id="3" name="Content Placeholder 2"/>
          <p:cNvSpPr>
            <a:spLocks noGrp="1"/>
          </p:cNvSpPr>
          <p:nvPr>
            <p:ph sz="half" idx="1"/>
          </p:nvPr>
        </p:nvSpPr>
        <p:spPr/>
        <p:txBody>
          <a:bodyPr/>
          <a:lstStyle/>
          <a:p>
            <a:pPr marL="0" indent="0" algn="ctr">
              <a:buNone/>
            </a:pPr>
            <a:r>
              <a:rPr lang="en-US" altLang="en-US" sz="2400" i="1"/>
              <a:t>“Financial exploitation is the illegal or improper use of an individual’s funds, property, or assets.”</a:t>
            </a:r>
            <a:br>
              <a:rPr lang="en-US" altLang="en-US" sz="2400" i="1"/>
            </a:br>
            <a:endParaRPr lang="en-US" altLang="en-US" sz="2400" i="1"/>
          </a:p>
          <a:p>
            <a:pPr indent="-342900"/>
            <a:r>
              <a:rPr lang="en-US" altLang="en-US"/>
              <a:t>While many people are at risk of having their identity stolen, </a:t>
            </a:r>
            <a:r>
              <a:rPr lang="en-US" altLang="en-US" b="1"/>
              <a:t>people with disabilities may face a higher risk of identity theft, financial abuse, and financial exploitation. </a:t>
            </a:r>
          </a:p>
          <a:p>
            <a:pPr indent="-342900"/>
            <a:r>
              <a:rPr lang="en-US" altLang="en-US" b="1"/>
              <a:t>This can occur through </a:t>
            </a:r>
            <a:r>
              <a:rPr lang="en-US" altLang="en-US"/>
              <a:t>fraud or scams, or when caregivers, family members, or others improperly use an individual’s financial resources.</a:t>
            </a:r>
            <a:endParaRPr lang="en-US" altLang="en-US" b="1"/>
          </a:p>
        </p:txBody>
      </p:sp>
    </p:spTree>
    <p:extLst>
      <p:ext uri="{BB962C8B-B14F-4D97-AF65-F5344CB8AC3E}">
        <p14:creationId xmlns:p14="http://schemas.microsoft.com/office/powerpoint/2010/main" val="3110368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Disability: Risks for financial exploitation</a:t>
            </a:r>
            <a:endParaRPr lang="en-US"/>
          </a:p>
        </p:txBody>
      </p:sp>
      <p:sp>
        <p:nvSpPr>
          <p:cNvPr id="3" name="Content Placeholder 2"/>
          <p:cNvSpPr>
            <a:spLocks noGrp="1"/>
          </p:cNvSpPr>
          <p:nvPr>
            <p:ph sz="half" idx="1"/>
          </p:nvPr>
        </p:nvSpPr>
        <p:spPr>
          <a:xfrm>
            <a:off x="553641" y="1523999"/>
            <a:ext cx="8037576" cy="4492239"/>
          </a:xfrm>
        </p:spPr>
        <p:txBody>
          <a:bodyPr>
            <a:noAutofit/>
          </a:bodyPr>
          <a:lstStyle/>
          <a:p>
            <a:pPr marL="0" indent="0">
              <a:spcBef>
                <a:spcPts val="600"/>
              </a:spcBef>
              <a:buNone/>
            </a:pPr>
            <a:r>
              <a:rPr lang="en-US" altLang="en-US" sz="2000" b="1"/>
              <a:t>The following circumstances or conditions may make a person at risk for financial exploitation</a:t>
            </a:r>
            <a:r>
              <a:rPr lang="en-US" altLang="en-US" sz="2000"/>
              <a:t>:</a:t>
            </a:r>
          </a:p>
          <a:p>
            <a:pPr indent="-342900">
              <a:spcBef>
                <a:spcPts val="600"/>
              </a:spcBef>
            </a:pPr>
            <a:r>
              <a:rPr lang="en-US" altLang="en-US" sz="2000"/>
              <a:t>Having </a:t>
            </a:r>
            <a:r>
              <a:rPr lang="en-US" altLang="en-US" sz="2000" u="sng"/>
              <a:t>regular income and accumulated assets</a:t>
            </a:r>
          </a:p>
          <a:p>
            <a:pPr indent="-342900">
              <a:spcBef>
                <a:spcPts val="600"/>
              </a:spcBef>
            </a:pPr>
            <a:r>
              <a:rPr lang="en-US" altLang="en-US" sz="2000"/>
              <a:t>Being </a:t>
            </a:r>
            <a:r>
              <a:rPr lang="en-US" altLang="en-US" sz="2000" u="sng"/>
              <a:t>trusting and polite</a:t>
            </a:r>
          </a:p>
          <a:p>
            <a:pPr indent="-342900">
              <a:spcBef>
                <a:spcPts val="600"/>
              </a:spcBef>
            </a:pPr>
            <a:r>
              <a:rPr lang="en-US" altLang="en-US" sz="2000"/>
              <a:t>Being </a:t>
            </a:r>
            <a:r>
              <a:rPr lang="en-US" altLang="en-US" sz="2000" u="sng"/>
              <a:t>lonely and socially isolated</a:t>
            </a:r>
          </a:p>
          <a:p>
            <a:pPr indent="-342900">
              <a:spcBef>
                <a:spcPts val="600"/>
              </a:spcBef>
            </a:pPr>
            <a:r>
              <a:rPr lang="en-US" altLang="en-US" sz="2000"/>
              <a:t>Being </a:t>
            </a:r>
            <a:r>
              <a:rPr lang="en-US" altLang="en-US" sz="2000" u="sng"/>
              <a:t>reluctant to report exploitation</a:t>
            </a:r>
            <a:r>
              <a:rPr lang="en-US" altLang="en-US" sz="2000"/>
              <a:t> by family member, caregiver, or someone they depend on</a:t>
            </a:r>
          </a:p>
          <a:p>
            <a:pPr indent="-342900">
              <a:spcBef>
                <a:spcPts val="600"/>
              </a:spcBef>
            </a:pPr>
            <a:r>
              <a:rPr lang="en-US" altLang="en-US" sz="2000" u="sng"/>
              <a:t>Fearing rejection or more retaliation</a:t>
            </a:r>
            <a:r>
              <a:rPr lang="en-US" altLang="en-US" sz="2000"/>
              <a:t> by the exploiter</a:t>
            </a:r>
          </a:p>
          <a:p>
            <a:pPr indent="-342900">
              <a:spcBef>
                <a:spcPts val="600"/>
              </a:spcBef>
            </a:pPr>
            <a:r>
              <a:rPr lang="en-US" altLang="en-US" sz="2000"/>
              <a:t>Being </a:t>
            </a:r>
            <a:r>
              <a:rPr lang="en-US" altLang="en-US" sz="2000" u="sng"/>
              <a:t>unfamiliar with managing</a:t>
            </a:r>
            <a:r>
              <a:rPr lang="en-US" altLang="en-US" sz="2000"/>
              <a:t> financial matters</a:t>
            </a:r>
          </a:p>
          <a:p>
            <a:pPr indent="-342900">
              <a:spcBef>
                <a:spcPts val="600"/>
              </a:spcBef>
            </a:pPr>
            <a:r>
              <a:rPr lang="en-US" altLang="en-US" sz="2000" u="sng"/>
              <a:t>Having cognitive impairments</a:t>
            </a:r>
            <a:r>
              <a:rPr lang="en-US" altLang="en-US" sz="2000"/>
              <a:t> that affect financial decision-making and judgment</a:t>
            </a:r>
          </a:p>
        </p:txBody>
      </p:sp>
    </p:spTree>
    <p:extLst>
      <p:ext uri="{BB962C8B-B14F-4D97-AF65-F5344CB8AC3E}">
        <p14:creationId xmlns:p14="http://schemas.microsoft.com/office/powerpoint/2010/main" val="2083527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600" b="1"/>
              <a:t>Tool: Identifying financial abuse and exploitation</a:t>
            </a:r>
            <a:br>
              <a:rPr lang="en-US" altLang="en-US" i="1"/>
            </a:br>
            <a:r>
              <a:rPr lang="en-US" altLang="en-US" sz="2600" i="1"/>
              <a:t>Pages 83-83 – Focus on Persons With Disabilities</a:t>
            </a:r>
            <a:endParaRPr lang="en-US" sz="2600" i="1"/>
          </a:p>
        </p:txBody>
      </p:sp>
      <p:pic>
        <p:nvPicPr>
          <p:cNvPr id="5" name="Content Placeholder 4" descr="The 1st page on &quot;identifying financial abuse and exploitation.&quot; It states:&#10;1) read through the list of signs that financial exploitation may be occurring&#10;2) check the box if any are suspected, observed, or reported&#10;3) use this information to help you decide whether to get assistance&#10;&#10;There is a section titled &quot;unusual transactions&quot; underneath, there's a grid with 4 columns: &quot;situation,&quot; &quot;suspected,&quot; &quot;observed,&quot; and &quot;reported.&quot; In the &quot;situation&quot; column, there are 8 potential situations related to unusual transactions. The last 3 columns have empty boxes." title="identifying financial abuse and exploitation screen shot">
            <a:extLst>
              <a:ext uri="{FF2B5EF4-FFF2-40B4-BE49-F238E27FC236}">
                <a16:creationId xmlns:a16="http://schemas.microsoft.com/office/drawing/2014/main" id="{3B2903E4-45AB-47A4-B37B-A441CECCF7EF}"/>
              </a:ext>
            </a:extLst>
          </p:cNvPr>
          <p:cNvPicPr>
            <a:picLocks noGrp="1" noChangeAspect="1"/>
          </p:cNvPicPr>
          <p:nvPr>
            <p:ph sz="half" idx="1"/>
          </p:nvPr>
        </p:nvPicPr>
        <p:blipFill>
          <a:blip r:embed="rId3"/>
          <a:stretch>
            <a:fillRect/>
          </a:stretch>
        </p:blipFill>
        <p:spPr>
          <a:xfrm>
            <a:off x="553640" y="1399885"/>
            <a:ext cx="3734619" cy="4755382"/>
          </a:xfrm>
        </p:spPr>
      </p:pic>
      <p:pic>
        <p:nvPicPr>
          <p:cNvPr id="7" name="Picture 6" descr="The second page of the tool on Identifying financial abuse and exploitation.&#10;&#10;The second major section is &quot;changed environment.&quot; It has 4 columns: &quot;situation,&quot; &quot;suspected,&quot; &quot;observed,&quot; and &quot;reported.&quot; There are 3 listed situations, and the last 3 columns are blank squares for each.&#10;&#10;The last section is &quot;unusual behavior.&quot; It also has the same columns. There are 5 rows of potential situations related to &quot;unusual behavior.&quot;" title="identifying financial abuse and exploitation screen shot">
            <a:extLst>
              <a:ext uri="{FF2B5EF4-FFF2-40B4-BE49-F238E27FC236}">
                <a16:creationId xmlns:a16="http://schemas.microsoft.com/office/drawing/2014/main" id="{569D0B5A-5228-47A7-9E9E-09127B498566}"/>
              </a:ext>
            </a:extLst>
          </p:cNvPr>
          <p:cNvPicPr>
            <a:picLocks noChangeAspect="1"/>
          </p:cNvPicPr>
          <p:nvPr/>
        </p:nvPicPr>
        <p:blipFill>
          <a:blip r:embed="rId4"/>
          <a:stretch>
            <a:fillRect/>
          </a:stretch>
        </p:blipFill>
        <p:spPr>
          <a:xfrm>
            <a:off x="4772868" y="1399885"/>
            <a:ext cx="3775159" cy="4831582"/>
          </a:xfrm>
          <a:prstGeom prst="rect">
            <a:avLst/>
          </a:prstGeom>
        </p:spPr>
      </p:pic>
    </p:spTree>
    <p:extLst>
      <p:ext uri="{BB962C8B-B14F-4D97-AF65-F5344CB8AC3E}">
        <p14:creationId xmlns:p14="http://schemas.microsoft.com/office/powerpoint/2010/main" val="235485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Resources</a:t>
            </a:r>
            <a:endParaRPr lang="en-US"/>
          </a:p>
        </p:txBody>
      </p:sp>
      <p:sp>
        <p:nvSpPr>
          <p:cNvPr id="3" name="Content Placeholder 2"/>
          <p:cNvSpPr>
            <a:spLocks noGrp="1"/>
          </p:cNvSpPr>
          <p:nvPr>
            <p:ph sz="half" idx="1"/>
          </p:nvPr>
        </p:nvSpPr>
        <p:spPr>
          <a:xfrm>
            <a:off x="553641" y="1523999"/>
            <a:ext cx="8037576" cy="4492239"/>
          </a:xfrm>
        </p:spPr>
        <p:txBody>
          <a:bodyPr>
            <a:noAutofit/>
          </a:bodyPr>
          <a:lstStyle/>
          <a:p>
            <a:pPr marL="0" indent="0">
              <a:spcBef>
                <a:spcPts val="600"/>
              </a:spcBef>
              <a:buNone/>
            </a:pPr>
            <a:r>
              <a:rPr lang="en-US" altLang="en-US" sz="2000" b="1"/>
              <a:t>Financial abuse and exploitation</a:t>
            </a:r>
          </a:p>
          <a:p>
            <a:pPr indent="-342900">
              <a:spcBef>
                <a:spcPts val="600"/>
              </a:spcBef>
            </a:pPr>
            <a:r>
              <a:rPr lang="en-US" altLang="en-US"/>
              <a:t>Financial exploitation often goes unreported because people do not know which steps to take. </a:t>
            </a:r>
          </a:p>
          <a:p>
            <a:pPr indent="-342900">
              <a:spcBef>
                <a:spcPts val="600"/>
              </a:spcBef>
            </a:pPr>
            <a:r>
              <a:rPr lang="en-US" altLang="en-US"/>
              <a:t>List of resources that may help if you suspect financial abuse or exploitation:</a:t>
            </a:r>
          </a:p>
          <a:p>
            <a:pPr lvl="1" indent="-342900">
              <a:spcBef>
                <a:spcPts val="600"/>
              </a:spcBef>
            </a:pPr>
            <a:r>
              <a:rPr lang="en-US" altLang="en-US"/>
              <a:t>Contact your Adult Protective Services agency. </a:t>
            </a:r>
          </a:p>
          <a:p>
            <a:pPr lvl="1" indent="-342900">
              <a:spcBef>
                <a:spcPts val="600"/>
              </a:spcBef>
            </a:pPr>
            <a:r>
              <a:rPr lang="en-US" altLang="en-US"/>
              <a:t>Report financial fraud to your state’s attorney general’s office.</a:t>
            </a:r>
          </a:p>
          <a:p>
            <a:pPr lvl="1" indent="-342900">
              <a:spcBef>
                <a:spcPts val="600"/>
              </a:spcBef>
            </a:pPr>
            <a:r>
              <a:rPr lang="en-US" altLang="en-US"/>
              <a:t>Seek legal assistance for help with getting back money or property that was taken or to get protection from additional exploitation.</a:t>
            </a:r>
          </a:p>
          <a:p>
            <a:pPr lvl="1" indent="-342900">
              <a:spcBef>
                <a:spcPts val="600"/>
              </a:spcBef>
            </a:pPr>
            <a:r>
              <a:rPr lang="en-US" altLang="en-US"/>
              <a:t>Contact your local Area Agency on Aging if the individual is an older individual.</a:t>
            </a:r>
          </a:p>
        </p:txBody>
      </p:sp>
    </p:spTree>
    <p:extLst>
      <p:ext uri="{BB962C8B-B14F-4D97-AF65-F5344CB8AC3E}">
        <p14:creationId xmlns:p14="http://schemas.microsoft.com/office/powerpoint/2010/main" val="1520585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solidFill>
                  <a:schemeClr val="tx1">
                    <a:lumMod val="90000"/>
                    <a:lumOff val="10000"/>
                  </a:schemeClr>
                </a:solidFill>
                <a:cs typeface="+mj-cs"/>
              </a:rPr>
              <a:t>YMYG Module 9, Tool 1: Submitting a complaint</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987" y="1485901"/>
            <a:ext cx="7402114" cy="4680046"/>
          </a:xfrm>
          <a:prstGeom prst="rect">
            <a:avLst/>
          </a:prstGeom>
          <a:noFill/>
          <a:ln w="9525">
            <a:solidFill>
              <a:schemeClr val="bg2">
                <a:lumMod val="60000"/>
                <a:lumOff val="4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Right Arrow 1">
            <a:extLst>
              <a:ext uri="{C183D7F6-B498-43B3-948B-1728B52AA6E4}">
                <adec:decorative xmlns:adec="http://schemas.microsoft.com/office/drawing/2017/decorative" val="1"/>
              </a:ext>
            </a:extLst>
          </p:cNvPr>
          <p:cNvSpPr/>
          <p:nvPr/>
        </p:nvSpPr>
        <p:spPr>
          <a:xfrm rot="1142039">
            <a:off x="65488" y="5409978"/>
            <a:ext cx="978408" cy="484632"/>
          </a:xfrm>
          <a:prstGeom prst="rightArrow">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101820"/>
              </a:solidFill>
            </a:endParaRPr>
          </a:p>
        </p:txBody>
      </p:sp>
    </p:spTree>
    <p:custDataLst>
      <p:tags r:id="rId1"/>
    </p:custDataLst>
    <p:extLst>
      <p:ext uri="{BB962C8B-B14F-4D97-AF65-F5344CB8AC3E}">
        <p14:creationId xmlns:p14="http://schemas.microsoft.com/office/powerpoint/2010/main" val="22619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9263-DE64-4C1A-845E-E0551567121A}"/>
              </a:ext>
            </a:extLst>
          </p:cNvPr>
          <p:cNvSpPr>
            <a:spLocks noGrp="1"/>
          </p:cNvSpPr>
          <p:nvPr>
            <p:ph type="title"/>
          </p:nvPr>
        </p:nvSpPr>
        <p:spPr>
          <a:xfrm>
            <a:off x="554497" y="217714"/>
            <a:ext cx="8036720" cy="982833"/>
          </a:xfrm>
        </p:spPr>
        <p:txBody>
          <a:bodyPr>
            <a:noAutofit/>
          </a:bodyPr>
          <a:lstStyle/>
          <a:p>
            <a:r>
              <a:rPr lang="en-US" sz="2000" b="1" i="1"/>
              <a:t>Exercise: Financial Empowerment Self-Assessment</a:t>
            </a:r>
            <a:r>
              <a:rPr lang="en-US" sz="2000"/>
              <a:t> </a:t>
            </a:r>
            <a:br>
              <a:rPr lang="en-US" sz="2000"/>
            </a:br>
            <a:r>
              <a:rPr lang="en-US" sz="2000"/>
              <a:t>Part 3: Your Experiences (</a:t>
            </a:r>
            <a:r>
              <a:rPr lang="en-US" sz="2000" i="1"/>
              <a:t>p. 26, Your Money, Your Goals (YMYG) )</a:t>
            </a:r>
            <a:br>
              <a:rPr lang="en-US" sz="2000" i="1"/>
            </a:br>
            <a:endParaRPr lang="en-US" sz="2000" i="1"/>
          </a:p>
        </p:txBody>
      </p:sp>
      <p:graphicFrame>
        <p:nvGraphicFramePr>
          <p:cNvPr id="4" name="Content Placeholder 3">
            <a:extLst>
              <a:ext uri="{FF2B5EF4-FFF2-40B4-BE49-F238E27FC236}">
                <a16:creationId xmlns:a16="http://schemas.microsoft.com/office/drawing/2014/main" id="{12F02B70-8C84-4237-9A36-110D793E1EDB}"/>
              </a:ext>
            </a:extLst>
          </p:cNvPr>
          <p:cNvGraphicFramePr>
            <a:graphicFrameLocks noGrp="1"/>
          </p:cNvGraphicFramePr>
          <p:nvPr>
            <p:ph idx="1"/>
            <p:extLst>
              <p:ext uri="{D42A27DB-BD31-4B8C-83A1-F6EECF244321}">
                <p14:modId xmlns:p14="http://schemas.microsoft.com/office/powerpoint/2010/main" val="3680609510"/>
              </p:ext>
            </p:extLst>
          </p:nvPr>
        </p:nvGraphicFramePr>
        <p:xfrm>
          <a:off x="499413" y="1251146"/>
          <a:ext cx="8262293" cy="4988560"/>
        </p:xfrm>
        <a:graphic>
          <a:graphicData uri="http://schemas.openxmlformats.org/drawingml/2006/table">
            <a:tbl>
              <a:tblPr firstRow="1" bandRow="1">
                <a:tableStyleId>{5940675A-B579-460E-94D1-54222C63F5DA}</a:tableStyleId>
              </a:tblPr>
              <a:tblGrid>
                <a:gridCol w="5140180">
                  <a:extLst>
                    <a:ext uri="{9D8B030D-6E8A-4147-A177-3AD203B41FA5}">
                      <a16:colId xmlns:a16="http://schemas.microsoft.com/office/drawing/2014/main" val="3327001303"/>
                    </a:ext>
                  </a:extLst>
                </a:gridCol>
                <a:gridCol w="817418">
                  <a:extLst>
                    <a:ext uri="{9D8B030D-6E8A-4147-A177-3AD203B41FA5}">
                      <a16:colId xmlns:a16="http://schemas.microsoft.com/office/drawing/2014/main" val="1878279617"/>
                    </a:ext>
                  </a:extLst>
                </a:gridCol>
                <a:gridCol w="817418">
                  <a:extLst>
                    <a:ext uri="{9D8B030D-6E8A-4147-A177-3AD203B41FA5}">
                      <a16:colId xmlns:a16="http://schemas.microsoft.com/office/drawing/2014/main" val="1190033644"/>
                    </a:ext>
                  </a:extLst>
                </a:gridCol>
                <a:gridCol w="1487277">
                  <a:extLst>
                    <a:ext uri="{9D8B030D-6E8A-4147-A177-3AD203B41FA5}">
                      <a16:colId xmlns:a16="http://schemas.microsoft.com/office/drawing/2014/main" val="458833942"/>
                    </a:ext>
                  </a:extLst>
                </a:gridCol>
              </a:tblGrid>
              <a:tr h="215669">
                <a:tc>
                  <a:txBody>
                    <a:bodyPr/>
                    <a:lstStyle/>
                    <a:p>
                      <a:r>
                        <a:rPr lang="en-US" sz="1400" b="1" i="1"/>
                        <a:t>Question</a:t>
                      </a:r>
                    </a:p>
                  </a:txBody>
                  <a:tcPr/>
                </a:tc>
                <a:tc>
                  <a:txBody>
                    <a:bodyPr/>
                    <a:lstStyle/>
                    <a:p>
                      <a:r>
                        <a:rPr lang="en-US" sz="1400" b="1" i="1"/>
                        <a:t>Yes</a:t>
                      </a:r>
                    </a:p>
                  </a:txBody>
                  <a:tcPr/>
                </a:tc>
                <a:tc>
                  <a:txBody>
                    <a:bodyPr/>
                    <a:lstStyle/>
                    <a:p>
                      <a:r>
                        <a:rPr lang="en-US" sz="1400" b="1" i="1"/>
                        <a:t>No</a:t>
                      </a:r>
                    </a:p>
                  </a:txBody>
                  <a:tcPr/>
                </a:tc>
                <a:tc>
                  <a:txBody>
                    <a:bodyPr/>
                    <a:lstStyle/>
                    <a:p>
                      <a:r>
                        <a:rPr lang="en-US" sz="1400" b="1" i="1"/>
                        <a:t>I don’t know</a:t>
                      </a:r>
                    </a:p>
                  </a:txBody>
                  <a:tcPr/>
                </a:tc>
                <a:extLst>
                  <a:ext uri="{0D108BD9-81ED-4DB2-BD59-A6C34878D82A}">
                    <a16:rowId xmlns:a16="http://schemas.microsoft.com/office/drawing/2014/main" val="1723461188"/>
                  </a:ext>
                </a:extLst>
              </a:tr>
              <a:tr h="370840">
                <a:tc>
                  <a:txBody>
                    <a:bodyPr/>
                    <a:lstStyle/>
                    <a:p>
                      <a:r>
                        <a:rPr lang="en-US" sz="1300"/>
                        <a:t>1. I have a savings or checking account at a bank or credit union and I make regular deposits and withdrawals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13959844"/>
                  </a:ext>
                </a:extLst>
              </a:tr>
              <a:tr h="370840">
                <a:tc>
                  <a:txBody>
                    <a:bodyPr/>
                    <a:lstStyle/>
                    <a:p>
                      <a:r>
                        <a:rPr lang="en-US" sz="1300"/>
                        <a:t>2. I have applied for, received, and used a credit card</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42366388"/>
                  </a:ext>
                </a:extLst>
              </a:tr>
              <a:tr h="370840">
                <a:tc>
                  <a:txBody>
                    <a:bodyPr/>
                    <a:lstStyle/>
                    <a:p>
                      <a:r>
                        <a:rPr lang="en-US" sz="1300"/>
                        <a:t>3. I have a loan that helped me to purchase a car or a home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9286933"/>
                  </a:ext>
                </a:extLst>
              </a:tr>
              <a:tr h="370840">
                <a:tc>
                  <a:txBody>
                    <a:bodyPr/>
                    <a:lstStyle/>
                    <a:p>
                      <a:r>
                        <a:rPr lang="en-US" sz="1300"/>
                        <a:t>4. I have taken out a payday loan</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21443705"/>
                  </a:ext>
                </a:extLst>
              </a:tr>
              <a:tr h="370840">
                <a:tc>
                  <a:txBody>
                    <a:bodyPr/>
                    <a:lstStyle/>
                    <a:p>
                      <a:r>
                        <a:rPr lang="en-US" sz="1300"/>
                        <a:t>5. I have requested my own credit report and reviewed it</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02171080"/>
                  </a:ext>
                </a:extLst>
              </a:tr>
              <a:tr h="370840">
                <a:tc>
                  <a:txBody>
                    <a:bodyPr/>
                    <a:lstStyle/>
                    <a:p>
                      <a:r>
                        <a:rPr lang="en-US" sz="1300"/>
                        <a:t>6. I track my income and spending</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82864529"/>
                  </a:ext>
                </a:extLst>
              </a:tr>
              <a:tr h="370840">
                <a:tc>
                  <a:txBody>
                    <a:bodyPr/>
                    <a:lstStyle/>
                    <a:p>
                      <a:r>
                        <a:rPr lang="en-US" sz="1300"/>
                        <a:t>7. I have taken a loan from a pawn shop</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67486601"/>
                  </a:ext>
                </a:extLst>
              </a:tr>
              <a:tr h="370840">
                <a:tc>
                  <a:txBody>
                    <a:bodyPr/>
                    <a:lstStyle/>
                    <a:p>
                      <a:r>
                        <a:rPr lang="en-US" sz="1300"/>
                        <a:t>8. I have used a check cashing business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07206933"/>
                  </a:ext>
                </a:extLst>
              </a:tr>
              <a:tr h="370840">
                <a:tc>
                  <a:txBody>
                    <a:bodyPr/>
                    <a:lstStyle/>
                    <a:p>
                      <a:r>
                        <a:rPr lang="en-US" sz="1300"/>
                        <a:t>9. I have had a car or other type of personal property repossessed</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33371908"/>
                  </a:ext>
                </a:extLst>
              </a:tr>
              <a:tr h="370840">
                <a:tc>
                  <a:txBody>
                    <a:bodyPr/>
                    <a:lstStyle/>
                    <a:p>
                      <a:r>
                        <a:rPr lang="en-US" sz="1300"/>
                        <a:t>10. I have received demands for payment from debt collectors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10205820"/>
                  </a:ext>
                </a:extLst>
              </a:tr>
              <a:tr h="370840">
                <a:tc>
                  <a:txBody>
                    <a:bodyPr/>
                    <a:lstStyle/>
                    <a:p>
                      <a:r>
                        <a:rPr lang="en-US" sz="1300"/>
                        <a:t>11. I understand my rights and know what to do if I believe a financial services provider has tried to take advantage of me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52063291"/>
                  </a:ext>
                </a:extLst>
              </a:tr>
              <a:tr h="370840">
                <a:tc>
                  <a:txBody>
                    <a:bodyPr/>
                    <a:lstStyle/>
                    <a:p>
                      <a:r>
                        <a:rPr lang="en-US" sz="1300"/>
                        <a:t>12. I receive income via a method other than a paycheck</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68580502"/>
                  </a:ext>
                </a:extLst>
              </a:tr>
            </a:tbl>
          </a:graphicData>
        </a:graphic>
      </p:graphicFrame>
    </p:spTree>
    <p:extLst>
      <p:ext uri="{BB962C8B-B14F-4D97-AF65-F5344CB8AC3E}">
        <p14:creationId xmlns:p14="http://schemas.microsoft.com/office/powerpoint/2010/main" val="3172725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B510-4BEC-4201-BF9F-CE0AC5BA04D5}"/>
              </a:ext>
            </a:extLst>
          </p:cNvPr>
          <p:cNvSpPr>
            <a:spLocks noGrp="1"/>
          </p:cNvSpPr>
          <p:nvPr>
            <p:ph type="title"/>
          </p:nvPr>
        </p:nvSpPr>
        <p:spPr/>
        <p:txBody>
          <a:bodyPr>
            <a:normAutofit/>
          </a:bodyPr>
          <a:lstStyle/>
          <a:p>
            <a:r>
              <a:rPr lang="en-US"/>
              <a:t>Financial Exploitation – Group Brainstorm </a:t>
            </a:r>
          </a:p>
        </p:txBody>
      </p:sp>
      <p:sp>
        <p:nvSpPr>
          <p:cNvPr id="3" name="Content Placeholder 2">
            <a:extLst>
              <a:ext uri="{FF2B5EF4-FFF2-40B4-BE49-F238E27FC236}">
                <a16:creationId xmlns:a16="http://schemas.microsoft.com/office/drawing/2014/main" id="{C6B59D8D-28F8-4F97-8A6C-1B1A697CAB5A}"/>
              </a:ext>
            </a:extLst>
          </p:cNvPr>
          <p:cNvSpPr>
            <a:spLocks noGrp="1"/>
          </p:cNvSpPr>
          <p:nvPr>
            <p:ph idx="1"/>
          </p:nvPr>
        </p:nvSpPr>
        <p:spPr/>
        <p:txBody>
          <a:bodyPr/>
          <a:lstStyle/>
          <a:p>
            <a:pPr indent="-347345"/>
            <a:r>
              <a:rPr lang="en-US"/>
              <a:t>How do you approach this issue with consumers?</a:t>
            </a:r>
          </a:p>
          <a:p>
            <a:pPr indent="-347345"/>
            <a:r>
              <a:rPr lang="en-US"/>
              <a:t>What to avoid saying?</a:t>
            </a:r>
          </a:p>
          <a:p>
            <a:pPr indent="-347345"/>
            <a:r>
              <a:rPr lang="en-US"/>
              <a:t>What words elicit a non-defensive response?</a:t>
            </a:r>
          </a:p>
          <a:p>
            <a:pPr indent="-347345"/>
            <a:r>
              <a:rPr lang="en-US"/>
              <a:t>Use documents?</a:t>
            </a:r>
          </a:p>
          <a:p>
            <a:pPr lvl="1"/>
            <a:r>
              <a:rPr lang="en-US"/>
              <a:t>Bank statements</a:t>
            </a:r>
          </a:p>
          <a:p>
            <a:pPr lvl="1"/>
            <a:r>
              <a:rPr lang="en-US"/>
              <a:t>SSI and/or SSDI statements</a:t>
            </a:r>
          </a:p>
          <a:p>
            <a:pPr lvl="1"/>
            <a:endParaRPr lang="en-US"/>
          </a:p>
          <a:p>
            <a:pPr indent="-347345"/>
            <a:endParaRPr lang="en-US"/>
          </a:p>
        </p:txBody>
      </p:sp>
    </p:spTree>
    <p:custDataLst>
      <p:tags r:id="rId1"/>
    </p:custDataLst>
    <p:extLst>
      <p:ext uri="{BB962C8B-B14F-4D97-AF65-F5344CB8AC3E}">
        <p14:creationId xmlns:p14="http://schemas.microsoft.com/office/powerpoint/2010/main" val="290795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Integrating </a:t>
            </a:r>
            <a:r>
              <a:rPr lang="en-US" i="1"/>
              <a:t>Your Money, Your Goals </a:t>
            </a:r>
            <a:r>
              <a:rPr lang="en-US"/>
              <a:t>and </a:t>
            </a:r>
            <a:r>
              <a:rPr lang="en-US" i="1"/>
              <a:t>Focus on People with Disabilities</a:t>
            </a:r>
          </a:p>
        </p:txBody>
      </p:sp>
      <p:sp>
        <p:nvSpPr>
          <p:cNvPr id="3" name="Content Placeholder 2"/>
          <p:cNvSpPr>
            <a:spLocks noGrp="1"/>
          </p:cNvSpPr>
          <p:nvPr>
            <p:ph sz="half" idx="1"/>
          </p:nvPr>
        </p:nvSpPr>
        <p:spPr/>
        <p:txBody>
          <a:bodyPr>
            <a:normAutofit/>
          </a:bodyPr>
          <a:lstStyle/>
          <a:p>
            <a:pPr marL="0" indent="0">
              <a:buNone/>
            </a:pPr>
            <a:r>
              <a:rPr lang="en-US" sz="2000"/>
              <a:t>The strongest integration strategies start with the end user in mind: </a:t>
            </a:r>
          </a:p>
          <a:p>
            <a:pPr marL="457200" indent="-457200">
              <a:buFont typeface="+mj-lt"/>
              <a:buAutoNum type="arabicPeriod"/>
            </a:pPr>
            <a:endParaRPr lang="en-US" sz="2000"/>
          </a:p>
          <a:p>
            <a:pPr marL="457200" indent="-457200">
              <a:buAutoNum type="arabicPeriod"/>
            </a:pPr>
            <a:r>
              <a:rPr lang="en-US" sz="2000"/>
              <a:t>Who will you (or others in your organization) use </a:t>
            </a:r>
            <a:r>
              <a:rPr lang="en-US" sz="2000" i="1"/>
              <a:t>Focus on People with Disabilities</a:t>
            </a:r>
            <a:r>
              <a:rPr lang="en-US" sz="2000"/>
              <a:t> and </a:t>
            </a:r>
            <a:r>
              <a:rPr lang="en-US" sz="2000" i="1"/>
              <a:t>Your Money, Your Goals </a:t>
            </a:r>
            <a:r>
              <a:rPr lang="en-US" sz="2000"/>
              <a:t>with? </a:t>
            </a:r>
            <a:endParaRPr lang="en-US"/>
          </a:p>
          <a:p>
            <a:pPr marL="457200" indent="-457200">
              <a:buFont typeface="+mj-lt"/>
              <a:buAutoNum type="arabicPeriod"/>
            </a:pPr>
            <a:r>
              <a:rPr lang="en-US" sz="2000"/>
              <a:t>In which situations will you use the toolkit and how?</a:t>
            </a:r>
          </a:p>
          <a:p>
            <a:pPr marL="457200" indent="-457200">
              <a:buFont typeface="+mj-lt"/>
              <a:buAutoNum type="arabicPeriod"/>
            </a:pPr>
            <a:r>
              <a:rPr lang="en-US" sz="2000"/>
              <a:t>What outcomes do you want to help the people you serve achieve though the use of the toolkit? (Outcomes are results that bring about changes or benefits.) </a:t>
            </a:r>
          </a:p>
        </p:txBody>
      </p:sp>
    </p:spTree>
    <p:custDataLst>
      <p:tags r:id="rId1"/>
    </p:custDataLst>
    <p:extLst>
      <p:ext uri="{BB962C8B-B14F-4D97-AF65-F5344CB8AC3E}">
        <p14:creationId xmlns:p14="http://schemas.microsoft.com/office/powerpoint/2010/main" val="2482006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1B68-5161-4B3F-8CBE-D68A3DFE4AFC}"/>
              </a:ext>
            </a:extLst>
          </p:cNvPr>
          <p:cNvSpPr>
            <a:spLocks noGrp="1"/>
          </p:cNvSpPr>
          <p:nvPr>
            <p:ph type="title"/>
          </p:nvPr>
        </p:nvSpPr>
        <p:spPr/>
        <p:txBody>
          <a:bodyPr/>
          <a:lstStyle/>
          <a:p>
            <a:r>
              <a:rPr lang="en-US"/>
              <a:t>Wrap-up</a:t>
            </a:r>
          </a:p>
        </p:txBody>
      </p:sp>
      <p:sp>
        <p:nvSpPr>
          <p:cNvPr id="3" name="Content Placeholder 2">
            <a:extLst>
              <a:ext uri="{FF2B5EF4-FFF2-40B4-BE49-F238E27FC236}">
                <a16:creationId xmlns:a16="http://schemas.microsoft.com/office/drawing/2014/main" id="{524183B3-1C5A-48EF-B4D7-6D9486869496}"/>
              </a:ext>
            </a:extLst>
          </p:cNvPr>
          <p:cNvSpPr>
            <a:spLocks noGrp="1"/>
          </p:cNvSpPr>
          <p:nvPr>
            <p:ph idx="1"/>
          </p:nvPr>
        </p:nvSpPr>
        <p:spPr/>
        <p:txBody>
          <a:bodyPr/>
          <a:lstStyle/>
          <a:p>
            <a:pPr indent="-347345"/>
            <a:r>
              <a:rPr lang="en-US"/>
              <a:t>Post training evaluations</a:t>
            </a:r>
          </a:p>
          <a:p>
            <a:pPr indent="-347345"/>
            <a:r>
              <a:rPr lang="en-US"/>
              <a:t>3, 6, and 9 month follow up emails</a:t>
            </a:r>
          </a:p>
          <a:p>
            <a:pPr indent="-347345"/>
            <a:r>
              <a:rPr lang="en-US"/>
              <a:t>CRC credits</a:t>
            </a:r>
          </a:p>
          <a:p>
            <a:pPr indent="-347345"/>
            <a:r>
              <a:rPr lang="en-US"/>
              <a:t>Final comments from group</a:t>
            </a:r>
          </a:p>
        </p:txBody>
      </p:sp>
    </p:spTree>
    <p:custDataLst>
      <p:tags r:id="rId1"/>
    </p:custDataLst>
    <p:extLst>
      <p:ext uri="{BB962C8B-B14F-4D97-AF65-F5344CB8AC3E}">
        <p14:creationId xmlns:p14="http://schemas.microsoft.com/office/powerpoint/2010/main" val="1155644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03110" y="730080"/>
            <a:ext cx="7309554" cy="613589"/>
          </a:xfrm>
        </p:spPr>
        <p:txBody>
          <a:bodyPr>
            <a:noAutofit/>
          </a:bodyPr>
          <a:lstStyle/>
          <a:p>
            <a:r>
              <a:rPr lang="en-US" sz="4000">
                <a:solidFill>
                  <a:schemeClr val="bg2">
                    <a:lumMod val="75000"/>
                  </a:schemeClr>
                </a:solidFill>
                <a:ea typeface="MS PGothic"/>
              </a:rPr>
              <a:t>Thank you!</a:t>
            </a:r>
            <a:endParaRPr lang="en-US" sz="4000">
              <a:solidFill>
                <a:schemeClr val="bg2">
                  <a:lumMod val="75000"/>
                </a:schemeClr>
              </a:solidFill>
            </a:endParaRPr>
          </a:p>
        </p:txBody>
      </p:sp>
      <p:sp>
        <p:nvSpPr>
          <p:cNvPr id="2" name="TextBox 1">
            <a:extLst>
              <a:ext uri="{FF2B5EF4-FFF2-40B4-BE49-F238E27FC236}">
                <a16:creationId xmlns:a16="http://schemas.microsoft.com/office/drawing/2014/main" id="{866351E0-BFE5-4435-BD81-571A510657BC}"/>
              </a:ext>
            </a:extLst>
          </p:cNvPr>
          <p:cNvSpPr txBox="1"/>
          <p:nvPr/>
        </p:nvSpPr>
        <p:spPr>
          <a:xfrm>
            <a:off x="2047444" y="1930282"/>
            <a:ext cx="5169876" cy="1323439"/>
          </a:xfrm>
          <a:prstGeom prst="rect">
            <a:avLst/>
          </a:prstGeom>
          <a:noFill/>
        </p:spPr>
        <p:txBody>
          <a:bodyPr wrap="square" rtlCol="0">
            <a:spAutoFit/>
          </a:bodyPr>
          <a:lstStyle/>
          <a:p>
            <a:pPr algn="ctr"/>
            <a:r>
              <a:rPr lang="en-US" sz="2000"/>
              <a:t>Terry Donovan</a:t>
            </a:r>
          </a:p>
          <a:p>
            <a:pPr algn="ctr"/>
            <a:r>
              <a:rPr lang="en-US" sz="2000"/>
              <a:t>Senior Outreach Program Manager</a:t>
            </a:r>
          </a:p>
          <a:p>
            <a:pPr algn="ctr"/>
            <a:r>
              <a:rPr lang="en-US" sz="2000"/>
              <a:t>Stout Vocational Rehabilitation Institute</a:t>
            </a:r>
          </a:p>
          <a:p>
            <a:pPr algn="ctr"/>
            <a:r>
              <a:rPr lang="en-US" sz="2000"/>
              <a:t>donovant@uwstout.edu</a:t>
            </a:r>
          </a:p>
        </p:txBody>
      </p:sp>
      <p:sp>
        <p:nvSpPr>
          <p:cNvPr id="4" name="TextBox 3">
            <a:extLst>
              <a:ext uri="{FF2B5EF4-FFF2-40B4-BE49-F238E27FC236}">
                <a16:creationId xmlns:a16="http://schemas.microsoft.com/office/drawing/2014/main" id="{D2BEB0F3-80A1-4F7B-B3CC-00EBA9DA1861}"/>
              </a:ext>
            </a:extLst>
          </p:cNvPr>
          <p:cNvSpPr txBox="1"/>
          <p:nvPr/>
        </p:nvSpPr>
        <p:spPr>
          <a:xfrm>
            <a:off x="2047443" y="3677092"/>
            <a:ext cx="5169875" cy="1323439"/>
          </a:xfrm>
          <a:prstGeom prst="rect">
            <a:avLst/>
          </a:prstGeom>
          <a:noFill/>
        </p:spPr>
        <p:txBody>
          <a:bodyPr wrap="square" rtlCol="0">
            <a:spAutoFit/>
          </a:bodyPr>
          <a:lstStyle/>
          <a:p>
            <a:pPr algn="ctr"/>
            <a:r>
              <a:rPr lang="en-US" sz="2000"/>
              <a:t>Beth Gaertner</a:t>
            </a:r>
          </a:p>
          <a:p>
            <a:pPr algn="ctr"/>
            <a:r>
              <a:rPr lang="en-US" sz="2000"/>
              <a:t>Outreach and Training Coordinator</a:t>
            </a:r>
          </a:p>
          <a:p>
            <a:pPr algn="ctr"/>
            <a:r>
              <a:rPr lang="en-US" sz="2000"/>
              <a:t>Stout Vocational Rehabilitation Institute</a:t>
            </a:r>
          </a:p>
          <a:p>
            <a:pPr algn="ctr"/>
            <a:r>
              <a:rPr lang="en-US" sz="2000"/>
              <a:t>gaertnere@uwstout.edu</a:t>
            </a:r>
          </a:p>
        </p:txBody>
      </p:sp>
    </p:spTree>
    <p:custDataLst>
      <p:tags r:id="rId1"/>
    </p:custDataLst>
    <p:extLst>
      <p:ext uri="{BB962C8B-B14F-4D97-AF65-F5344CB8AC3E}">
        <p14:creationId xmlns:p14="http://schemas.microsoft.com/office/powerpoint/2010/main" val="124500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Training purpose</a:t>
            </a:r>
          </a:p>
        </p:txBody>
      </p:sp>
      <p:sp>
        <p:nvSpPr>
          <p:cNvPr id="52226" name="Content Placeholder 2"/>
          <p:cNvSpPr>
            <a:spLocks noGrp="1"/>
          </p:cNvSpPr>
          <p:nvPr>
            <p:ph idx="1"/>
          </p:nvPr>
        </p:nvSpPr>
        <p:spPr/>
        <p:txBody>
          <a:bodyPr/>
          <a:lstStyle/>
          <a:p>
            <a:pPr marL="0" indent="0">
              <a:buNone/>
            </a:pPr>
            <a:r>
              <a:rPr lang="en-US"/>
              <a:t>To provide you with: </a:t>
            </a:r>
          </a:p>
          <a:p>
            <a:r>
              <a:rPr lang="en-US"/>
              <a:t>An orientation to </a:t>
            </a:r>
            <a:r>
              <a:rPr lang="en-US" i="1"/>
              <a:t>Your Money, Your Goals </a:t>
            </a:r>
            <a:r>
              <a:rPr lang="en-US"/>
              <a:t>and </a:t>
            </a:r>
            <a:r>
              <a:rPr lang="en-US" i="1"/>
              <a:t>Focus on People with Disabilities.</a:t>
            </a:r>
          </a:p>
          <a:p>
            <a:r>
              <a:rPr lang="en-US"/>
              <a:t>The knowledge and confidence to use the information and tools contained in </a:t>
            </a:r>
            <a:r>
              <a:rPr lang="en-US" i="1"/>
              <a:t>Focus on People with Disabilities </a:t>
            </a:r>
            <a:r>
              <a:rPr lang="en-US"/>
              <a:t>to help people with disabilities that you serve become financially empowered.</a:t>
            </a:r>
          </a:p>
          <a:p>
            <a:pPr lvl="1"/>
            <a:endParaRPr lang="en-US"/>
          </a:p>
        </p:txBody>
      </p:sp>
    </p:spTree>
    <p:extLst>
      <p:ext uri="{BB962C8B-B14F-4D97-AF65-F5344CB8AC3E}">
        <p14:creationId xmlns:p14="http://schemas.microsoft.com/office/powerpoint/2010/main" val="352653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322" y="1507102"/>
            <a:ext cx="7309556" cy="880064"/>
          </a:xfrm>
        </p:spPr>
        <p:txBody>
          <a:bodyPr>
            <a:noAutofit/>
          </a:bodyPr>
          <a:lstStyle/>
          <a:p>
            <a:r>
              <a:rPr lang="en-US" sz="4000" dirty="0">
                <a:solidFill>
                  <a:srgbClr val="2CB34A"/>
                </a:solidFill>
              </a:rPr>
              <a:t>CFPB and Financial Empowerment</a:t>
            </a:r>
          </a:p>
        </p:txBody>
      </p:sp>
      <p:sp>
        <p:nvSpPr>
          <p:cNvPr id="3" name="Subtitle 2"/>
          <p:cNvSpPr>
            <a:spLocks noGrp="1"/>
          </p:cNvSpPr>
          <p:nvPr>
            <p:ph type="subTitle" idx="1"/>
          </p:nvPr>
        </p:nvSpPr>
        <p:spPr>
          <a:xfrm>
            <a:off x="903113" y="2571806"/>
            <a:ext cx="7309555" cy="988207"/>
          </a:xfrm>
        </p:spPr>
        <p:txBody>
          <a:bodyPr/>
          <a:lstStyle/>
          <a:p>
            <a:pPr>
              <a:lnSpc>
                <a:spcPct val="100000"/>
              </a:lnSpc>
            </a:pPr>
            <a:r>
              <a:rPr lang="en-US">
                <a:solidFill>
                  <a:schemeClr val="tx1"/>
                </a:solidFill>
              </a:rPr>
              <a:t>An Introduction to the Consumer Bureau and Office of Financial Empowerment </a:t>
            </a:r>
          </a:p>
        </p:txBody>
      </p:sp>
      <p:sp>
        <p:nvSpPr>
          <p:cNvPr id="4" name="TextBox 3"/>
          <p:cNvSpPr txBox="1"/>
          <p:nvPr/>
        </p:nvSpPr>
        <p:spPr>
          <a:xfrm>
            <a:off x="297628" y="4325285"/>
            <a:ext cx="8302943" cy="1323439"/>
          </a:xfrm>
          <a:prstGeom prst="rect">
            <a:avLst/>
          </a:prstGeom>
          <a:noFill/>
        </p:spPr>
        <p:txBody>
          <a:bodyPr wrap="square" rtlCol="0">
            <a:spAutoFit/>
          </a:bodyPr>
          <a:lstStyle/>
          <a:p>
            <a:r>
              <a:rPr lang="en-US" sz="1600" dirty="0"/>
              <a:t>DISCLAIMER: This deck  includes references to third-party resources or content that consumers may find helpful.  The Bureau does not control or guarantee the accuracy of this third-party information.  By including these references, the Bureau is not endorsing and has not vetted these third parties, the views they express, or the products or services they offer. Other entities and resources may also meet your needs.</a:t>
            </a:r>
          </a:p>
        </p:txBody>
      </p:sp>
    </p:spTree>
    <p:custDataLst>
      <p:tags r:id="rId1"/>
    </p:custDataLst>
    <p:extLst>
      <p:ext uri="{BB962C8B-B14F-4D97-AF65-F5344CB8AC3E}">
        <p14:creationId xmlns:p14="http://schemas.microsoft.com/office/powerpoint/2010/main" val="3657352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3"/>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roject E3: Educate, Empower, Employ&amp;quot;&quot;/&gt;&lt;property id=&quot;20307&quot; value=&quot;1168&quot;/&gt;&lt;/object&gt;&lt;object type=&quot;3&quot; unique_id=&quot;10004&quot;&gt;&lt;property id=&quot;20148&quot; value=&quot;5&quot;/&gt;&lt;property id=&quot;20300&quot; value=&quot;Slide 2 - &amp;quot;Project E3 Outcomes&amp;quot;&quot;/&gt;&lt;property id=&quot;20307&quot; value=&quot;1170&quot;/&gt;&lt;/object&gt;&lt;object type=&quot;3&quot; unique_id=&quot;10005&quot;&gt;&lt;property id=&quot;20148&quot; value=&quot;5&quot;/&gt;&lt;property id=&quot;20300&quot; value=&quot;Slide 3 - &amp;quot;High-Leverage Groups of National Applicability&amp;quot;&quot;/&gt;&lt;property id=&quot;20307&quot; value=&quot;1169&quot;/&gt;&lt;/object&gt;&lt;object type=&quot;3&quot; unique_id=&quot;10006&quot;&gt;&lt;property id=&quot;20148&quot; value=&quot;5&quot;/&gt;&lt;property id=&quot;20300&quot; value=&quot;Slide 4 - &amp;quot;Reflect on your experience…&amp;quot;&quot;/&gt;&lt;property id=&quot;20307&quot; value=&quot;1171&quot;/&gt;&lt;/object&gt;&lt;object type=&quot;3&quot; unique_id=&quot;10007&quot;&gt;&lt;property id=&quot;20148&quot; value=&quot;5&quot;/&gt;&lt;property id=&quot;20300&quot; value=&quot;Slide 5 - &amp;quot;People with Disabilities and Financial Decision Making&amp;quot;&quot;/&gt;&lt;property id=&quot;20307&quot; value=&quot;1172&quot;/&gt;&lt;/object&gt;&lt;object type=&quot;3&quot; unique_id=&quot;10008&quot;&gt;&lt;property id=&quot;20148&quot; value=&quot;5&quot;/&gt;&lt;property id=&quot;20300&quot; value=&quot;Slide 6 - &amp;quot;Exercise&amp;quot;&quot;/&gt;&lt;property id=&quot;20307&quot; value=&quot;896&quot;/&gt;&lt;/object&gt;&lt;object type=&quot;3&quot; unique_id=&quot;10009&quot;&gt;&lt;property id=&quot;20148&quot; value=&quot;5&quot;/&gt;&lt;property id=&quot;20300&quot; value=&quot;Slide 7 - &amp;quot;Exercise: Financial Empowerment Self-Assessment  Part 3: Your Experiences (p. 26, Your Money, Your Goals (YMYG) ) &amp;quot;&quot;/&gt;&lt;property id=&quot;20307&quot; value=&quot;1186&quot;/&gt;&lt;/object&gt;&lt;object type=&quot;3&quot; unique_id=&quot;10010&quot;&gt;&lt;property id=&quot;20148&quot; value=&quot;5&quot;/&gt;&lt;property id=&quot;20300&quot; value=&quot;Slide 8 - &amp;quot;Training purpose&amp;quot;&quot;/&gt;&lt;property id=&quot;20307&quot; value=&quot;894&quot;/&gt;&lt;/object&gt;&lt;object type=&quot;3&quot; unique_id=&quot;10011&quot;&gt;&lt;property id=&quot;20148&quot; value=&quot;5&quot;/&gt;&lt;property id=&quot;20300&quot; value=&quot;Slide 9 - &amp;quot;CFPB and Financial Empowerment&amp;quot;&quot;/&gt;&lt;property id=&quot;20307&quot; value=&quot;1090&quot;/&gt;&lt;/object&gt;&lt;object type=&quot;3&quot; unique_id=&quot;10012&quot;&gt;&lt;property id=&quot;20148&quot; value=&quot;5&quot;/&gt;&lt;property id=&quot;20300&quot; value=&quot;Slide 10 - &amp;quot;Introduction to the CFPB&amp;quot;&quot;/&gt;&lt;property id=&quot;20307&quot; value=&quot;1091&quot;/&gt;&lt;/object&gt;&lt;object type=&quot;3&quot; unique_id=&quot;10013&quot;&gt;&lt;property id=&quot;20148&quot; value=&quot;5&quot;/&gt;&lt;property id=&quot;20300&quot; value=&quot;Slide 11 - &amp;quot;Office of Financial Empowerment&amp;quot;&quot;/&gt;&lt;property id=&quot;20307&quot; value=&quot;1093&quot;/&gt;&lt;/object&gt;&lt;object type=&quot;3&quot; unique_id=&quot;10014&quot;&gt;&lt;property id=&quot;20148&quot; value=&quot;5&quot;/&gt;&lt;property id=&quot;20300&quot; value=&quot;Slide 12 - &amp;quot;Financial empowerment&amp;quot;&quot;/&gt;&lt;property id=&quot;20307&quot; value=&quot;1167&quot;/&gt;&lt;/object&gt;&lt;object type=&quot;3&quot; unique_id=&quot;10015&quot;&gt;&lt;property id=&quot;20148&quot; value=&quot;5&quot;/&gt;&lt;property id=&quot;20300&quot; value=&quot;Slide 13 - &amp;quot;Your Money, Your Goals  &amp;quot;&quot;/&gt;&lt;property id=&quot;20307&quot; value=&quot;897&quot;/&gt;&lt;/object&gt;&lt;object type=&quot;3&quot; unique_id=&quot;10016&quot;&gt;&lt;property id=&quot;20148&quot; value=&quot;5&quot;/&gt;&lt;property id=&quot;20300&quot; value=&quot;Slide 14 - &amp;quot;Other Your Money, Your Goals (YMYG) Resources&amp;quot;&quot;/&gt;&lt;property id=&quot;20307&quot; value=&quot;899&quot;/&gt;&lt;/object&gt;&lt;object type=&quot;3&quot; unique_id=&quot;10017&quot;&gt;&lt;property id=&quot;20148&quot; value=&quot;5&quot;/&gt;&lt;property id=&quot;20300&quot; value=&quot;Slide 15 - &amp;quot;Financial empowerment checklist&amp;quot;&quot;/&gt;&lt;property id=&quot;20307&quot; value=&quot;1177&quot;/&gt;&lt;/object&gt;&lt;object type=&quot;3&quot; unique_id=&quot;10018&quot;&gt;&lt;property id=&quot;20148&quot; value=&quot;5&quot;/&gt;&lt;property id=&quot;20300&quot; value=&quot;Slide 16 - &amp;quot;Who can use Focus on People with Disabilities?&amp;quot;&quot;/&gt;&lt;property id=&quot;20307&quot; value=&quot;967&quot;/&gt;&lt;/object&gt;&lt;object type=&quot;3&quot; unique_id=&quot;10019&quot;&gt;&lt;property id=&quot;20148&quot; value=&quot;5&quot;/&gt;&lt;property id=&quot;20300&quot; value=&quot;Slide 17 - &amp;quot;People with Disabilities and Financial Decision-Making/Goal-Setting&amp;quot;&quot;/&gt;&lt;property id=&quot;20307&quot; value=&quot;1155&quot;/&gt;&lt;/object&gt;&lt;object type=&quot;3&quot; unique_id=&quot;10020&quot;&gt;&lt;property id=&quot;20148&quot; value=&quot;5&quot;/&gt;&lt;property id=&quot;20300&quot; value=&quot;Slide 18 - &amp;quot;Values, Choices, and Rights&amp;quot;&quot;/&gt;&lt;property id=&quot;20307&quot; value=&quot;1043&quot;/&gt;&lt;/object&gt;&lt;object type=&quot;3&quot; unique_id=&quot;10021&quot;&gt;&lt;property id=&quot;20148&quot; value=&quot;5&quot;/&gt;&lt;property id=&quot;20300&quot; value=&quot;Slide 19 - &amp;quot;Tool: Starting the money conversation  Page 15 in Focus on People With Disabilities&amp;quot;&quot;/&gt;&lt;property id=&quot;20307&quot; value=&quot;1023&quot;/&gt;&lt;/object&gt;&lt;object type=&quot;3&quot; unique_id=&quot;10022&quot;&gt;&lt;property id=&quot;20148&quot; value=&quot;5&quot;/&gt;&lt;property id=&quot;20300&quot; value=&quot;Slide 20 - &amp;quot;Tool: My money picture Page 35 – Your Money, Your Goals&amp;quot;&quot;/&gt;&lt;property id=&quot;20307&quot; value=&quot;1178&quot;/&gt;&lt;/object&gt;&lt;object type=&quot;3&quot; unique_id=&quot;10023&quot;&gt;&lt;property id=&quot;20148&quot; value=&quot;5&quot;/&gt;&lt;property id=&quot;20300&quot; value=&quot;Slide 21 - &amp;quot;Scavenger Hunt: Where would you start if someone…&amp;quot;&quot;/&gt;&lt;property id=&quot;20307&quot; value=&quot;1197&quot;/&gt;&lt;/object&gt;&lt;object type=&quot;3&quot; unique_id=&quot;10024&quot;&gt;&lt;property id=&quot;20148&quot; value=&quot;5&quot;/&gt;&lt;property id=&quot;20300&quot; value=&quot;Slide 22 - &amp;quot;Setting goals and planning for large purchases&amp;quot;&quot;/&gt;&lt;property id=&quot;20307&quot; value=&quot;916&quot;/&gt;&lt;/object&gt;&lt;object type=&quot;3&quot; unique_id=&quot;10025&quot;&gt;&lt;property id=&quot;20148&quot; value=&quot;5&quot;/&gt;&lt;property id=&quot;20300&quot; value=&quot;Slide 23 - &amp;quot;SMART goals&amp;quot;&quot;/&gt;&lt;property id=&quot;20307&quot; value=&quot;1183&quot;/&gt;&lt;/object&gt;&lt;object type=&quot;3&quot; unique_id=&quot;10026&quot;&gt;&lt;property id=&quot;20148&quot; value=&quot;5&quot;/&gt;&lt;property id=&quot;20300&quot; value=&quot;Slide 24 - &amp;quot;Saving for emergencies, bills, and goals&amp;quot;&quot;/&gt;&lt;property id=&quot;20307&quot; value=&quot;1069&quot;/&gt;&lt;/object&gt;&lt;object type=&quot;3&quot; unique_id=&quot;10027&quot;&gt;&lt;property id=&quot;20148&quot; value=&quot;5&quot;/&gt;&lt;property id=&quot;20300&quot; value=&quot;Slide 25 - &amp;quot;&amp;#x0D;&amp;#x0D;&amp;#x0D;What are examples of unexpected expenses or emergencies?&amp;quot;&quot;/&gt;&lt;property id=&quot;20307&quot; value=&quot;1113&quot;/&gt;&lt;/object&gt;&lt;object type=&quot;3&quot; unique_id=&quot;10028&quot;&gt;&lt;property id=&quot;20148&quot; value=&quot;5&quot;/&gt;&lt;property id=&quot;20300&quot; value=&quot;Slide 26 - &amp;quot;Budgeting&amp;quot;&quot;/&gt;&lt;property id=&quot;20307&quot; value=&quot;1156&quot;/&gt;&lt;/object&gt;&lt;object type=&quot;3&quot; unique_id=&quot;10029&quot;&gt;&lt;property id=&quot;20148&quot; value=&quot;5&quot;/&gt;&lt;property id=&quot;20300&quot; value=&quot;Slide 27 - &amp;quot;Tracking and managing income and benefits&amp;quot;&quot;/&gt;&lt;property id=&quot;20307&quot; value=&quot;991&quot;/&gt;&lt;/object&gt;&lt;object type=&quot;3&quot; unique_id=&quot;10030&quot;&gt;&lt;property id=&quot;20148&quot; value=&quot;5&quot;/&gt;&lt;property id=&quot;20300&quot; value=&quot;Slide 28 - &amp;quot;Income and Benefits&amp;quot;&quot;/&gt;&lt;property id=&quot;20307&quot; value=&quot;1039&quot;/&gt;&lt;/object&gt;&lt;object type=&quot;3&quot; unique_id=&quot;10031&quot;&gt;&lt;property id=&quot;20148&quot; value=&quot;5&quot;/&gt;&lt;property id=&quot;20300&quot; value=&quot;Slide 29 - &amp;quot;Tool: Income and benefit tracker&amp;quot;&quot;/&gt;&lt;property id=&quot;20307&quot; value=&quot;994&quot;/&gt;&lt;/object&gt;&lt;object type=&quot;3&quot; unique_id=&quot;10032&quot;&gt;&lt;property id=&quot;20148&quot; value=&quot;5&quot;/&gt;&lt;property id=&quot;20300&quot; value=&quot;Slide 30 - &amp;quot;Using the Income and Benefits Tracker Page 46 – Focus on People With Disabilities&amp;quot;&quot;/&gt;&lt;property id=&quot;20307&quot; value=&quot;1073&quot;/&gt;&lt;/object&gt;&lt;object type=&quot;3&quot; unique_id=&quot;10033&quot;&gt;&lt;property id=&quot;20148&quot; value=&quot;5&quot;/&gt;&lt;property id=&quot;20300&quot; value=&quot;Slide 31 - &amp;quot;Using the Income and benefits tracker&amp;quot;&quot;/&gt;&lt;property id=&quot;20307&quot; value=&quot;1074&quot;/&gt;&lt;/object&gt;&lt;object type=&quot;3&quot; unique_id=&quot;10034&quot;&gt;&lt;property id=&quot;20148&quot; value=&quot;5&quot;/&gt;&lt;property id=&quot;20300&quot; value=&quot;Slide 32 - &amp;quot;Tool: SSI Estimator&amp;quot;&quot;/&gt;&lt;property id=&quot;20307&quot; value=&quot;998&quot;/&gt;&lt;/object&gt;&lt;object type=&quot;3&quot; unique_id=&quot;10035&quot;&gt;&lt;property id=&quot;20148&quot; value=&quot;5&quot;/&gt;&lt;property id=&quot;20300&quot; value=&quot;Slide 33 - &amp;quot;Using the SSI Estimator Focus on People With Disabilities – Page 48&amp;quot;&quot;/&gt;&lt;property id=&quot;20307&quot; value=&quot;999&quot;/&gt;&lt;/object&gt;&lt;object type=&quot;3&quot; unique_id=&quot;10036&quot;&gt;&lt;property id=&quot;20148&quot; value=&quot;5&quot;/&gt;&lt;property id=&quot;20300&quot; value=&quot;Slide 34 - &amp;quot;Using the SSI estimator: Example Part 1 ($12/hour x 100 hours a month)&amp;quot;&quot;/&gt;&lt;property id=&quot;20307&quot; value=&quot;1076&quot;/&gt;&lt;/object&gt;&lt;object type=&quot;3&quot; unique_id=&quot;10037&quot;&gt;&lt;property id=&quot;20148&quot; value=&quot;5&quot;/&gt;&lt;property id=&quot;20300&quot; value=&quot;Slide 35 - &amp;quot;Using the SSI Estimator: Example Part 2&amp;quot;&quot;/&gt;&lt;property id=&quot;20307&quot; value=&quot;1077&quot;/&gt;&lt;/object&gt;&lt;object type=&quot;3&quot; unique_id=&quot;10038&quot;&gt;&lt;property id=&quot;20148&quot; value=&quot;5&quot;/&gt;&lt;property id=&quot;20300&quot; value=&quot;Slide 36 - &amp;quot;Spending&amp;quot;&quot;/&gt;&lt;property id=&quot;20307&quot; value=&quot;1042&quot;/&gt;&lt;/object&gt;&lt;object type=&quot;3&quot; unique_id=&quot;10039&quot;&gt;&lt;property id=&quot;20148&quot; value=&quot;5&quot;/&gt;&lt;property id=&quot;20300&quot; value=&quot;Slide 37 - &amp;quot;Tool:  Monthly Budget&amp;quot;&quot;/&gt;&lt;property id=&quot;20307&quot; value=&quot;1190&quot;/&gt;&lt;/object&gt;&lt;object type=&quot;3&quot; unique_id=&quot;10040&quot;&gt;&lt;property id=&quot;20148&quot; value=&quot;5&quot;/&gt;&lt;property id=&quot;20300&quot; value=&quot;Slide 38 - &amp;quot;Tool: Monthly Budget continued&amp;quot;&quot;/&gt;&lt;property id=&quot;20307&quot; value=&quot;1046&quot;/&gt;&lt;/object&gt;&lt;object type=&quot;3&quot; unique_id=&quot;10041&quot;&gt;&lt;property id=&quot;20148&quot; value=&quot;5&quot;/&gt;&lt;property id=&quot;20300&quot; value=&quot;Slide 39 - &amp;quot;Using the Monthly budget Page 60 in Focus on People With Disabilities&amp;quot;&quot;/&gt;&lt;property id=&quot;20307&quot; value=&quot;1080&quot;/&gt;&lt;/object&gt;&lt;object type=&quot;3&quot; unique_id=&quot;10042&quot;&gt;&lt;property id=&quot;20148&quot; value=&quot;5&quot;/&gt;&lt;property id=&quot;20300&quot; value=&quot;Slide 40 - &amp;quot;Using the Monthly budget&amp;quot;&quot;/&gt;&lt;property id=&quot;20307&quot; value=&quot;1081&quot;/&gt;&lt;/object&gt;&lt;object type=&quot;3&quot; unique_id=&quot;10043&quot;&gt;&lt;property id=&quot;20148&quot; value=&quot;5&quot;/&gt;&lt;property id=&quot;20300&quot; value=&quot;Slide 41 - &amp;quot;Tool: Spending tracker&amp;quot;&quot;/&gt;&lt;property id=&quot;20307&quot; value=&quot;937&quot;/&gt;&lt;/object&gt;&lt;object type=&quot;3&quot; unique_id=&quot;10044&quot;&gt;&lt;property id=&quot;20148&quot; value=&quot;5&quot;/&gt;&lt;property id=&quot;20300&quot; value=&quot;Slide 42 - &amp;quot;Using the SSI estimator: Example Part 1 ($12/hour x 80 hours a month) &amp;quot;&quot;/&gt;&lt;property id=&quot;20307&quot; value=&quot;1200&quot;/&gt;&lt;/object&gt;&lt;object type=&quot;3&quot; unique_id=&quot;10045&quot;&gt;&lt;property id=&quot;20148&quot; value=&quot;5&quot;/&gt;&lt;property id=&quot;20300&quot; value=&quot;Slide 43 - &amp;quot;Using the SSI Estimator - Example Part 2&amp;quot;&quot;/&gt;&lt;property id=&quot;20307&quot; value=&quot;1201&quot;/&gt;&lt;/object&gt;&lt;object type=&quot;3&quot; unique_id=&quot;10046&quot;&gt;&lt;property id=&quot;20148&quot; value=&quot;5&quot;/&gt;&lt;property id=&quot;20300&quot; value=&quot;Slide 44 - &amp;quot;Using the Monthly budget…&amp;quot;&quot;/&gt;&lt;property id=&quot;20307&quot; value=&quot;1199&quot;/&gt;&lt;/object&gt;&lt;object type=&quot;3&quot; unique_id=&quot;10047&quot;&gt;&lt;property id=&quot;20148&quot; value=&quot;5&quot;/&gt;&lt;property id=&quot;20300&quot; value=&quot;Slide 45 - &amp;quot;Using the Spending Tracker Page 53 in Focus On People With Disabilities&amp;quot;&quot;/&gt;&lt;property id=&quot;20307&quot; value=&quot;1045&quot;/&gt;&lt;/object&gt;&lt;object type=&quot;3&quot; unique_id=&quot;10048&quot;&gt;&lt;property id=&quot;20148&quot; value=&quot;5&quot;/&gt;&lt;property id=&quot;20300&quot; value=&quot;Slide 46 - &amp;quot;Spending tracker: sample strategies&amp;quot;&quot;/&gt;&lt;property id=&quot;20307&quot; value=&quot;1044&quot;/&gt;&lt;/object&gt;&lt;object type=&quot;3&quot; unique_id=&quot;10049&quot;&gt;&lt;property id=&quot;20148&quot; value=&quot;5&quot;/&gt;&lt;property id=&quot;20300&quot; value=&quot;Slide 47 - &amp;quot;Using the Bill Calendar Page 57-58 in Focus on People With Disabilities&amp;quot;&quot;/&gt;&lt;property id=&quot;20307&quot; value=&quot;1004&quot;/&gt;&lt;/object&gt;&lt;object type=&quot;3&quot; unique_id=&quot;10050&quot;&gt;&lt;property id=&quot;20148&quot; value=&quot;5&quot;/&gt;&lt;property id=&quot;20300&quot; value=&quot;Slide 48 - &amp;quot;Tool: Paying for Assistive Devices Pages 26-27 Focus on People with Disabilities&amp;quot;&quot;/&gt;&lt;property id=&quot;20307&quot; value=&quot;973&quot;/&gt;&lt;/object&gt;&lt;object type=&quot;3&quot; unique_id=&quot;10051&quot;&gt;&lt;property id=&quot;20148&quot; value=&quot;5&quot;/&gt;&lt;property id=&quot;20300&quot; value=&quot;Slide 49 - &amp;quot;ABLE Accounts (Pages 36-38) Focus On People With Disabilities&amp;quot;&quot;/&gt;&lt;property id=&quot;20307&quot; value=&quot;975&quot;/&gt;&lt;/object&gt;&lt;object type=&quot;3&quot; unique_id=&quot;10052&quot;&gt;&lt;property id=&quot;20148&quot; value=&quot;5&quot;/&gt;&lt;property id=&quot;20300&quot; value=&quot;Slide 50 - &amp;quot;Eligibility For ABLE Accounts&amp;quot;&quot;/&gt;&lt;property id=&quot;20307&quot; value=&quot;1194&quot;/&gt;&lt;/object&gt;&lt;object type=&quot;3&quot; unique_id=&quot;10053&quot;&gt;&lt;property id=&quot;20148&quot; value=&quot;5&quot;/&gt;&lt;property id=&quot;20300&quot; value=&quot;Slide 51 - &amp;quot;Qualified Expenses For ABLE Accounts&amp;quot;&quot;/&gt;&lt;property id=&quot;20307&quot; value=&quot;1195&quot;/&gt;&lt;/object&gt;&lt;object type=&quot;3&quot; unique_id=&quot;10054&quot;&gt;&lt;property id=&quot;20148&quot; value=&quot;5&quot;/&gt;&lt;property id=&quot;20300&quot; value=&quot;Slide 52 - &amp;quot;New Hampshire ABLE Accounts&amp;quot;&quot;/&gt;&lt;property id=&quot;20307&quot; value=&quot;1188&quot;/&gt;&lt;/object&gt;&lt;object type=&quot;3&quot; unique_id=&quot;10055&quot;&gt;&lt;property id=&quot;20148&quot; value=&quot;5&quot;/&gt;&lt;property id=&quot;20300&quot; value=&quot;Slide 53 - &amp;quot;Setting up an ABLE Account: Main steps&amp;quot;&quot;/&gt;&lt;property id=&quot;20307&quot; value=&quot;988&quot;/&gt;&lt;/object&gt;&lt;object type=&quot;3&quot; unique_id=&quot;10056&quot;&gt;&lt;property id=&quot;20148&quot; value=&quot;5&quot;/&gt;&lt;property id=&quot;20300&quot; value=&quot;Slide 54 - &amp;quot;Tool: Savings plan&amp;quot;&quot;/&gt;&lt;property id=&quot;20307&quot; value=&quot;352&quot;/&gt;&lt;/object&gt;&lt;object type=&quot;3&quot; unique_id=&quot;10057&quot;&gt;&lt;property id=&quot;20148&quot; value=&quot;5&quot;/&gt;&lt;property id=&quot;20300&quot; value=&quot;Slide 55 - &amp;quot;Debt, Credit, Financial Services, Consumer Protection&amp;quot;&quot;/&gt;&lt;property id=&quot;20307&quot; value=&quot;1157&quot;/&gt;&lt;/object&gt;&lt;object type=&quot;3&quot; unique_id=&quot;10058&quot;&gt;&lt;property id=&quot;20148&quot; value=&quot;5&quot;/&gt;&lt;property id=&quot;20300&quot; value=&quot;Slide 56 - &amp;quot;Dealing with Debt&amp;quot;&quot;/&gt;&lt;property id=&quot;20307&quot; value=&quot;1012&quot;/&gt;&lt;/object&gt;&lt;object type=&quot;3&quot; unique_id=&quot;10059&quot;&gt;&lt;property id=&quot;20148&quot; value=&quot;5&quot;/&gt;&lt;property id=&quot;20300&quot; value=&quot;Slide 57 - &amp;quot;Tool: Debt worksheet&amp;quot;&quot;/&gt;&lt;property id=&quot;20307&quot; value=&quot;1015&quot;/&gt;&lt;/object&gt;&lt;object type=&quot;3&quot; unique_id=&quot;10060&quot;&gt;&lt;property id=&quot;20148&quot; value=&quot;5&quot;/&gt;&lt;property id=&quot;20300&quot; value=&quot;Slide 58 - &amp;quot;Tool: Debt worksheet Page 67 – Focus on Persons With Disabilities&amp;quot;&quot;/&gt;&lt;property id=&quot;20307&quot; value=&quot;1016&quot;/&gt;&lt;/object&gt;&lt;object type=&quot;3&quot; unique_id=&quot;10061&quot;&gt;&lt;property id=&quot;20148&quot; value=&quot;5&quot;/&gt;&lt;property id=&quot;20300&quot; value=&quot;Slide 59 - &amp;quot;Using the Debt worksheet&amp;quot;&quot;/&gt;&lt;property id=&quot;20307&quot; value=&quot;1083&quot;/&gt;&lt;/object&gt;&lt;object type=&quot;3&quot; unique_id=&quot;10062&quot;&gt;&lt;property id=&quot;20148&quot; value=&quot;5&quot;/&gt;&lt;property id=&quot;20300&quot; value=&quot;Slide 60 - &amp;quot;Using the tool on Debt collectors Page 68-69 in Focus on Persons With Disabilities&amp;quot;&quot;/&gt;&lt;property id=&quot;20307&quot; value=&quot;1085&quot;/&gt;&lt;/object&gt;&lt;object type=&quot;3&quot; unique_id=&quot;10063&quot;&gt;&lt;property id=&quot;20148&quot; value=&quot;5&quot;/&gt;&lt;property id=&quot;20300&quot; value=&quot;Slide 61 - &amp;quot;Building Good Credit History&amp;quot;&quot;/&gt;&lt;property id=&quot;20307&quot; value=&quot;944&quot;/&gt;&lt;/object&gt;&lt;object type=&quot;3&quot; unique_id=&quot;10064&quot;&gt;&lt;property id=&quot;20148&quot; value=&quot;5&quot;/&gt;&lt;property id=&quot;20300&quot; value=&quot;Slide 62 - &amp;quot;Credit discrimination is illegal&amp;quot;&quot;/&gt;&lt;property id=&quot;20307&quot; value=&quot;1019&quot;/&gt;&lt;/object&gt;&lt;object type=&quot;3&quot; unique_id=&quot;10065&quot;&gt;&lt;property id=&quot;20148&quot; value=&quot;5&quot;/&gt;&lt;property id=&quot;20300&quot; value=&quot;Slide 63 - &amp;quot;Getting your credit reports and scores&amp;quot;&quot;/&gt;&lt;property id=&quot;20307&quot; value=&quot;1160&quot;/&gt;&lt;/object&gt;&lt;object type=&quot;3&quot; unique_id=&quot;10066&quot;&gt;&lt;property id=&quot;20148&quot; value=&quot;5&quot;/&gt;&lt;property id=&quot;20300&quot; value=&quot;Slide 64 - &amp;quot;Many types of products and services &amp;quot;&quot;/&gt;&lt;property id=&quot;20307&quot; value=&quot;1058&quot;/&gt;&lt;/object&gt;&lt;object type=&quot;3&quot; unique_id=&quot;10067&quot;&gt;&lt;property id=&quot;20148&quot; value=&quot;5&quot;/&gt;&lt;property id=&quot;20300&quot; value=&quot;Slide 65 - &amp;quot;Identifying Financial Exploitation&amp;quot;&quot;/&gt;&lt;property id=&quot;20307&quot; value=&quot;1061&quot;/&gt;&lt;/object&gt;&lt;object type=&quot;3&quot; unique_id=&quot;10068&quot;&gt;&lt;property id=&quot;20148&quot; value=&quot;5&quot;/&gt;&lt;property id=&quot;20300&quot; value=&quot;Slide 66 - &amp;quot;Disability: Risks for financial exploitation&amp;quot;&quot;/&gt;&lt;property id=&quot;20307&quot; value=&quot;1062&quot;/&gt;&lt;/object&gt;&lt;object type=&quot;3&quot; unique_id=&quot;10069&quot;&gt;&lt;property id=&quot;20148&quot; value=&quot;5&quot;/&gt;&lt;property id=&quot;20300&quot; value=&quot;Slide 67 - &amp;quot;Tool: Identifying financial abuse and exploitation Pages 83-83 – Focus on Persons With Disabilities&amp;quot;&quot;/&gt;&lt;property id=&quot;20307&quot; value=&quot;1063&quot;/&gt;&lt;/object&gt;&lt;object type=&quot;3&quot; unique_id=&quot;10070&quot;&gt;&lt;property id=&quot;20148&quot; value=&quot;5&quot;/&gt;&lt;property id=&quot;20300&quot; value=&quot;Slide 68 - &amp;quot;Resources&amp;quot;&quot;/&gt;&lt;property id=&quot;20307&quot; value=&quot;1065&quot;/&gt;&lt;/object&gt;&lt;object type=&quot;3&quot; unique_id=&quot;10071&quot;&gt;&lt;property id=&quot;20148&quot; value=&quot;5&quot;/&gt;&lt;property id=&quot;20300&quot; value=&quot;Slide 69 - &amp;quot;YMYG Module 9, Tool 1: Submitting a complaint&amp;quot;&quot;/&gt;&lt;property id=&quot;20307&quot; value=&quot;1162&quot;/&gt;&lt;/object&gt;&lt;object type=&quot;3&quot; unique_id=&quot;10072&quot;&gt;&lt;property id=&quot;20148&quot; value=&quot;5&quot;/&gt;&lt;property id=&quot;20300&quot; value=&quot;Slide 70 - &amp;quot;Financial Exploitation – Group Brainstorm &amp;quot;&quot;/&gt;&lt;property id=&quot;20307&quot; value=&quot;1191&quot;/&gt;&lt;/object&gt;&lt;object type=&quot;3&quot; unique_id=&quot;10073&quot;&gt;&lt;property id=&quot;20148&quot; value=&quot;5&quot;/&gt;&lt;property id=&quot;20300&quot; value=&quot;Slide 71 - &amp;quot;Integrating Your Money, Your Goals and Focus on People with Disabilities&amp;quot;&quot;/&gt;&lt;property id=&quot;20307&quot; value=&quot;914&quot;/&gt;&lt;/object&gt;&lt;object type=&quot;3&quot; unique_id=&quot;10074&quot;&gt;&lt;property id=&quot;20148&quot; value=&quot;5&quot;/&gt;&lt;property id=&quot;20300&quot; value=&quot;Slide 72 - &amp;quot;Wrap-up&amp;quot;&quot;/&gt;&lt;property id=&quot;20307&quot; value=&quot;1196&quot;/&gt;&lt;/object&gt;&lt;object type=&quot;3&quot; unique_id=&quot;10075&quot;&gt;&lt;property id=&quot;20148&quot; value=&quot;5&quot;/&gt;&lt;property id=&quot;20300&quot; value=&quot;Slide 73 - &amp;quot;Thank you!&amp;quot;&quot;/&gt;&lt;property id=&quot;20307&quot; value=&quot;1184&quot;/&gt;&lt;/object&gt;&lt;/object&gt;&lt;object type=&quot;8&quot; unique_id=&quot;1015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2F9258C1D7544B128AC245E13D7E7" ma:contentTypeVersion="12" ma:contentTypeDescription="Create a new document." ma:contentTypeScope="" ma:versionID="0d020af1967ae4a9f2fc8b3095c10ea9">
  <xsd:schema xmlns:xsd="http://www.w3.org/2001/XMLSchema" xmlns:xs="http://www.w3.org/2001/XMLSchema" xmlns:p="http://schemas.microsoft.com/office/2006/metadata/properties" xmlns:ns2="8ab71edf-1889-4fef-a822-688cf9a69833" xmlns:ns3="d08e0b9d-1512-4765-a4e4-f03326c4d4cd" targetNamespace="http://schemas.microsoft.com/office/2006/metadata/properties" ma:root="true" ma:fieldsID="477525fa3c5698f0ed8974e944d270d2" ns2:_="" ns3:_="">
    <xsd:import namespace="8ab71edf-1889-4fef-a822-688cf9a69833"/>
    <xsd:import namespace="d08e0b9d-1512-4765-a4e4-f03326c4d4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71edf-1889-4fef-a822-688cf9a69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8e0b9d-1512-4765-a4e4-f03326c4d4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BB8898-7EA5-40D6-B24A-EBED09084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71edf-1889-4fef-a822-688cf9a69833"/>
    <ds:schemaRef ds:uri="d08e0b9d-1512-4765-a4e4-f03326c4d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AB8A08-9475-460E-A8E3-3C34A52DEC99}">
  <ds:schemaRefs>
    <ds:schemaRef ds:uri="http://schemas.microsoft.com/sharepoint/v3/contenttype/forms"/>
  </ds:schemaRefs>
</ds:datastoreItem>
</file>

<file path=customXml/itemProps3.xml><?xml version="1.0" encoding="utf-8"?>
<ds:datastoreItem xmlns:ds="http://schemas.openxmlformats.org/officeDocument/2006/customXml" ds:itemID="{37A26F66-E1FE-4384-B499-2830CE65FE8C}">
  <ds:schemaRefs>
    <ds:schemaRef ds:uri="30e57d5f-6089-4889-a460-d48fd8570778"/>
    <ds:schemaRef ds:uri="d06c8215-1bf4-455d-9890-2dfeb48dc7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TotalTime>
  <Words>12250</Words>
  <Application>Microsoft Office PowerPoint</Application>
  <PresentationFormat>On-screen Show (4:3)</PresentationFormat>
  <Paragraphs>1085</Paragraphs>
  <Slides>73</Slides>
  <Notes>73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73</vt:i4>
      </vt:variant>
    </vt:vector>
  </HeadingPairs>
  <TitlesOfParts>
    <vt:vector size="81" baseType="lpstr">
      <vt:lpstr>Arial</vt:lpstr>
      <vt:lpstr>Calibri</vt:lpstr>
      <vt:lpstr>Georgia</vt:lpstr>
      <vt:lpstr>Noto Sans Symbols</vt:lpstr>
      <vt:lpstr>Times New Roman</vt:lpstr>
      <vt:lpstr>Wingdings</vt:lpstr>
      <vt:lpstr>Office Theme</vt:lpstr>
      <vt:lpstr>3_Office Theme</vt:lpstr>
      <vt:lpstr>Project E3: Educate, Empower, Employ</vt:lpstr>
      <vt:lpstr>Project E3 Outcomes</vt:lpstr>
      <vt:lpstr>High-Leverage Groups of National Applicability</vt:lpstr>
      <vt:lpstr>Reflect on your experience…</vt:lpstr>
      <vt:lpstr>People with Disabilities and Financial Decision Making</vt:lpstr>
      <vt:lpstr>Exercise</vt:lpstr>
      <vt:lpstr>Exercise: Financial Empowerment Self-Assessment  Part 3: Your Experiences (p. 26, Your Money, Your Goals (YMYG) ) </vt:lpstr>
      <vt:lpstr>Training purpose</vt:lpstr>
      <vt:lpstr>CFPB and Financial Empowerment</vt:lpstr>
      <vt:lpstr>Introduction to the CFPB</vt:lpstr>
      <vt:lpstr>Office of Financial Empowerment</vt:lpstr>
      <vt:lpstr>Financial empowerment</vt:lpstr>
      <vt:lpstr>Your Money, Your Goals  </vt:lpstr>
      <vt:lpstr>Other Your Money, Your Goals (YMYG) Resources</vt:lpstr>
      <vt:lpstr>Financial empowerment checklist</vt:lpstr>
      <vt:lpstr>Who can use Focus on People with Disabilities?</vt:lpstr>
      <vt:lpstr>People with Disabilities and Financial Decision-Making/Goal-Setting</vt:lpstr>
      <vt:lpstr>Values, Choices, and Rights</vt:lpstr>
      <vt:lpstr>Tool: Starting the money conversation  Page 15 in Focus on People With Disabilities</vt:lpstr>
      <vt:lpstr>Tool: My money picture Page 35 – Your Money, Your Goals</vt:lpstr>
      <vt:lpstr>Scavenger Hunt: Where would you start if someone…</vt:lpstr>
      <vt:lpstr>Setting goals and planning for large purchases</vt:lpstr>
      <vt:lpstr>SMART goals</vt:lpstr>
      <vt:lpstr>Saving for emergencies, bills, and goals</vt:lpstr>
      <vt:lpstr>   What are examples of unexpected expenses or emergencies?</vt:lpstr>
      <vt:lpstr>Budgeting</vt:lpstr>
      <vt:lpstr>Tracking and managing income and benefits</vt:lpstr>
      <vt:lpstr>Income and Benefits</vt:lpstr>
      <vt:lpstr>Tool: Income and benefit tracker</vt:lpstr>
      <vt:lpstr>Using the Income and Benefits Tracker Page 46 – Focus on People With Disabilities</vt:lpstr>
      <vt:lpstr>Using the Income and benefits tracker</vt:lpstr>
      <vt:lpstr>Tool: SSI Estimator</vt:lpstr>
      <vt:lpstr>Using the SSI Estimator Focus on People With Disabilities – Page 48</vt:lpstr>
      <vt:lpstr>Using the SSI estimator: Example Part 1 ($12/hour x 100 hours a month)</vt:lpstr>
      <vt:lpstr>Using the SSI Estimator: Example Part 2</vt:lpstr>
      <vt:lpstr>Spending</vt:lpstr>
      <vt:lpstr>Tool:  Monthly Budget</vt:lpstr>
      <vt:lpstr>Tool: Monthly Budget continued</vt:lpstr>
      <vt:lpstr>Using the Monthly budget Page 60 in Focus on People With Disabilities</vt:lpstr>
      <vt:lpstr>Using the Monthly budget</vt:lpstr>
      <vt:lpstr>Tool: Spending tracker</vt:lpstr>
      <vt:lpstr>Using the SSI estimator: Example Part 1 ($12/hour x 80 hours a month) </vt:lpstr>
      <vt:lpstr>Using the SSI Estimator - Example Part 2</vt:lpstr>
      <vt:lpstr>Using the Monthly budget…</vt:lpstr>
      <vt:lpstr>Using the Spending Tracker Page 53 in Focus On People With Disabilities</vt:lpstr>
      <vt:lpstr>Spending tracker: sample strategies</vt:lpstr>
      <vt:lpstr>Using the Bill Calendar Page 57-58 in Focus on People With Disabilities</vt:lpstr>
      <vt:lpstr>Tool: Paying for Assistive Devices Pages 26-27 Focus on People with Disabilities</vt:lpstr>
      <vt:lpstr>ABLE Accounts (Pages 36-38) Focus On People With Disabilities</vt:lpstr>
      <vt:lpstr>Eligibility For ABLE Accounts</vt:lpstr>
      <vt:lpstr>Qualified Expenses For ABLE Accounts</vt:lpstr>
      <vt:lpstr>New Hampshire ABLE Accounts</vt:lpstr>
      <vt:lpstr>Setting up an ABLE Account: Main steps</vt:lpstr>
      <vt:lpstr>Tool: Savings plan</vt:lpstr>
      <vt:lpstr>Debt, Credit, Financial Services, Consumer Protection</vt:lpstr>
      <vt:lpstr>Dealing with Debt</vt:lpstr>
      <vt:lpstr>Tool: Debt worksheet</vt:lpstr>
      <vt:lpstr>Tool: Debt worksheet Page 67 – Focus on Persons With Disabilities</vt:lpstr>
      <vt:lpstr>Using the Debt worksheet</vt:lpstr>
      <vt:lpstr>Using the tool on Debt collectors Page 68-69 in Focus on Persons With Disabilities</vt:lpstr>
      <vt:lpstr>Building Good Credit History</vt:lpstr>
      <vt:lpstr>Credit discrimination is illegal</vt:lpstr>
      <vt:lpstr>Getting your credit reports and scores</vt:lpstr>
      <vt:lpstr>Many types of products and services </vt:lpstr>
      <vt:lpstr>Identifying Financial Exploitation</vt:lpstr>
      <vt:lpstr>Disability: Risks for financial exploitation</vt:lpstr>
      <vt:lpstr>Tool: Identifying financial abuse and exploitation Pages 83-83 – Focus on Persons With Disabilities</vt:lpstr>
      <vt:lpstr>Resources</vt:lpstr>
      <vt:lpstr>YMYG Module 9, Tool 1: Submitting a complaint</vt:lpstr>
      <vt:lpstr>Financial Exploitation – Group Brainstorm </vt:lpstr>
      <vt:lpstr>Integrating Your Money, Your Goals and Focus on People with Disabilities</vt:lpstr>
      <vt:lpstr>Wrap-up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People with Disabilities</dc:title>
  <dc:subject>A companion guide to Your Money Your Goals</dc:subject>
  <dc:creator>CFPB</dc:creator>
  <cp:lastModifiedBy>Theresa Kulow</cp:lastModifiedBy>
  <cp:revision>5</cp:revision>
  <cp:lastPrinted>2019-04-10T18:27:14Z</cp:lastPrinted>
  <dcterms:created xsi:type="dcterms:W3CDTF">2012-11-19T20:41:22Z</dcterms:created>
  <dcterms:modified xsi:type="dcterms:W3CDTF">2021-06-22T22:30:15Z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0x010100AE72F9258C1D7544B128AC245E13D7E7</vt:lpwstr>
  </property>
  <property fmtid="{D5CDD505-2E9C-101B-9397-08002B2CF9AE}" pid="3" name="AuthorIds_UIVersion_16896">
    <vt:lpwstr>50</vt:lpwstr>
  </property>
  <property fmtid="{D5CDD505-2E9C-101B-9397-08002B2CF9AE}" pid="4" name="AuthorIds_UIVersion_17408">
    <vt:lpwstr>50</vt:lpwstr>
  </property>
  <property fmtid="{D5CDD505-2E9C-101B-9397-08002B2CF9AE}" pid="5" name="AuthorIds_UIVersion_17920">
    <vt:lpwstr>50</vt:lpwstr>
  </property>
  <property fmtid="{D5CDD505-2E9C-101B-9397-08002B2CF9AE}" pid="6" name="ArticulateGUID">
    <vt:lpwstr>0947E122-1DFF-426C-85AB-C637EF05F763</vt:lpwstr>
  </property>
  <property fmtid="{D5CDD505-2E9C-101B-9397-08002B2CF9AE}" pid="7" name="ArticulatePath">
    <vt:lpwstr>April 2019 Financial Empowerment NH</vt:lpwstr>
  </property>
</Properties>
</file>