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sldIdLst>
    <p:sldId id="256" r:id="rId5"/>
    <p:sldId id="257" r:id="rId6"/>
    <p:sldId id="258" r:id="rId7"/>
    <p:sldId id="286" r:id="rId8"/>
    <p:sldId id="287" r:id="rId9"/>
    <p:sldId id="288" r:id="rId10"/>
    <p:sldId id="260" r:id="rId11"/>
    <p:sldId id="289" r:id="rId12"/>
    <p:sldId id="278" r:id="rId13"/>
    <p:sldId id="290" r:id="rId14"/>
    <p:sldId id="291" r:id="rId15"/>
    <p:sldId id="262" r:id="rId16"/>
    <p:sldId id="263" r:id="rId17"/>
    <p:sldId id="264" r:id="rId18"/>
    <p:sldId id="265" r:id="rId19"/>
    <p:sldId id="268" r:id="rId20"/>
    <p:sldId id="294" r:id="rId21"/>
    <p:sldId id="293" r:id="rId22"/>
    <p:sldId id="283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2238" autoAdjust="0"/>
  </p:normalViewPr>
  <p:slideViewPr>
    <p:cSldViewPr>
      <p:cViewPr varScale="1">
        <p:scale>
          <a:sx n="94" d="100"/>
          <a:sy n="94" d="100"/>
        </p:scale>
        <p:origin x="21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120BECDA-6C11-49C1-BF15-3A81FD7DDFFD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8FE83740-35F8-4318-B927-58E36EDE7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89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37A1A4-14E7-4279-BA3B-246A686AA3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820835-F9AA-4705-9F91-346F9A42F4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eaLnBrk="1" hangingPunct="1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9784E0-B849-4455-AB05-D7D7B3F30C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5E8B32-6CC3-4512-8268-913335865CC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A44DC6-ABD0-43CB-9507-5D80F7DE8EC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eaLnBrk="1" hangingPunct="1">
              <a:spcBef>
                <a:spcPct val="0"/>
              </a:spcBef>
            </a:pPr>
            <a:endParaRPr lang="en-US" b="1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35A748-A321-4F7F-B23B-C9ED76624F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9DEB0E-252F-4F04-B15A-5CE76EA283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9DEB0E-252F-4F04-B15A-5CE76EA283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9DEB0E-252F-4F04-B15A-5CE76EA283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eaLnBrk="1" hangingPunct="1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7A2235-5578-4323-A8CC-7F51B1C5DC6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3D76C6-6BEE-4674-A121-B132CF9FDAB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35E1E-DB63-4F4B-A240-2833160D4F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432FD5-3C74-47A8-8A5D-A00D9043912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5" name="Round Same Side Corner Rectangle 4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18A63-F8BF-4625-93E1-DD47CA86E3DA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678E1-D4E4-41F6-A187-2027F8BF8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0752-38DA-4AAE-A6DA-904048BA0BE8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8EF37-4FCA-4447-9C21-7BC17BDE6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E809C-14E5-4CE2-B29A-ADCD17F38C57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64862-05BB-46D4-B354-02FBDF664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6F660-0099-4D34-B8D4-D37D19B588D2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D562F-A0A6-4A99-8A16-DD3960CD2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1938E-C06A-4C9C-9B8F-ED34967A7BAC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7B6DD-7EC9-4677-B2E6-B87B1AE26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5" name="Round Same Side Corner Rectangle 4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7EDFC-0092-488A-B6E0-ADEAAD291CEA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AE841-7D5C-4DCD-857E-366F40851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D57CD-4C63-43D2-A9E4-B0AC37A30AF3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C0908-ABF8-4488-8BF1-CADB532EC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356A-E5E7-4753-8479-39E16F599A7F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0A325-EF2F-4A07-80A0-EA056CD81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E31C-45F4-440F-8136-E1204699E257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1DF71-E25B-44CA-B95C-C0F0E1024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2B99B-1495-4B55-B825-AF34D39DFF06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D5C89-208E-443A-A4B0-E5EE95935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" name="Rectangle 6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8" name="Rectangle 7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8B148-2824-4361-9985-9819D21E874E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AFC7-E9CF-42EA-9E2F-F9DFF2074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 useBgFill="1">
        <p:nvSpPr>
          <p:cNvPr id="6" name="Rectangle 5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7" name="Rectangle 6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4A9BA-4A46-4BA2-A400-D11E87B83B40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E695D-694F-4373-AB52-CFED49BB8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74638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6002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1450"/>
            <a:ext cx="21336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4DFDF9F-D022-4923-A4C4-73A2429250AC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1450"/>
            <a:ext cx="34290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1450"/>
            <a:ext cx="21336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354929A-7096-46D1-9436-874D9AD26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1" r:id="rId4"/>
    <p:sldLayoutId id="2147483670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78" r:id="rId11"/>
    <p:sldLayoutId id="21474836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Toriellop@ecu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Motivational Interviewing (MI) with Consumers Receiving Vocational Rehabilitation Counseling</a:t>
            </a:r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Nov. 13, 2019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br>
              <a:rPr lang="en-US" sz="3200" dirty="0">
                <a:solidFill>
                  <a:schemeClr val="tx1"/>
                </a:solidFill>
              </a:rPr>
            </a:br>
            <a:br>
              <a:rPr lang="en-US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Paul J. Toriello,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RhD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CRC, CCS, LCAS, LPC</a:t>
            </a:r>
            <a:b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Department of Addictions and Rehabilitation Studies </a:t>
            </a:r>
            <a:b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East Carolina University</a:t>
            </a:r>
            <a:b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Processes: Evoking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Ambivalence is a circular battle of Change vs. Sustain </a:t>
            </a:r>
            <a:r>
              <a:rPr lang="en-US" i="1" dirty="0"/>
              <a:t>Thought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Requires a focus (e.g., target behavior).</a:t>
            </a:r>
          </a:p>
          <a:p>
            <a:r>
              <a:rPr lang="en-US" i="1" dirty="0"/>
              <a:t>Communication</a:t>
            </a:r>
            <a:r>
              <a:rPr lang="en-US" dirty="0"/>
              <a:t> of ambivalence.</a:t>
            </a:r>
          </a:p>
          <a:p>
            <a:pPr lvl="1"/>
            <a:r>
              <a:rPr lang="en-US" dirty="0"/>
              <a:t>Tip the scale toward change by eliciting/responding to Change Talk.</a:t>
            </a:r>
          </a:p>
          <a:p>
            <a:r>
              <a:rPr lang="en-US" i="1" dirty="0"/>
              <a:t>Evoking</a:t>
            </a:r>
            <a:r>
              <a:rPr lang="en-US" dirty="0"/>
              <a:t> motivation to change.</a:t>
            </a:r>
          </a:p>
          <a:p>
            <a:pPr lvl="1"/>
            <a:r>
              <a:rPr lang="en-US" dirty="0"/>
              <a:t>Ratio of Change to Sustain Talk increases during MI.</a:t>
            </a:r>
          </a:p>
          <a:p>
            <a:r>
              <a:rPr lang="en-US" dirty="0"/>
              <a:t>Practice: Change Survey and Demonstration</a:t>
            </a:r>
          </a:p>
        </p:txBody>
      </p:sp>
    </p:spTree>
    <p:extLst>
      <p:ext uri="{BB962C8B-B14F-4D97-AF65-F5344CB8AC3E}">
        <p14:creationId xmlns:p14="http://schemas.microsoft.com/office/powerpoint/2010/main" val="3175396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Processes: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Change more likely with specific plan and expressed intention. </a:t>
            </a:r>
          </a:p>
          <a:p>
            <a:r>
              <a:rPr lang="en-US" sz="2400" dirty="0"/>
              <a:t>Signs of readiness</a:t>
            </a:r>
          </a:p>
          <a:p>
            <a:pPr lvl="1"/>
            <a:r>
              <a:rPr lang="en-US" dirty="0"/>
              <a:t>Increased Change Talk, decreased Sustain Talk.</a:t>
            </a:r>
          </a:p>
          <a:p>
            <a:r>
              <a:rPr lang="en-US" sz="2400" dirty="0"/>
              <a:t>Key Question</a:t>
            </a:r>
          </a:p>
          <a:p>
            <a:pPr lvl="1"/>
            <a:r>
              <a:rPr lang="en-US" dirty="0"/>
              <a:t>“Where are you at this point with your use?”</a:t>
            </a:r>
          </a:p>
          <a:p>
            <a:pPr lvl="1"/>
            <a:r>
              <a:rPr lang="en-US" dirty="0"/>
              <a:t>“What’s next for you?”</a:t>
            </a:r>
          </a:p>
          <a:p>
            <a:pPr lvl="1"/>
            <a:r>
              <a:rPr lang="en-US" dirty="0"/>
              <a:t>“What do you think you’ll decide to do?”</a:t>
            </a:r>
          </a:p>
        </p:txBody>
      </p:sp>
    </p:spTree>
    <p:extLst>
      <p:ext uri="{BB962C8B-B14F-4D97-AF65-F5344CB8AC3E}">
        <p14:creationId xmlns:p14="http://schemas.microsoft.com/office/powerpoint/2010/main" val="2802940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MI Strategies: OARS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/>
              <a:t>O</a:t>
            </a:r>
            <a:r>
              <a:rPr lang="en-US" sz="2600"/>
              <a:t>pen-ended questions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Get and keep the communication going.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600"/>
          </a:p>
          <a:p>
            <a:pPr eaLnBrk="1" hangingPunct="1">
              <a:lnSpc>
                <a:spcPct val="90000"/>
              </a:lnSpc>
            </a:pPr>
            <a:r>
              <a:rPr lang="en-US" sz="2600" b="1"/>
              <a:t>A</a:t>
            </a:r>
            <a:r>
              <a:rPr lang="en-US" sz="2600"/>
              <a:t>ffirmations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Turns weakness into strength.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600"/>
          </a:p>
          <a:p>
            <a:pPr eaLnBrk="1" hangingPunct="1">
              <a:lnSpc>
                <a:spcPct val="90000"/>
              </a:lnSpc>
            </a:pPr>
            <a:r>
              <a:rPr lang="en-US" sz="2600" b="1"/>
              <a:t>R</a:t>
            </a:r>
            <a:r>
              <a:rPr lang="en-US" sz="2600"/>
              <a:t>eflections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Expresses understanding  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600"/>
          </a:p>
          <a:p>
            <a:pPr eaLnBrk="1" hangingPunct="1">
              <a:lnSpc>
                <a:spcPct val="90000"/>
              </a:lnSpc>
            </a:pPr>
            <a:r>
              <a:rPr lang="en-US" sz="2600" b="1"/>
              <a:t>S</a:t>
            </a:r>
            <a:r>
              <a:rPr lang="en-US" sz="2600"/>
              <a:t>ummaries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Keeps the conversation organized.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Open-ended Questions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-4000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u="sng" dirty="0"/>
              <a:t>Open-ended:</a:t>
            </a:r>
          </a:p>
          <a:p>
            <a:pPr marL="400050" lvl="1" indent="-400050" eaLnBrk="1" hangingPunct="1">
              <a:lnSpc>
                <a:spcPct val="90000"/>
              </a:lnSpc>
            </a:pPr>
            <a:r>
              <a:rPr lang="en-US" i="1" dirty="0"/>
              <a:t>How do you want your life to be different?</a:t>
            </a:r>
          </a:p>
          <a:p>
            <a:pPr marL="400050" lvl="1" indent="-400050" eaLnBrk="1" hangingPunct="1">
              <a:lnSpc>
                <a:spcPct val="90000"/>
              </a:lnSpc>
            </a:pPr>
            <a:r>
              <a:rPr lang="en-US" i="1" dirty="0"/>
              <a:t>How confident are you that you could change your use? </a:t>
            </a:r>
          </a:p>
          <a:p>
            <a:pPr marL="400050" lvl="1" indent="-400050" eaLnBrk="1" hangingPunct="1">
              <a:lnSpc>
                <a:spcPct val="90000"/>
              </a:lnSpc>
            </a:pPr>
            <a:r>
              <a:rPr lang="en-US" i="1" dirty="0"/>
              <a:t>What consequences have you had because of your disability? </a:t>
            </a:r>
          </a:p>
          <a:p>
            <a:pPr marL="400050" lvl="1" indent="-400050" eaLnBrk="1" hangingPunct="1">
              <a:lnSpc>
                <a:spcPct val="90000"/>
              </a:lnSpc>
            </a:pPr>
            <a:r>
              <a:rPr lang="en-US" i="1" dirty="0"/>
              <a:t>How important is it for you to change _____?</a:t>
            </a:r>
          </a:p>
          <a:p>
            <a:pPr marL="400050" lvl="1" indent="-400050" eaLnBrk="1" hangingPunct="1">
              <a:lnSpc>
                <a:spcPct val="90000"/>
              </a:lnSpc>
            </a:pPr>
            <a:r>
              <a:rPr lang="en-US" i="1" dirty="0"/>
              <a:t>What do you think you might do about _____?</a:t>
            </a:r>
          </a:p>
          <a:p>
            <a:pPr marL="400050" lvl="1" indent="-400050" eaLnBrk="1" hangingPunct="1">
              <a:lnSpc>
                <a:spcPct val="90000"/>
              </a:lnSpc>
            </a:pPr>
            <a:endParaRPr lang="en-US" i="1" dirty="0"/>
          </a:p>
          <a:p>
            <a:pPr marL="400050" lvl="1" indent="-4000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u="sng" dirty="0"/>
              <a:t>Closed-ended:</a:t>
            </a:r>
          </a:p>
          <a:p>
            <a:pPr marL="400050" lvl="1" indent="-400050" eaLnBrk="1" hangingPunct="1">
              <a:lnSpc>
                <a:spcPct val="90000"/>
              </a:lnSpc>
            </a:pPr>
            <a:r>
              <a:rPr lang="en-US" i="1" dirty="0"/>
              <a:t>Do you…?</a:t>
            </a:r>
          </a:p>
          <a:p>
            <a:pPr marL="400050" lvl="1" indent="-400050" eaLnBrk="1" hangingPunct="1">
              <a:lnSpc>
                <a:spcPct val="90000"/>
              </a:lnSpc>
            </a:pPr>
            <a:r>
              <a:rPr lang="en-US" i="1" dirty="0"/>
              <a:t>Have you…?</a:t>
            </a:r>
          </a:p>
          <a:p>
            <a:pPr marL="400050" lvl="1" indent="-400050" eaLnBrk="1" hangingPunct="1">
              <a:lnSpc>
                <a:spcPct val="90000"/>
              </a:lnSpc>
            </a:pPr>
            <a:r>
              <a:rPr lang="en-US" i="1" dirty="0"/>
              <a:t>Will you…?</a:t>
            </a:r>
          </a:p>
          <a:p>
            <a:pPr marL="400050" indent="-400050" eaLnBrk="1" hangingPunct="1">
              <a:buFont typeface="Wingdings 2" pitchFamily="18" charset="2"/>
              <a:buNone/>
            </a:pPr>
            <a:endParaRPr lang="en-US" dirty="0"/>
          </a:p>
          <a:p>
            <a:pPr marL="400050" indent="-400050" eaLnBrk="1" hangingPunct="1">
              <a:buFont typeface="Wingdings 2" pitchFamily="18" charset="2"/>
              <a:buNone/>
            </a:pPr>
            <a:endParaRPr lang="en-US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Affirmations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i="1" dirty="0"/>
              <a:t>I’m impressed by how strong you are, a real survivor.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i="1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i="1" dirty="0"/>
              <a:t>I appreciate your openness and honesty today.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i="1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i="1" dirty="0"/>
              <a:t>I’m really impressed by how much thought you have given your situation.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i="1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i="1" dirty="0"/>
              <a:t>It’s really cool what you’re willing to do for your family.</a:t>
            </a:r>
            <a:endParaRPr lang="en-US" sz="2400" i="1" dirty="0"/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/>
              <a:t>Be genuine.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Reflections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/>
              <a:t>Reflections express understanding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Think reflectively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Make guesses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Be a mirror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/>
              <a:t>Reflections are </a:t>
            </a:r>
            <a:r>
              <a:rPr lang="en-US" sz="2400" b="1" u="sng" dirty="0"/>
              <a:t>statements</a:t>
            </a:r>
            <a:r>
              <a:rPr lang="en-US" sz="2400" b="1" dirty="0"/>
              <a:t>, not questions</a:t>
            </a:r>
            <a:r>
              <a:rPr lang="en-US" sz="2400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/>
              <a:t>You’re angry?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400" i="1" dirty="0"/>
              <a:t>Watch voice tone so it is not sounding like a question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/>
              <a:t>You’re angry. 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400" i="1" dirty="0"/>
              <a:t>Tone stays steady, makes a statement</a:t>
            </a:r>
            <a:endParaRPr lang="en-US" sz="2400" dirty="0"/>
          </a:p>
          <a:p>
            <a:pPr eaLnBrk="1" hangingPunct="1"/>
            <a:r>
              <a:rPr lang="en-US" sz="2400" b="1" dirty="0"/>
              <a:t>Reflection accuracy</a:t>
            </a:r>
          </a:p>
          <a:p>
            <a:pPr lvl="1" eaLnBrk="1" hangingPunct="1"/>
            <a:r>
              <a:rPr lang="en-US" dirty="0"/>
              <a:t>“Do you mean that…?”</a:t>
            </a:r>
          </a:p>
          <a:p>
            <a:pPr lvl="1" eaLnBrk="1" hangingPunct="1"/>
            <a:r>
              <a:rPr lang="en-US" dirty="0"/>
              <a:t>“You mean that…”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Summaries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60000"/>
              </a:lnSpc>
            </a:pPr>
            <a:endParaRPr lang="en-US" sz="2400" i="1" dirty="0"/>
          </a:p>
          <a:p>
            <a:pPr eaLnBrk="1" hangingPunct="1">
              <a:lnSpc>
                <a:spcPct val="60000"/>
              </a:lnSpc>
            </a:pPr>
            <a:r>
              <a:rPr lang="en-US" sz="2400" b="1" dirty="0"/>
              <a:t>Collect</a:t>
            </a:r>
            <a:r>
              <a:rPr lang="en-US" sz="2400" dirty="0"/>
              <a:t> material that has been offered</a:t>
            </a:r>
          </a:p>
          <a:p>
            <a:pPr lvl="1" eaLnBrk="1" hangingPunct="1">
              <a:lnSpc>
                <a:spcPct val="60000"/>
              </a:lnSpc>
            </a:pPr>
            <a:r>
              <a:rPr lang="en-US" i="1" dirty="0"/>
              <a:t>So far you’ve expressed concern about your children, and getting a job.</a:t>
            </a:r>
          </a:p>
          <a:p>
            <a:pPr lvl="1" eaLnBrk="1" hangingPunct="1">
              <a:lnSpc>
                <a:spcPct val="60000"/>
              </a:lnSpc>
              <a:buFont typeface="Wingdings 2" pitchFamily="18" charset="2"/>
              <a:buNone/>
            </a:pPr>
            <a:endParaRPr lang="en-US" dirty="0"/>
          </a:p>
          <a:p>
            <a:pPr eaLnBrk="1" hangingPunct="1">
              <a:lnSpc>
                <a:spcPct val="60000"/>
              </a:lnSpc>
            </a:pPr>
            <a:r>
              <a:rPr lang="en-US" sz="2400" b="1" dirty="0"/>
              <a:t>Link</a:t>
            </a:r>
            <a:r>
              <a:rPr lang="en-US" sz="2400" dirty="0"/>
              <a:t> something just said with something discussed earlier.</a:t>
            </a:r>
          </a:p>
          <a:p>
            <a:pPr lvl="1" eaLnBrk="1" hangingPunct="1">
              <a:lnSpc>
                <a:spcPct val="60000"/>
              </a:lnSpc>
            </a:pPr>
            <a:r>
              <a:rPr lang="en-US" i="1" dirty="0"/>
              <a:t>That sounds a bit like what you told me about that sad feeling you get…</a:t>
            </a:r>
          </a:p>
          <a:p>
            <a:pPr lvl="1" eaLnBrk="1" hangingPunct="1">
              <a:lnSpc>
                <a:spcPct val="60000"/>
              </a:lnSpc>
              <a:buFont typeface="Wingdings 2" pitchFamily="18" charset="2"/>
              <a:buNone/>
            </a:pPr>
            <a:endParaRPr lang="en-US" dirty="0"/>
          </a:p>
          <a:p>
            <a:pPr eaLnBrk="1" hangingPunct="1">
              <a:lnSpc>
                <a:spcPct val="60000"/>
              </a:lnSpc>
            </a:pPr>
            <a:r>
              <a:rPr lang="en-US" sz="2400" b="1" dirty="0"/>
              <a:t>Transition</a:t>
            </a:r>
            <a:r>
              <a:rPr lang="en-US" sz="2400" dirty="0"/>
              <a:t> to a new task</a:t>
            </a:r>
          </a:p>
          <a:p>
            <a:pPr lvl="1" eaLnBrk="1" hangingPunct="1">
              <a:lnSpc>
                <a:spcPct val="60000"/>
              </a:lnSpc>
            </a:pPr>
            <a:r>
              <a:rPr lang="en-US" i="1" dirty="0"/>
              <a:t>Before I ask you the questions I mentioned earlier, let me summarize what you’ve told me so far, and see if I’ve missed anything important.  You are feeling really frustrated, part of you wants to get </a:t>
            </a:r>
            <a:r>
              <a:rPr lang="en-US" i="1" dirty="0" err="1"/>
              <a:t>highuse</a:t>
            </a:r>
            <a:r>
              <a:rPr lang="en-US" i="1" dirty="0"/>
              <a:t>, and another part doesn’t. It scared you… </a:t>
            </a:r>
          </a:p>
          <a:p>
            <a:pPr eaLnBrk="1" hangingPunct="1">
              <a:lnSpc>
                <a:spcPct val="60000"/>
              </a:lnSpc>
            </a:pPr>
            <a:endParaRPr lang="en-US" sz="2400" dirty="0"/>
          </a:p>
          <a:p>
            <a:pPr eaLnBrk="1" hangingPunct="1">
              <a:lnSpc>
                <a:spcPct val="60000"/>
              </a:lnSpc>
            </a:pPr>
            <a:r>
              <a:rPr lang="en-US" sz="2400" b="1" dirty="0"/>
              <a:t>When in doubt, summarize</a:t>
            </a:r>
          </a:p>
          <a:p>
            <a:pPr lvl="1" eaLnBrk="1" hangingPunct="1">
              <a:lnSpc>
                <a:spcPct val="60000"/>
              </a:lnSpc>
            </a:pPr>
            <a:r>
              <a:rPr lang="en-US" i="1" dirty="0"/>
              <a:t>Let me make sure I have this right. You shared that…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410E-FC20-4DBF-AD72-C66320419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 Conversation: Quasi-Scripted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69B0D-FDE7-4976-B6E7-165F516BA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dirty="0"/>
              <a:t>Seek to understand.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1800" dirty="0"/>
              <a:t>Ruler: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altLang="en-US" sz="1600" dirty="0"/>
              <a:t>“On a scale of 1 to 10, how willing are you to________”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altLang="en-US" sz="1600" dirty="0"/>
              <a:t>“On a scale of 1 to 10, how important is it for you to ______?”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1800" dirty="0"/>
              <a:t>Ruler Follow-Ups: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altLang="en-US" sz="1600" dirty="0"/>
              <a:t>“Why are you a __ and not a (lower number)?”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altLang="en-US" sz="1600" dirty="0"/>
              <a:t>“What would it take for you to move to a (higher number)?”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dirty="0"/>
              <a:t>Reflect patients answers: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1800" dirty="0"/>
              <a:t> “On the one hand ______ and on the other hand ______.”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dirty="0"/>
              <a:t>Affirm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1800" dirty="0"/>
              <a:t> Connect to previous Check-Ins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altLang="en-US" sz="1600" dirty="0"/>
              <a:t>“Last week you said you were a ___...you really are motivated to _____”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dirty="0"/>
              <a:t>Commitment Check &amp; Summarize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1800" dirty="0"/>
              <a:t>“What do you plan to do for the rest of the week?”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1800" dirty="0"/>
              <a:t>“You have shared with me that _____.”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1800" dirty="0"/>
              <a:t>“How can we support you?”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2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MI: PACE Yourselves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/>
              <a:t>“MI is a collaborative conversation style for strengthening a person’s own motivation and commitment to change.” </a:t>
            </a:r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“MI is a person-centered counseling style for addressing the common problem of ambivalence about change.” 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“MI is a collaborative, goal-oriented style of communication with particular attention to the language of change.  It is designed to strengthen personal motivation for and commitment to a specific goal by eliciting and exploring the person's own reasons for change within an atmosphere of acceptance and compassion.”</a:t>
            </a:r>
          </a:p>
        </p:txBody>
      </p:sp>
    </p:spTree>
    <p:extLst>
      <p:ext uri="{BB962C8B-B14F-4D97-AF65-F5344CB8AC3E}">
        <p14:creationId xmlns:p14="http://schemas.microsoft.com/office/powerpoint/2010/main" val="4016741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Thank You!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dirty="0"/>
          </a:p>
          <a:p>
            <a:pPr algn="ctr" eaLnBrk="1" hangingPunct="1">
              <a:buFont typeface="Wingdings 2" pitchFamily="18" charset="2"/>
              <a:buNone/>
            </a:pPr>
            <a:endParaRPr lang="en-US" dirty="0"/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Final questions and comments.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dirty="0"/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Paul Toriello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>
                <a:hlinkClick r:id="rId3"/>
              </a:rPr>
              <a:t>Toriellop@ecu.edu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Objectives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Learn about the Spirit &amp; Processes of MI for use with Consumers of VR;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Practice Reflective Listening skills to elicit “Change Talk” from Consumers of VR; and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Practice skills for “Rolling with Consumer Resistance” from Consumers of VR.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MI?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Ambivalence- the most common stuck point on the way to change.</a:t>
            </a:r>
          </a:p>
          <a:p>
            <a:pPr lvl="1" eaLnBrk="1" hangingPunct="1"/>
            <a:r>
              <a:rPr lang="en-US" dirty="0"/>
              <a:t>Normal, not pathological. </a:t>
            </a:r>
          </a:p>
          <a:p>
            <a:pPr lvl="1" eaLnBrk="1" hangingPunct="1"/>
            <a:r>
              <a:rPr lang="en-US" dirty="0"/>
              <a:t>Practice: Righting-reflex.</a:t>
            </a:r>
          </a:p>
          <a:p>
            <a:pPr marL="0" indent="0" algn="ctr" eaLnBrk="1" hangingPunct="1">
              <a:buNone/>
            </a:pPr>
            <a:endParaRPr lang="en-US" dirty="0"/>
          </a:p>
          <a:p>
            <a:pPr marL="0" indent="0" algn="ctr" eaLnBrk="1" hangingPunct="1">
              <a:buNone/>
            </a:pPr>
            <a:r>
              <a:rPr lang="en-US" dirty="0"/>
              <a:t>“MI is a collaborative conversation style for strengthening a person’s own motivation and commitment to change.” 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MI?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b="1" dirty="0"/>
              <a:t>P</a:t>
            </a:r>
            <a:r>
              <a:rPr lang="en-US" sz="2000" dirty="0"/>
              <a:t>artnership</a:t>
            </a:r>
          </a:p>
          <a:p>
            <a:pPr lvl="1" eaLnBrk="1" hangingPunct="1"/>
            <a:r>
              <a:rPr lang="en-US" sz="2000" dirty="0"/>
              <a:t>With vs. to.</a:t>
            </a:r>
          </a:p>
          <a:p>
            <a:pPr lvl="1" eaLnBrk="1" hangingPunct="1"/>
            <a:r>
              <a:rPr lang="en-US" sz="2000" dirty="0"/>
              <a:t>Who is the expert?</a:t>
            </a:r>
          </a:p>
          <a:p>
            <a:pPr lvl="1" eaLnBrk="1" hangingPunct="1"/>
            <a:r>
              <a:rPr lang="en-US" sz="2000" dirty="0"/>
              <a:t>Privilege to witness change.</a:t>
            </a:r>
          </a:p>
          <a:p>
            <a:pPr eaLnBrk="1" hangingPunct="1"/>
            <a:r>
              <a:rPr lang="en-US" sz="2000" b="1" dirty="0"/>
              <a:t>A</a:t>
            </a:r>
            <a:r>
              <a:rPr lang="en-US" sz="2000" dirty="0"/>
              <a:t>cceptance </a:t>
            </a:r>
          </a:p>
          <a:p>
            <a:pPr lvl="1" eaLnBrk="1" hangingPunct="1"/>
            <a:r>
              <a:rPr lang="en-US" sz="2000" dirty="0"/>
              <a:t>Absolute worth- prizing another’s inherent worth/</a:t>
            </a:r>
            <a:r>
              <a:rPr lang="en-US" sz="2000" i="1" dirty="0"/>
              <a:t>potential</a:t>
            </a:r>
            <a:r>
              <a:rPr lang="en-US" sz="2000" dirty="0"/>
              <a:t>.</a:t>
            </a:r>
          </a:p>
          <a:p>
            <a:pPr lvl="1" eaLnBrk="1" hangingPunct="1"/>
            <a:r>
              <a:rPr lang="en-US" sz="2000" dirty="0"/>
              <a:t>Empathy- active interest/understand another.</a:t>
            </a:r>
          </a:p>
          <a:p>
            <a:pPr lvl="1" eaLnBrk="1" hangingPunct="1"/>
            <a:r>
              <a:rPr lang="en-US" sz="2000" dirty="0"/>
              <a:t>Autonomy support- irrevocable right/capacity for self-determination.</a:t>
            </a:r>
          </a:p>
          <a:p>
            <a:pPr lvl="1" eaLnBrk="1" hangingPunct="1"/>
            <a:r>
              <a:rPr lang="en-US" sz="2000" dirty="0"/>
              <a:t>Affirmation- seek and salute another’s strengths/effort.</a:t>
            </a:r>
          </a:p>
          <a:p>
            <a:pPr eaLnBrk="1" hangingPunct="1"/>
            <a:r>
              <a:rPr lang="en-US" sz="2000" b="1" dirty="0"/>
              <a:t>C</a:t>
            </a:r>
            <a:r>
              <a:rPr lang="en-US" sz="2000" dirty="0"/>
              <a:t>ompassion- </a:t>
            </a:r>
          </a:p>
          <a:p>
            <a:pPr lvl="1" eaLnBrk="1" hangingPunct="1"/>
            <a:r>
              <a:rPr lang="en-US" sz="2000" dirty="0"/>
              <a:t>Promote/prioritize other’s needs.</a:t>
            </a:r>
          </a:p>
          <a:p>
            <a:pPr eaLnBrk="1" hangingPunct="1"/>
            <a:r>
              <a:rPr lang="en-US" sz="2000" b="1" dirty="0"/>
              <a:t>E</a:t>
            </a:r>
            <a:r>
              <a:rPr lang="en-US" sz="2000" dirty="0"/>
              <a:t>vocation</a:t>
            </a:r>
          </a:p>
          <a:p>
            <a:pPr lvl="1" eaLnBrk="1" hangingPunct="1"/>
            <a:r>
              <a:rPr lang="en-US" sz="2000" dirty="0"/>
              <a:t>You </a:t>
            </a:r>
            <a:r>
              <a:rPr lang="en-US" sz="2000"/>
              <a:t>have what </a:t>
            </a:r>
            <a:r>
              <a:rPr lang="en-US" sz="2000" dirty="0"/>
              <a:t>you need.</a:t>
            </a:r>
          </a:p>
        </p:txBody>
      </p:sp>
    </p:spTree>
    <p:extLst>
      <p:ext uri="{BB962C8B-B14F-4D97-AF65-F5344CB8AC3E}">
        <p14:creationId xmlns:p14="http://schemas.microsoft.com/office/powerpoint/2010/main" val="252020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MI?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PACE…</a:t>
            </a:r>
          </a:p>
          <a:p>
            <a:pPr marL="0" indent="0" eaLnBrk="1" hangingPunct="1">
              <a:buNone/>
            </a:pPr>
            <a:endParaRPr lang="en-US" b="1" dirty="0"/>
          </a:p>
          <a:p>
            <a:pPr marL="0" indent="0" algn="ctr" eaLnBrk="1" hangingPunct="1">
              <a:buNone/>
            </a:pPr>
            <a:r>
              <a:rPr lang="en-US" dirty="0"/>
              <a:t>“MI is a person-centered counseling style for addressing the common problem of ambivalence about change.” </a:t>
            </a:r>
          </a:p>
          <a:p>
            <a:pPr marL="0" indent="0" algn="ctr" eaLnBrk="1" hangingPunct="1">
              <a:buNone/>
            </a:pPr>
            <a:endParaRPr lang="en-US" dirty="0"/>
          </a:p>
          <a:p>
            <a:pPr eaLnBrk="1" hangingPunct="1"/>
            <a:r>
              <a:rPr lang="en-US" b="1" dirty="0"/>
              <a:t>PACE…</a:t>
            </a:r>
          </a:p>
          <a:p>
            <a:pPr lvl="1" eaLnBrk="1" hangingPunct="1"/>
            <a:r>
              <a:rPr lang="en-US" sz="2800" dirty="0"/>
              <a:t>Mind-set and heart-set.</a:t>
            </a:r>
          </a:p>
        </p:txBody>
      </p:sp>
    </p:spTree>
    <p:extLst>
      <p:ext uri="{BB962C8B-B14F-4D97-AF65-F5344CB8AC3E}">
        <p14:creationId xmlns:p14="http://schemas.microsoft.com/office/powerpoint/2010/main" val="3406454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Processes of 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							Planning</a:t>
            </a:r>
          </a:p>
          <a:p>
            <a:pPr marL="0" indent="0">
              <a:buNone/>
            </a:pPr>
            <a:r>
              <a:rPr lang="en-US" sz="2400" dirty="0"/>
              <a:t>					Evoking</a:t>
            </a:r>
          </a:p>
          <a:p>
            <a:pPr marL="0" indent="0">
              <a:buNone/>
            </a:pPr>
            <a:r>
              <a:rPr lang="en-US" sz="2400" dirty="0"/>
              <a:t>			Focusing</a:t>
            </a:r>
          </a:p>
          <a:p>
            <a:pPr marL="0" indent="0">
              <a:buNone/>
            </a:pPr>
            <a:r>
              <a:rPr lang="en-US" sz="2400" dirty="0"/>
              <a:t>	Engaging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“MI is a collaborative, goal-oriented style of communication with particular attention to the language of change. It is designed to strengthen personal motivation for and commitment to a specific goal by eliciting and exploring the person's own reasons for change within an atmosphere of acceptance and compassion.”</a:t>
            </a:r>
          </a:p>
        </p:txBody>
      </p:sp>
    </p:spTree>
    <p:extLst>
      <p:ext uri="{BB962C8B-B14F-4D97-AF65-F5344CB8AC3E}">
        <p14:creationId xmlns:p14="http://schemas.microsoft.com/office/powerpoint/2010/main" val="3548276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Four Processes: Engaging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The relational foundation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Working Alliance- predicts retention and outcome</a:t>
            </a:r>
          </a:p>
          <a:p>
            <a:pPr marL="319088" lvl="1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/>
              <a:t>Traps of disengagement</a:t>
            </a:r>
          </a:p>
          <a:p>
            <a:pPr lvl="1" eaLnBrk="1" hangingPunct="1"/>
            <a:r>
              <a:rPr lang="en-US" dirty="0"/>
              <a:t>Assessment, Expert, Premature Focus, Labeling, Chat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Practice: Best day.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Processes: Focusing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/>
          <a:lstStyle/>
          <a:p>
            <a:r>
              <a:rPr lang="en-US" dirty="0"/>
              <a:t>Navigating agendas.</a:t>
            </a:r>
          </a:p>
          <a:p>
            <a:pPr lvl="1"/>
            <a:r>
              <a:rPr lang="en-US" dirty="0"/>
              <a:t>Consumer,</a:t>
            </a:r>
          </a:p>
          <a:p>
            <a:pPr lvl="1"/>
            <a:r>
              <a:rPr lang="en-US" dirty="0"/>
              <a:t>Counselor, and</a:t>
            </a:r>
          </a:p>
          <a:p>
            <a:pPr lvl="1"/>
            <a:r>
              <a:rPr lang="en-US" dirty="0"/>
              <a:t>Setting.</a:t>
            </a:r>
          </a:p>
          <a:p>
            <a:r>
              <a:rPr lang="en-US" dirty="0"/>
              <a:t>Styles of focusing</a:t>
            </a:r>
          </a:p>
          <a:p>
            <a:pPr lvl="1"/>
            <a:r>
              <a:rPr lang="en-US" dirty="0"/>
              <a:t>Directing- “I know where we are going; the focus is clear.”</a:t>
            </a:r>
          </a:p>
          <a:p>
            <a:pPr lvl="1"/>
            <a:r>
              <a:rPr lang="en-US" dirty="0"/>
              <a:t>Following- “The focus is unclear, and we need to explore.”</a:t>
            </a:r>
          </a:p>
          <a:p>
            <a:pPr lvl="1"/>
            <a:r>
              <a:rPr lang="en-US" dirty="0"/>
              <a:t>Guiding- “There are several options, and we need to decide.”</a:t>
            </a:r>
          </a:p>
          <a:p>
            <a:r>
              <a:rPr lang="en-US" dirty="0"/>
              <a:t>Negotiable vs. Non-negotiable</a:t>
            </a:r>
          </a:p>
        </p:txBody>
      </p:sp>
    </p:spTree>
    <p:extLst>
      <p:ext uri="{BB962C8B-B14F-4D97-AF65-F5344CB8AC3E}">
        <p14:creationId xmlns:p14="http://schemas.microsoft.com/office/powerpoint/2010/main" val="2173057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Four Processes: Evoking</a:t>
            </a:r>
          </a:p>
        </p:txBody>
      </p:sp>
      <p:sp>
        <p:nvSpPr>
          <p:cNvPr id="46082" name="Rectangle 3"/>
          <p:cNvSpPr>
            <a:spLocks noChangeArrowheads="1"/>
          </p:cNvSpPr>
          <p:nvPr/>
        </p:nvSpPr>
        <p:spPr bwMode="auto">
          <a:xfrm>
            <a:off x="457200" y="3189869"/>
            <a:ext cx="27432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n-US" sz="4400" dirty="0"/>
              <a:t>D</a:t>
            </a:r>
            <a:r>
              <a:rPr lang="en-US" sz="4400" b="0" dirty="0"/>
              <a:t>esire</a:t>
            </a:r>
          </a:p>
          <a:p>
            <a:pPr marL="609600" indent="-609600"/>
            <a:r>
              <a:rPr lang="en-US" sz="4400" dirty="0"/>
              <a:t>A</a:t>
            </a:r>
            <a:r>
              <a:rPr lang="en-US" sz="4400" b="0" dirty="0"/>
              <a:t>bility</a:t>
            </a:r>
          </a:p>
          <a:p>
            <a:pPr marL="609600" indent="-609600"/>
            <a:r>
              <a:rPr lang="en-US" sz="4400" dirty="0"/>
              <a:t>R</a:t>
            </a:r>
            <a:r>
              <a:rPr lang="en-US" sz="4400" b="0" dirty="0"/>
              <a:t>eason</a:t>
            </a:r>
          </a:p>
          <a:p>
            <a:pPr marL="609600" indent="-609600"/>
            <a:r>
              <a:rPr lang="en-US" sz="4400" dirty="0"/>
              <a:t>N</a:t>
            </a:r>
            <a:r>
              <a:rPr lang="en-US" sz="4400" b="0" dirty="0"/>
              <a:t>eed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3200400" y="2895699"/>
            <a:ext cx="152400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500" b="0" dirty="0">
                <a:latin typeface="Times New Roman" pitchFamily="18" charset="0"/>
              </a:rPr>
              <a:t>}</a:t>
            </a:r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4702629" y="3429000"/>
            <a:ext cx="4114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/>
              <a:t>C</a:t>
            </a:r>
            <a:r>
              <a:rPr lang="en-US" sz="4400" b="0" dirty="0"/>
              <a:t>ommitment</a:t>
            </a:r>
          </a:p>
          <a:p>
            <a:r>
              <a:rPr lang="en-US" sz="4400" dirty="0"/>
              <a:t>A</a:t>
            </a:r>
            <a:r>
              <a:rPr lang="en-US" sz="4400" b="0" dirty="0"/>
              <a:t>ctivation</a:t>
            </a:r>
          </a:p>
          <a:p>
            <a:r>
              <a:rPr lang="en-US" sz="4400" dirty="0"/>
              <a:t>T</a:t>
            </a:r>
            <a:r>
              <a:rPr lang="en-US" sz="4400" b="0" dirty="0"/>
              <a:t>aking Steps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Change Talk vs. Sustain Talk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72F9258C1D7544B128AC245E13D7E7" ma:contentTypeVersion="12" ma:contentTypeDescription="Create a new document." ma:contentTypeScope="" ma:versionID="0d020af1967ae4a9f2fc8b3095c10ea9">
  <xsd:schema xmlns:xsd="http://www.w3.org/2001/XMLSchema" xmlns:xs="http://www.w3.org/2001/XMLSchema" xmlns:p="http://schemas.microsoft.com/office/2006/metadata/properties" xmlns:ns2="8ab71edf-1889-4fef-a822-688cf9a69833" xmlns:ns3="d08e0b9d-1512-4765-a4e4-f03326c4d4cd" targetNamespace="http://schemas.microsoft.com/office/2006/metadata/properties" ma:root="true" ma:fieldsID="477525fa3c5698f0ed8974e944d270d2" ns2:_="" ns3:_="">
    <xsd:import namespace="8ab71edf-1889-4fef-a822-688cf9a69833"/>
    <xsd:import namespace="d08e0b9d-1512-4765-a4e4-f03326c4d4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71edf-1889-4fef-a822-688cf9a698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e0b9d-1512-4765-a4e4-f03326c4d4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A11D89-6333-411C-91E1-DBC1B498230B}"/>
</file>

<file path=customXml/itemProps2.xml><?xml version="1.0" encoding="utf-8"?>
<ds:datastoreItem xmlns:ds="http://schemas.openxmlformats.org/officeDocument/2006/customXml" ds:itemID="{CDD6311B-2F41-43D9-9BF7-051618B267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35FDA7-8AB5-43D1-A1B3-180E8C6AA73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3207</TotalTime>
  <Words>1118</Words>
  <Application>Microsoft Office PowerPoint</Application>
  <PresentationFormat>On-screen Show (4:3)</PresentationFormat>
  <Paragraphs>191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Wingdings 2</vt:lpstr>
      <vt:lpstr>Prefab</vt:lpstr>
      <vt:lpstr> Motivational Interviewing (MI) with Consumers Receiving Vocational Rehabilitation Counseling  Nov. 13, 2019   </vt:lpstr>
      <vt:lpstr>Objectives</vt:lpstr>
      <vt:lpstr>What is MI?</vt:lpstr>
      <vt:lpstr>What is MI?</vt:lpstr>
      <vt:lpstr>What is MI?</vt:lpstr>
      <vt:lpstr>Four Processes of MI</vt:lpstr>
      <vt:lpstr>Four Processes: Engaging</vt:lpstr>
      <vt:lpstr>Four Processes: Focusing</vt:lpstr>
      <vt:lpstr>Four Processes: Evoking</vt:lpstr>
      <vt:lpstr>Four Processes: Evoking</vt:lpstr>
      <vt:lpstr>Four Processes: Planning</vt:lpstr>
      <vt:lpstr>Basic MI Strategies: OARS</vt:lpstr>
      <vt:lpstr>Open-ended Questions</vt:lpstr>
      <vt:lpstr>Affirmations</vt:lpstr>
      <vt:lpstr>Reflections</vt:lpstr>
      <vt:lpstr>Summaries</vt:lpstr>
      <vt:lpstr>MI Conversation: Quasi-Scripted</vt:lpstr>
      <vt:lpstr>MI: PACE Yourselves</vt:lpstr>
      <vt:lpstr>Thank You!</vt:lpstr>
    </vt:vector>
  </TitlesOfParts>
  <Company>East Carolina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Motivational Interviewing by Community Corrections Officers</dc:title>
  <dc:creator>toriellop</dc:creator>
  <cp:lastModifiedBy>John Donovan</cp:lastModifiedBy>
  <cp:revision>142</cp:revision>
  <cp:lastPrinted>2019-11-12T22:15:56Z</cp:lastPrinted>
  <dcterms:created xsi:type="dcterms:W3CDTF">2011-11-21T18:10:44Z</dcterms:created>
  <dcterms:modified xsi:type="dcterms:W3CDTF">2019-11-20T21:17:33Z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0x010100AE72F9258C1D7544B128AC245E13D7E7</vt:lpwstr>
  </property>
</Properties>
</file>