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625" r:id="rId5"/>
    <p:sldMasterId id="2147484791" r:id="rId6"/>
  </p:sldMasterIdLst>
  <p:notesMasterIdLst>
    <p:notesMasterId r:id="rId118"/>
  </p:notesMasterIdLst>
  <p:handoutMasterIdLst>
    <p:handoutMasterId r:id="rId119"/>
  </p:handoutMasterIdLst>
  <p:sldIdLst>
    <p:sldId id="1190" r:id="rId7"/>
    <p:sldId id="1105" r:id="rId8"/>
    <p:sldId id="1167" r:id="rId9"/>
    <p:sldId id="1191" r:id="rId10"/>
    <p:sldId id="1087" r:id="rId11"/>
    <p:sldId id="1154" r:id="rId12"/>
    <p:sldId id="1088" r:id="rId13"/>
    <p:sldId id="967" r:id="rId14"/>
    <p:sldId id="914" r:id="rId15"/>
    <p:sldId id="1155" r:id="rId16"/>
    <p:sldId id="972" r:id="rId17"/>
    <p:sldId id="1023" r:id="rId18"/>
    <p:sldId id="1024" r:id="rId19"/>
    <p:sldId id="1178" r:id="rId20"/>
    <p:sldId id="1179" r:id="rId21"/>
    <p:sldId id="1180" r:id="rId22"/>
    <p:sldId id="1181" r:id="rId23"/>
    <p:sldId id="1187" r:id="rId24"/>
    <p:sldId id="1182" r:id="rId25"/>
    <p:sldId id="916" r:id="rId26"/>
    <p:sldId id="1183" r:id="rId27"/>
    <p:sldId id="973" r:id="rId28"/>
    <p:sldId id="917" r:id="rId29"/>
    <p:sldId id="1069" r:id="rId30"/>
    <p:sldId id="923" r:id="rId31"/>
    <p:sldId id="1113" r:id="rId32"/>
    <p:sldId id="974" r:id="rId33"/>
    <p:sldId id="975" r:id="rId34"/>
    <p:sldId id="977" r:id="rId35"/>
    <p:sldId id="976" r:id="rId36"/>
    <p:sldId id="979" r:id="rId37"/>
    <p:sldId id="980" r:id="rId38"/>
    <p:sldId id="981" r:id="rId39"/>
    <p:sldId id="983" r:id="rId40"/>
    <p:sldId id="982" r:id="rId41"/>
    <p:sldId id="984" r:id="rId42"/>
    <p:sldId id="1036" r:id="rId43"/>
    <p:sldId id="988" r:id="rId44"/>
    <p:sldId id="1071" r:id="rId45"/>
    <p:sldId id="1072" r:id="rId46"/>
    <p:sldId id="990" r:id="rId47"/>
    <p:sldId id="924" r:id="rId48"/>
    <p:sldId id="1156" r:id="rId49"/>
    <p:sldId id="991" r:id="rId50"/>
    <p:sldId id="1039" r:id="rId51"/>
    <p:sldId id="992" r:id="rId52"/>
    <p:sldId id="994" r:id="rId53"/>
    <p:sldId id="1073" r:id="rId54"/>
    <p:sldId id="1074" r:id="rId55"/>
    <p:sldId id="998" r:id="rId56"/>
    <p:sldId id="999" r:id="rId57"/>
    <p:sldId id="1076" r:id="rId58"/>
    <p:sldId id="1077" r:id="rId59"/>
    <p:sldId id="1027" r:id="rId60"/>
    <p:sldId id="931" r:id="rId61"/>
    <p:sldId id="1042" r:id="rId62"/>
    <p:sldId id="1043" r:id="rId63"/>
    <p:sldId id="937" r:id="rId64"/>
    <p:sldId id="1044" r:id="rId65"/>
    <p:sldId id="1045" r:id="rId66"/>
    <p:sldId id="1078" r:id="rId67"/>
    <p:sldId id="1028" r:id="rId68"/>
    <p:sldId id="933" r:id="rId69"/>
    <p:sldId id="1046" r:id="rId70"/>
    <p:sldId id="1005" r:id="rId71"/>
    <p:sldId id="1004" r:id="rId72"/>
    <p:sldId id="1006" r:id="rId73"/>
    <p:sldId id="1080" r:id="rId74"/>
    <p:sldId id="1081" r:id="rId75"/>
    <p:sldId id="1029" r:id="rId76"/>
    <p:sldId id="1188" r:id="rId77"/>
    <p:sldId id="1157" r:id="rId78"/>
    <p:sldId id="1070" r:id="rId79"/>
    <p:sldId id="940" r:id="rId80"/>
    <p:sldId id="1012" r:id="rId81"/>
    <p:sldId id="1013" r:id="rId82"/>
    <p:sldId id="1089" r:id="rId83"/>
    <p:sldId id="1014" r:id="rId84"/>
    <p:sldId id="1015" r:id="rId85"/>
    <p:sldId id="1016" r:id="rId86"/>
    <p:sldId id="1083" r:id="rId87"/>
    <p:sldId id="1017" r:id="rId88"/>
    <p:sldId id="1085" r:id="rId89"/>
    <p:sldId id="1030" r:id="rId90"/>
    <p:sldId id="943" r:id="rId91"/>
    <p:sldId id="1166" r:id="rId92"/>
    <p:sldId id="944" r:id="rId93"/>
    <p:sldId id="1057" r:id="rId94"/>
    <p:sldId id="1019" r:id="rId95"/>
    <p:sldId id="1031" r:id="rId96"/>
    <p:sldId id="1160" r:id="rId97"/>
    <p:sldId id="1161" r:id="rId98"/>
    <p:sldId id="1059" r:id="rId99"/>
    <p:sldId id="1058" r:id="rId100"/>
    <p:sldId id="1032" r:id="rId101"/>
    <p:sldId id="1060" r:id="rId102"/>
    <p:sldId id="1061" r:id="rId103"/>
    <p:sldId id="1062" r:id="rId104"/>
    <p:sldId id="1065" r:id="rId105"/>
    <p:sldId id="1021" r:id="rId106"/>
    <p:sldId id="1063" r:id="rId107"/>
    <p:sldId id="1034" r:id="rId108"/>
    <p:sldId id="1162" r:id="rId109"/>
    <p:sldId id="1163" r:id="rId110"/>
    <p:sldId id="1164" r:id="rId111"/>
    <p:sldId id="1165" r:id="rId112"/>
    <p:sldId id="961" r:id="rId113"/>
    <p:sldId id="963" r:id="rId114"/>
    <p:sldId id="1189" r:id="rId115"/>
    <p:sldId id="964" r:id="rId116"/>
    <p:sldId id="1184" r:id="rId11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2571">
          <p15:clr>
            <a:srgbClr val="A4A3A4"/>
          </p15:clr>
        </p15:guide>
        <p15:guide id="3" pos="415">
          <p15:clr>
            <a:srgbClr val="A4A3A4"/>
          </p15:clr>
        </p15:guide>
        <p15:guide id="4" pos="1784">
          <p15:clr>
            <a:srgbClr val="A4A3A4"/>
          </p15:clr>
        </p15:guide>
      </p15:sldGuideLst>
    </p:ext>
    <p:ext uri="{2D200454-40CA-4A62-9FC3-DE9A4176ACB9}">
      <p15:notesGuideLst xmlns:p15="http://schemas.microsoft.com/office/powerpoint/2012/main">
        <p15:guide id="1" orient="horz" pos="2977" userDrawn="1">
          <p15:clr>
            <a:srgbClr val="A4A3A4"/>
          </p15:clr>
        </p15:guide>
        <p15:guide id="2" pos="22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Benjamin" initials="MB" lastIdx="104" clrIdx="0"/>
  <p:cmAuthor id="2" name="Brown, Desmond (CFPB)" initials="BD(" lastIdx="14" clrIdx="1"/>
  <p:cmAuthor id="3" name="Yuliya Rzad" initials="YR" lastIdx="14" clrIdx="2"/>
  <p:cmAuthor id="4" name="Anfune, Lissan (Detailee)(CFPB)" initials="AL" lastIdx="1" clrIdx="3"/>
  <p:cmAuthor id="5" name="Dickenson, Denise" initials="DD" lastIdx="3" clrIdx="4"/>
  <p:cmAuthor id="6" name="Brandlee, Kelsie (CFPB)" initials="KB" lastIdx="3" clrIdx="5"/>
  <p:cmAuthor id="7" name="Dolci, Richard (Contractor)(CFPB)" initials="DR(" lastIdx="2" clrIdx="6"/>
  <p:cmAuthor id="8" name="Bennett, Richard (CFPB)" initials="RB" lastIdx="11" clrIdx="7"/>
  <p:cmAuthor id="9" name="Coates, Laura" initials="LC" lastIdx="1" clrIdx="8"/>
  <p:cmAuthor id="10" name="Patel, Karuna (CFPB)" initials="KP" lastIdx="1" clrIdx="9"/>
  <p:cmAuthor id="11" name="Blatnik, Edward (CFPB)" initials="EJWB" lastIdx="1" clrIdx="10"/>
  <p:cmAuthor id="12" name="Marta Pineda" initials="MP" lastIdx="2" clrIdx="11"/>
  <p:cmAuthor id="13" name="Alex Ghenis" initials="AG" lastIdx="92" clrIdx="12"/>
  <p:cmAuthor id="14" name="Calderon, Olivia" initials="CO" lastIdx="6" clrIdx="13"/>
  <p:cmAuthor id="15" name="Krueger, Vanessa (CFPB)" initials="KV(" lastIdx="5" clrIdx="1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34A"/>
    <a:srgbClr val="3B3C3E"/>
    <a:srgbClr val="75787B"/>
    <a:srgbClr val="3B8636"/>
    <a:srgbClr val="101820"/>
    <a:srgbClr val="000000"/>
    <a:srgbClr val="E3E3E4"/>
    <a:srgbClr val="DBEDD4"/>
    <a:srgbClr val="F1F1F1"/>
    <a:srgbClr val="DEF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42A77-1D5F-4D79-9150-1E6F70201B3B}" v="5" dt="2020-02-25T19:32:33.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20"/>
    <p:restoredTop sz="94660"/>
  </p:normalViewPr>
  <p:slideViewPr>
    <p:cSldViewPr snapToGrid="0">
      <p:cViewPr varScale="1">
        <p:scale>
          <a:sx n="90" d="100"/>
          <a:sy n="90" d="100"/>
        </p:scale>
        <p:origin x="1404" y="96"/>
      </p:cViewPr>
      <p:guideLst>
        <p:guide orient="horz" pos="2160"/>
        <p:guide orient="horz" pos="2571"/>
        <p:guide pos="415"/>
        <p:guide pos="178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77"/>
        <p:guide pos="22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notesMaster" Target="notesMasters/notesMaster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handoutMaster" Target="handoutMasters/handoutMaster1.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commentAuthors" Target="commentAuthors.xml"/><Relationship Id="rId125"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Donovan" userId="12346a2a-c51c-40bf-a8bb-8cb999ab1199" providerId="ADAL" clId="{93F42A77-1D5F-4D79-9150-1E6F70201B3B}"/>
    <pc:docChg chg="undo custSel addSld delSld modSld sldOrd modMainMaster">
      <pc:chgData name="Terry Donovan" userId="12346a2a-c51c-40bf-a8bb-8cb999ab1199" providerId="ADAL" clId="{93F42A77-1D5F-4D79-9150-1E6F70201B3B}" dt="2020-02-25T19:32:33.124" v="743"/>
      <pc:docMkLst>
        <pc:docMk/>
      </pc:docMkLst>
      <pc:sldChg chg="del">
        <pc:chgData name="Terry Donovan" userId="12346a2a-c51c-40bf-a8bb-8cb999ab1199" providerId="ADAL" clId="{93F42A77-1D5F-4D79-9150-1E6F70201B3B}" dt="2020-02-25T18:24:24.990" v="10" actId="47"/>
        <pc:sldMkLst>
          <pc:docMk/>
          <pc:sldMk cId="3427341307" sldId="893"/>
        </pc:sldMkLst>
      </pc:sldChg>
      <pc:sldChg chg="del">
        <pc:chgData name="Terry Donovan" userId="12346a2a-c51c-40bf-a8bb-8cb999ab1199" providerId="ADAL" clId="{93F42A77-1D5F-4D79-9150-1E6F70201B3B}" dt="2020-02-25T14:02:23.182" v="4" actId="47"/>
        <pc:sldMkLst>
          <pc:docMk/>
          <pc:sldMk cId="3526530557" sldId="894"/>
        </pc:sldMkLst>
      </pc:sldChg>
      <pc:sldChg chg="del">
        <pc:chgData name="Terry Donovan" userId="12346a2a-c51c-40bf-a8bb-8cb999ab1199" providerId="ADAL" clId="{93F42A77-1D5F-4D79-9150-1E6F70201B3B}" dt="2020-02-25T14:02:35.491" v="6" actId="47"/>
        <pc:sldMkLst>
          <pc:docMk/>
          <pc:sldMk cId="3423616357" sldId="896"/>
        </pc:sldMkLst>
      </pc:sldChg>
      <pc:sldChg chg="del">
        <pc:chgData name="Terry Donovan" userId="12346a2a-c51c-40bf-a8bb-8cb999ab1199" providerId="ADAL" clId="{93F42A77-1D5F-4D79-9150-1E6F70201B3B}" dt="2020-02-25T18:24:41.561" v="12" actId="47"/>
        <pc:sldMkLst>
          <pc:docMk/>
          <pc:sldMk cId="2610965618" sldId="897"/>
        </pc:sldMkLst>
      </pc:sldChg>
      <pc:sldChg chg="del">
        <pc:chgData name="Terry Donovan" userId="12346a2a-c51c-40bf-a8bb-8cb999ab1199" providerId="ADAL" clId="{93F42A77-1D5F-4D79-9150-1E6F70201B3B}" dt="2020-02-25T18:24:43.889" v="14" actId="47"/>
        <pc:sldMkLst>
          <pc:docMk/>
          <pc:sldMk cId="328606115" sldId="899"/>
        </pc:sldMkLst>
      </pc:sldChg>
      <pc:sldChg chg="del">
        <pc:chgData name="Terry Donovan" userId="12346a2a-c51c-40bf-a8bb-8cb999ab1199" providerId="ADAL" clId="{93F42A77-1D5F-4D79-9150-1E6F70201B3B}" dt="2020-02-25T18:24:51.867" v="18" actId="47"/>
        <pc:sldMkLst>
          <pc:docMk/>
          <pc:sldMk cId="2252221340" sldId="900"/>
        </pc:sldMkLst>
      </pc:sldChg>
      <pc:sldChg chg="del">
        <pc:chgData name="Terry Donovan" userId="12346a2a-c51c-40bf-a8bb-8cb999ab1199" providerId="ADAL" clId="{93F42A77-1D5F-4D79-9150-1E6F70201B3B}" dt="2020-02-25T18:24:59.538" v="21" actId="47"/>
        <pc:sldMkLst>
          <pc:docMk/>
          <pc:sldMk cId="220194821" sldId="915"/>
        </pc:sldMkLst>
      </pc:sldChg>
      <pc:sldChg chg="del">
        <pc:chgData name="Terry Donovan" userId="12346a2a-c51c-40bf-a8bb-8cb999ab1199" providerId="ADAL" clId="{93F42A77-1D5F-4D79-9150-1E6F70201B3B}" dt="2020-02-25T18:51:53.996" v="22" actId="47"/>
        <pc:sldMkLst>
          <pc:docMk/>
          <pc:sldMk cId="3106394588" sldId="1086"/>
        </pc:sldMkLst>
      </pc:sldChg>
      <pc:sldChg chg="del">
        <pc:chgData name="Terry Donovan" userId="12346a2a-c51c-40bf-a8bb-8cb999ab1199" providerId="ADAL" clId="{93F42A77-1D5F-4D79-9150-1E6F70201B3B}" dt="2020-02-25T14:02:49.822" v="7" actId="47"/>
        <pc:sldMkLst>
          <pc:docMk/>
          <pc:sldMk cId="3657352051" sldId="1090"/>
        </pc:sldMkLst>
      </pc:sldChg>
      <pc:sldChg chg="modSp del mod">
        <pc:chgData name="Terry Donovan" userId="12346a2a-c51c-40bf-a8bb-8cb999ab1199" providerId="ADAL" clId="{93F42A77-1D5F-4D79-9150-1E6F70201B3B}" dt="2020-02-25T18:53:45.318" v="35" actId="47"/>
        <pc:sldMkLst>
          <pc:docMk/>
          <pc:sldMk cId="4147645217" sldId="1091"/>
        </pc:sldMkLst>
        <pc:spChg chg="mod">
          <ac:chgData name="Terry Donovan" userId="12346a2a-c51c-40bf-a8bb-8cb999ab1199" providerId="ADAL" clId="{93F42A77-1D5F-4D79-9150-1E6F70201B3B}" dt="2020-02-25T18:53:31.916" v="32" actId="27636"/>
          <ac:spMkLst>
            <pc:docMk/>
            <pc:sldMk cId="4147645217" sldId="1091"/>
            <ac:spMk id="45058" creationId="{00000000-0000-0000-0000-000000000000}"/>
          </ac:spMkLst>
        </pc:spChg>
        <pc:picChg chg="mod">
          <ac:chgData name="Terry Donovan" userId="12346a2a-c51c-40bf-a8bb-8cb999ab1199" providerId="ADAL" clId="{93F42A77-1D5F-4D79-9150-1E6F70201B3B}" dt="2020-02-25T18:53:12.187" v="28" actId="14100"/>
          <ac:picMkLst>
            <pc:docMk/>
            <pc:sldMk cId="4147645217" sldId="1091"/>
            <ac:picMk id="45059" creationId="{00000000-0000-0000-0000-000000000000}"/>
          </ac:picMkLst>
        </pc:picChg>
      </pc:sldChg>
      <pc:sldChg chg="del">
        <pc:chgData name="Terry Donovan" userId="12346a2a-c51c-40bf-a8bb-8cb999ab1199" providerId="ADAL" clId="{93F42A77-1D5F-4D79-9150-1E6F70201B3B}" dt="2020-02-25T14:02:52.832" v="8" actId="47"/>
        <pc:sldMkLst>
          <pc:docMk/>
          <pc:sldMk cId="2837150312" sldId="1092"/>
        </pc:sldMkLst>
      </pc:sldChg>
      <pc:sldChg chg="del">
        <pc:chgData name="Terry Donovan" userId="12346a2a-c51c-40bf-a8bb-8cb999ab1199" providerId="ADAL" clId="{93F42A77-1D5F-4D79-9150-1E6F70201B3B}" dt="2020-02-25T14:02:55.910" v="9" actId="47"/>
        <pc:sldMkLst>
          <pc:docMk/>
          <pc:sldMk cId="1523644550" sldId="1093"/>
        </pc:sldMkLst>
      </pc:sldChg>
      <pc:sldChg chg="del">
        <pc:chgData name="Terry Donovan" userId="12346a2a-c51c-40bf-a8bb-8cb999ab1199" providerId="ADAL" clId="{93F42A77-1D5F-4D79-9150-1E6F70201B3B}" dt="2020-02-25T18:24:43.139" v="13" actId="47"/>
        <pc:sldMkLst>
          <pc:docMk/>
          <pc:sldMk cId="2851691622" sldId="1095"/>
        </pc:sldMkLst>
      </pc:sldChg>
      <pc:sldChg chg="addSp modSp mod">
        <pc:chgData name="Terry Donovan" userId="12346a2a-c51c-40bf-a8bb-8cb999ab1199" providerId="ADAL" clId="{93F42A77-1D5F-4D79-9150-1E6F70201B3B}" dt="2020-02-25T18:53:36.846" v="34" actId="27636"/>
        <pc:sldMkLst>
          <pc:docMk/>
          <pc:sldMk cId="3679666578" sldId="1105"/>
        </pc:sldMkLst>
        <pc:spChg chg="mod">
          <ac:chgData name="Terry Donovan" userId="12346a2a-c51c-40bf-a8bb-8cb999ab1199" providerId="ADAL" clId="{93F42A77-1D5F-4D79-9150-1E6F70201B3B}" dt="2020-02-25T18:53:36.846" v="34" actId="27636"/>
          <ac:spMkLst>
            <pc:docMk/>
            <pc:sldMk cId="3679666578" sldId="1105"/>
            <ac:spMk id="38915" creationId="{00000000-0000-0000-0000-000000000000}"/>
          </ac:spMkLst>
        </pc:spChg>
        <pc:picChg chg="add">
          <ac:chgData name="Terry Donovan" userId="12346a2a-c51c-40bf-a8bb-8cb999ab1199" providerId="ADAL" clId="{93F42A77-1D5F-4D79-9150-1E6F70201B3B}" dt="2020-02-25T18:53:19.948" v="29"/>
          <ac:picMkLst>
            <pc:docMk/>
            <pc:sldMk cId="3679666578" sldId="1105"/>
            <ac:picMk id="5" creationId="{5C2AE215-1AD8-4818-B3D1-5D3980839A5D}"/>
          </ac:picMkLst>
        </pc:picChg>
      </pc:sldChg>
      <pc:sldChg chg="del">
        <pc:chgData name="Terry Donovan" userId="12346a2a-c51c-40bf-a8bb-8cb999ab1199" providerId="ADAL" clId="{93F42A77-1D5F-4D79-9150-1E6F70201B3B}" dt="2020-02-25T18:24:50.336" v="17" actId="47"/>
        <pc:sldMkLst>
          <pc:docMk/>
          <pc:sldMk cId="1721198729" sldId="1152"/>
        </pc:sldMkLst>
      </pc:sldChg>
      <pc:sldChg chg="del">
        <pc:chgData name="Terry Donovan" userId="12346a2a-c51c-40bf-a8bb-8cb999ab1199" providerId="ADAL" clId="{93F42A77-1D5F-4D79-9150-1E6F70201B3B}" dt="2020-02-25T18:24:52.976" v="19" actId="47"/>
        <pc:sldMkLst>
          <pc:docMk/>
          <pc:sldMk cId="3325047222" sldId="1158"/>
        </pc:sldMkLst>
      </pc:sldChg>
      <pc:sldChg chg="del">
        <pc:chgData name="Terry Donovan" userId="12346a2a-c51c-40bf-a8bb-8cb999ab1199" providerId="ADAL" clId="{93F42A77-1D5F-4D79-9150-1E6F70201B3B}" dt="2020-02-25T18:54:06.996" v="36" actId="47"/>
        <pc:sldMkLst>
          <pc:docMk/>
          <pc:sldMk cId="882805849" sldId="1168"/>
        </pc:sldMkLst>
      </pc:sldChg>
      <pc:sldChg chg="del">
        <pc:chgData name="Terry Donovan" userId="12346a2a-c51c-40bf-a8bb-8cb999ab1199" providerId="ADAL" clId="{93F42A77-1D5F-4D79-9150-1E6F70201B3B}" dt="2020-02-25T14:02:06.316" v="1" actId="47"/>
        <pc:sldMkLst>
          <pc:docMk/>
          <pc:sldMk cId="798675471" sldId="1169"/>
        </pc:sldMkLst>
      </pc:sldChg>
      <pc:sldChg chg="del">
        <pc:chgData name="Terry Donovan" userId="12346a2a-c51c-40bf-a8bb-8cb999ab1199" providerId="ADAL" clId="{93F42A77-1D5F-4D79-9150-1E6F70201B3B}" dt="2020-02-25T14:02:05.130" v="0" actId="47"/>
        <pc:sldMkLst>
          <pc:docMk/>
          <pc:sldMk cId="3298517546" sldId="1170"/>
        </pc:sldMkLst>
      </pc:sldChg>
      <pc:sldChg chg="del">
        <pc:chgData name="Terry Donovan" userId="12346a2a-c51c-40bf-a8bb-8cb999ab1199" providerId="ADAL" clId="{93F42A77-1D5F-4D79-9150-1E6F70201B3B}" dt="2020-02-25T14:02:08.170" v="2" actId="47"/>
        <pc:sldMkLst>
          <pc:docMk/>
          <pc:sldMk cId="820259496" sldId="1171"/>
        </pc:sldMkLst>
      </pc:sldChg>
      <pc:sldChg chg="del">
        <pc:chgData name="Terry Donovan" userId="12346a2a-c51c-40bf-a8bb-8cb999ab1199" providerId="ADAL" clId="{93F42A77-1D5F-4D79-9150-1E6F70201B3B}" dt="2020-02-25T14:02:27.591" v="5" actId="47"/>
        <pc:sldMkLst>
          <pc:docMk/>
          <pc:sldMk cId="3570325040" sldId="1172"/>
        </pc:sldMkLst>
      </pc:sldChg>
      <pc:sldChg chg="del">
        <pc:chgData name="Terry Donovan" userId="12346a2a-c51c-40bf-a8bb-8cb999ab1199" providerId="ADAL" clId="{93F42A77-1D5F-4D79-9150-1E6F70201B3B}" dt="2020-02-25T18:24:37.420" v="11" actId="47"/>
        <pc:sldMkLst>
          <pc:docMk/>
          <pc:sldMk cId="2554121619" sldId="1174"/>
        </pc:sldMkLst>
      </pc:sldChg>
      <pc:sldChg chg="del">
        <pc:chgData name="Terry Donovan" userId="12346a2a-c51c-40bf-a8bb-8cb999ab1199" providerId="ADAL" clId="{93F42A77-1D5F-4D79-9150-1E6F70201B3B}" dt="2020-02-25T18:24:45.946" v="15" actId="47"/>
        <pc:sldMkLst>
          <pc:docMk/>
          <pc:sldMk cId="1358871213" sldId="1176"/>
        </pc:sldMkLst>
      </pc:sldChg>
      <pc:sldChg chg="del">
        <pc:chgData name="Terry Donovan" userId="12346a2a-c51c-40bf-a8bb-8cb999ab1199" providerId="ADAL" clId="{93F42A77-1D5F-4D79-9150-1E6F70201B3B}" dt="2020-02-25T18:24:49.086" v="16" actId="47"/>
        <pc:sldMkLst>
          <pc:docMk/>
          <pc:sldMk cId="772171837" sldId="1177"/>
        </pc:sldMkLst>
      </pc:sldChg>
      <pc:sldChg chg="del">
        <pc:chgData name="Terry Donovan" userId="12346a2a-c51c-40bf-a8bb-8cb999ab1199" providerId="ADAL" clId="{93F42A77-1D5F-4D79-9150-1E6F70201B3B}" dt="2020-02-25T14:02:10.611" v="3" actId="47"/>
        <pc:sldMkLst>
          <pc:docMk/>
          <pc:sldMk cId="97015171" sldId="1185"/>
        </pc:sldMkLst>
      </pc:sldChg>
      <pc:sldChg chg="del">
        <pc:chgData name="Terry Donovan" userId="12346a2a-c51c-40bf-a8bb-8cb999ab1199" providerId="ADAL" clId="{93F42A77-1D5F-4D79-9150-1E6F70201B3B}" dt="2020-02-25T18:24:54.382" v="20" actId="47"/>
        <pc:sldMkLst>
          <pc:docMk/>
          <pc:sldMk cId="3218503048" sldId="1186"/>
        </pc:sldMkLst>
      </pc:sldChg>
      <pc:sldChg chg="modSp add mod ord">
        <pc:chgData name="Terry Donovan" userId="12346a2a-c51c-40bf-a8bb-8cb999ab1199" providerId="ADAL" clId="{93F42A77-1D5F-4D79-9150-1E6F70201B3B}" dt="2020-02-25T18:54:32.475" v="73" actId="122"/>
        <pc:sldMkLst>
          <pc:docMk/>
          <pc:sldMk cId="4174852692" sldId="1190"/>
        </pc:sldMkLst>
        <pc:spChg chg="mod">
          <ac:chgData name="Terry Donovan" userId="12346a2a-c51c-40bf-a8bb-8cb999ab1199" providerId="ADAL" clId="{93F42A77-1D5F-4D79-9150-1E6F70201B3B}" dt="2020-02-25T18:54:32.475" v="73" actId="122"/>
          <ac:spMkLst>
            <pc:docMk/>
            <pc:sldMk cId="4174852692" sldId="1190"/>
            <ac:spMk id="2" creationId="{7ADC2F31-0D9C-4F24-9358-5464FBB166AB}"/>
          </ac:spMkLst>
        </pc:spChg>
      </pc:sldChg>
      <pc:sldChg chg="addSp delSp modSp add mod">
        <pc:chgData name="Terry Donovan" userId="12346a2a-c51c-40bf-a8bb-8cb999ab1199" providerId="ADAL" clId="{93F42A77-1D5F-4D79-9150-1E6F70201B3B}" dt="2020-02-25T19:30:47.964" v="741" actId="14100"/>
        <pc:sldMkLst>
          <pc:docMk/>
          <pc:sldMk cId="13661657" sldId="1191"/>
        </pc:sldMkLst>
        <pc:spChg chg="del">
          <ac:chgData name="Terry Donovan" userId="12346a2a-c51c-40bf-a8bb-8cb999ab1199" providerId="ADAL" clId="{93F42A77-1D5F-4D79-9150-1E6F70201B3B}" dt="2020-02-25T18:55:40.743" v="75" actId="3680"/>
          <ac:spMkLst>
            <pc:docMk/>
            <pc:sldMk cId="13661657" sldId="1191"/>
            <ac:spMk id="3" creationId="{A1228801-19B8-453B-991E-EBF905044C0A}"/>
          </ac:spMkLst>
        </pc:spChg>
        <pc:graphicFrameChg chg="add mod ord modGraphic">
          <ac:chgData name="Terry Donovan" userId="12346a2a-c51c-40bf-a8bb-8cb999ab1199" providerId="ADAL" clId="{93F42A77-1D5F-4D79-9150-1E6F70201B3B}" dt="2020-02-25T19:30:47.964" v="741" actId="14100"/>
          <ac:graphicFrameMkLst>
            <pc:docMk/>
            <pc:sldMk cId="13661657" sldId="1191"/>
            <ac:graphicFrameMk id="4" creationId="{DC1EEA1E-105C-4985-B344-2756BF988D35}"/>
          </ac:graphicFrameMkLst>
        </pc:graphicFrameChg>
      </pc:sldChg>
      <pc:sldMasterChg chg="delSldLayout modSldLayout">
        <pc:chgData name="Terry Donovan" userId="12346a2a-c51c-40bf-a8bb-8cb999ab1199" providerId="ADAL" clId="{93F42A77-1D5F-4D79-9150-1E6F70201B3B}" dt="2020-02-25T19:32:33.124" v="743"/>
        <pc:sldMasterMkLst>
          <pc:docMk/>
          <pc:sldMasterMk cId="0" sldId="2147483648"/>
        </pc:sldMasterMkLst>
        <pc:sldLayoutChg chg="delSp">
          <pc:chgData name="Terry Donovan" userId="12346a2a-c51c-40bf-a8bb-8cb999ab1199" providerId="ADAL" clId="{93F42A77-1D5F-4D79-9150-1E6F70201B3B}" dt="2020-02-25T19:32:33.124" v="743"/>
          <pc:sldLayoutMkLst>
            <pc:docMk/>
            <pc:sldMasterMk cId="0" sldId="2147483648"/>
            <pc:sldLayoutMk cId="350575014" sldId="2147484582"/>
          </pc:sldLayoutMkLst>
          <pc:spChg chg="del">
            <ac:chgData name="Terry Donovan" userId="12346a2a-c51c-40bf-a8bb-8cb999ab1199" providerId="ADAL" clId="{93F42A77-1D5F-4D79-9150-1E6F70201B3B}" dt="2020-02-25T19:32:33.124" v="743"/>
            <ac:spMkLst>
              <pc:docMk/>
              <pc:sldMasterMk cId="0" sldId="2147483648"/>
              <pc:sldLayoutMk cId="350575014" sldId="2147484582"/>
              <ac:spMk id="22" creationId="{00000000-0000-0000-0000-000000000000}"/>
            </ac:spMkLst>
          </pc:spChg>
        </pc:sldLayoutChg>
        <pc:sldLayoutChg chg="delSp mod">
          <pc:chgData name="Terry Donovan" userId="12346a2a-c51c-40bf-a8bb-8cb999ab1199" providerId="ADAL" clId="{93F42A77-1D5F-4D79-9150-1E6F70201B3B}" dt="2020-02-25T19:31:19.554" v="742" actId="478"/>
          <pc:sldLayoutMkLst>
            <pc:docMk/>
            <pc:sldMasterMk cId="0" sldId="2147483648"/>
            <pc:sldLayoutMk cId="956723634" sldId="2147484590"/>
          </pc:sldLayoutMkLst>
          <pc:picChg chg="del">
            <ac:chgData name="Terry Donovan" userId="12346a2a-c51c-40bf-a8bb-8cb999ab1199" providerId="ADAL" clId="{93F42A77-1D5F-4D79-9150-1E6F70201B3B}" dt="2020-02-25T19:31:19.554" v="742" actId="478"/>
            <ac:picMkLst>
              <pc:docMk/>
              <pc:sldMasterMk cId="0" sldId="2147483648"/>
              <pc:sldLayoutMk cId="956723634" sldId="2147484590"/>
              <ac:picMk id="5" creationId="{00000000-0000-0000-0000-000000000000}"/>
            </ac:picMkLst>
          </pc:picChg>
        </pc:sldLayoutChg>
        <pc:sldLayoutChg chg="del">
          <pc:chgData name="Terry Donovan" userId="12346a2a-c51c-40bf-a8bb-8cb999ab1199" providerId="ADAL" clId="{93F42A77-1D5F-4D79-9150-1E6F70201B3B}" dt="2020-02-25T18:54:06.996" v="36" actId="47"/>
          <pc:sldLayoutMkLst>
            <pc:docMk/>
            <pc:sldMasterMk cId="0" sldId="2147483648"/>
            <pc:sldLayoutMk cId="1610139986" sldId="21474848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a:latin typeface="Arial"/>
              <a:cs typeface="Arial"/>
            </a:rPr>
            <a:t>Skill and confidence to use knowledge</a:t>
          </a: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a:p>
      </dgm:t>
    </dgm:pt>
    <dgm:pt modelId="{7E982CCF-0D9F-422E-BA76-87E46A480F43}">
      <dgm:prSet phldrT="[Text]" custT="1"/>
      <dgm:spPr>
        <a:solidFill>
          <a:srgbClr val="3B8636"/>
        </a:solidFill>
      </dgm:spPr>
      <dgm:t>
        <a:bodyPr/>
        <a:lstStyle/>
        <a:p>
          <a:pPr>
            <a:lnSpc>
              <a:spcPct val="120000"/>
            </a:lnSpc>
          </a:pPr>
          <a:r>
            <a:rPr lang="en-US" sz="1400" b="0">
              <a:latin typeface="Arial"/>
              <a:cs typeface="Arial"/>
            </a:rPr>
            <a:t>Financial empowerment</a:t>
          </a: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a:latin typeface="Arial"/>
              <a:cs typeface="Arial"/>
            </a:rPr>
            <a:t>Financial literacy</a:t>
          </a:r>
        </a:p>
      </dgm:t>
    </dgm:pt>
    <dgm:pt modelId="{C9BDD3D1-92DA-4EDE-950A-F45F74F58271}" type="sibTrans" cxnId="{6B03500C-9C2D-420D-907B-8A059FB7825D}">
      <dgm:prSet/>
      <dgm:spPr>
        <a:solidFill>
          <a:schemeClr val="bg1"/>
        </a:solidFill>
      </dgm:spPr>
      <dgm:t>
        <a:bodyPr/>
        <a:lstStyle/>
        <a:p>
          <a:endParaRPr lang="en-US"/>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pt>
  </dgm:ptLst>
  <dgm:cxnLst>
    <dgm:cxn modelId="{366F0F05-EE1A-404F-8D3B-8EAFBF2D6A9D}" type="presOf" srcId="{CE998C12-2FBB-4F7A-9F9B-EDF3C00DB4D3}" destId="{167278C8-35B2-4BE6-8A20-66FA69C28141}" srcOrd="0" destOrd="0" presId="urn:microsoft.com/office/officeart/2005/8/layout/equation1"/>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0DE63C5E-E075-534C-930C-3EC0D3158A21}" type="presOf" srcId="{C9BDD3D1-92DA-4EDE-950A-F45F74F58271}" destId="{97FDB00C-7DB5-4FA5-B450-CF8F1E49E9DF}" srcOrd="0" destOrd="0" presId="urn:microsoft.com/office/officeart/2005/8/layout/equation1"/>
    <dgm:cxn modelId="{19358E68-E6AA-40DF-987D-831BF9A3F328}" srcId="{CE998C12-2FBB-4F7A-9F9B-EDF3C00DB4D3}" destId="{254A14C6-A6AF-4F92-9292-FD028AF3737C}" srcOrd="1" destOrd="0" parTransId="{DA18F270-5594-47DB-A9EF-5BFFCE95FE07}" sibTransId="{856EB86D-8BF4-4C0F-9863-03A550FDAF7A}"/>
    <dgm:cxn modelId="{E53EFB4D-700F-6443-BF4D-C83C5A6B5717}" type="presOf" srcId="{856EB86D-8BF4-4C0F-9863-03A550FDAF7A}" destId="{64F09F2D-5368-4221-8664-42515F353403}" srcOrd="0" destOrd="0" presId="urn:microsoft.com/office/officeart/2005/8/layout/equation1"/>
    <dgm:cxn modelId="{762CAD53-0316-7A48-88B6-96D21EFEF3C8}" type="presOf" srcId="{254A14C6-A6AF-4F92-9292-FD028AF3737C}" destId="{DFB04FFC-DE9B-4269-877C-AC906D56C9DE}" srcOrd="0" destOrd="0" presId="urn:microsoft.com/office/officeart/2005/8/layout/equation1"/>
    <dgm:cxn modelId="{C0B6CFC5-EB14-5C4E-A44F-E388FBD1263F}" type="presOf" srcId="{32055F16-AECB-4F4C-9D01-0C2E44AB53B7}" destId="{B038EE9B-D981-40FB-B786-A1BE11114661}" srcOrd="0" destOrd="0" presId="urn:microsoft.com/office/officeart/2005/8/layout/equation1"/>
    <dgm:cxn modelId="{97373CE7-54C2-0445-9F00-5BCFCEAC1AE4}" type="presOf" srcId="{7E982CCF-0D9F-422E-BA76-87E46A480F43}" destId="{B3010C1D-96BF-46E2-800E-EAFF056355B7}" srcOrd="0" destOrd="0" presId="urn:microsoft.com/office/officeart/2005/8/layout/equation1"/>
    <dgm:cxn modelId="{0E09558F-BCD1-B948-9777-5F30E3C629DB}" type="presParOf" srcId="{167278C8-35B2-4BE6-8A20-66FA69C28141}" destId="{B038EE9B-D981-40FB-B786-A1BE11114661}" srcOrd="0" destOrd="0" presId="urn:microsoft.com/office/officeart/2005/8/layout/equation1"/>
    <dgm:cxn modelId="{167C7393-410B-AF4C-A211-6E8E09F6C8F2}" type="presParOf" srcId="{167278C8-35B2-4BE6-8A20-66FA69C28141}" destId="{92074FD1-F1B7-43F8-B629-A6834B99BE13}" srcOrd="1" destOrd="0" presId="urn:microsoft.com/office/officeart/2005/8/layout/equation1"/>
    <dgm:cxn modelId="{16CB7DAD-BBCA-0643-A341-6398D6358B31}" type="presParOf" srcId="{167278C8-35B2-4BE6-8A20-66FA69C28141}" destId="{97FDB00C-7DB5-4FA5-B450-CF8F1E49E9DF}" srcOrd="2" destOrd="0" presId="urn:microsoft.com/office/officeart/2005/8/layout/equation1"/>
    <dgm:cxn modelId="{617965E6-4624-5642-9278-C8BFBE2A5A5D}" type="presParOf" srcId="{167278C8-35B2-4BE6-8A20-66FA69C28141}" destId="{85A720C8-D645-48D1-BFFD-325E54302795}" srcOrd="3" destOrd="0" presId="urn:microsoft.com/office/officeart/2005/8/layout/equation1"/>
    <dgm:cxn modelId="{770F7B97-52AF-8E4A-BED2-A636502CF836}" type="presParOf" srcId="{167278C8-35B2-4BE6-8A20-66FA69C28141}" destId="{DFB04FFC-DE9B-4269-877C-AC906D56C9DE}" srcOrd="4" destOrd="0" presId="urn:microsoft.com/office/officeart/2005/8/layout/equation1"/>
    <dgm:cxn modelId="{77FF470F-3B63-6845-96F3-C8828A5A2490}" type="presParOf" srcId="{167278C8-35B2-4BE6-8A20-66FA69C28141}" destId="{2A8B21D4-A3DB-412A-BD7E-84666062188D}" srcOrd="5" destOrd="0" presId="urn:microsoft.com/office/officeart/2005/8/layout/equation1"/>
    <dgm:cxn modelId="{9FFAC0D2-967F-2B4F-A4EE-0F1CBA77C04A}" type="presParOf" srcId="{167278C8-35B2-4BE6-8A20-66FA69C28141}" destId="{64F09F2D-5368-4221-8664-42515F353403}" srcOrd="6" destOrd="0" presId="urn:microsoft.com/office/officeart/2005/8/layout/equation1"/>
    <dgm:cxn modelId="{4C5CA6F9-1749-F941-823B-D33F4FFF4FED}" type="presParOf" srcId="{167278C8-35B2-4BE6-8A20-66FA69C28141}" destId="{3247F51A-645C-4AEC-9263-EC8B8CFA3489}" srcOrd="7" destOrd="0" presId="urn:microsoft.com/office/officeart/2005/8/layout/equation1"/>
    <dgm:cxn modelId="{6022F7AC-0D9C-5341-898D-9CA1ED007B92}"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EE9B-D981-40FB-B786-A1BE11114661}">
      <dsp:nvSpPr>
        <dsp:cNvPr id="0" name=""/>
        <dsp:cNvSpPr/>
      </dsp:nvSpPr>
      <dsp:spPr>
        <a:xfrm>
          <a:off x="1351"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a:latin typeface="Arial"/>
              <a:cs typeface="Arial"/>
            </a:rPr>
            <a:t>Financial literacy</a:t>
          </a:r>
        </a:p>
      </dsp:txBody>
      <dsp:txXfrm>
        <a:off x="263694" y="900720"/>
        <a:ext cx="1266701" cy="1266701"/>
      </dsp:txXfrm>
    </dsp:sp>
    <dsp:sp modelId="{97FDB00C-7DB5-4FA5-B450-CF8F1E49E9DF}">
      <dsp:nvSpPr>
        <dsp:cNvPr id="0" name=""/>
        <dsp:cNvSpPr/>
      </dsp:nvSpPr>
      <dsp:spPr>
        <a:xfrm>
          <a:off x="1803403" y="1027265"/>
          <a:ext cx="1039004" cy="1039004"/>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41123" y="1424580"/>
        <a:ext cx="763564" cy="244374"/>
      </dsp:txXfrm>
    </dsp:sp>
    <dsp:sp modelId="{DFB04FFC-DE9B-4269-877C-AC906D56C9DE}">
      <dsp:nvSpPr>
        <dsp:cNvPr id="0" name=""/>
        <dsp:cNvSpPr/>
      </dsp:nvSpPr>
      <dsp:spPr>
        <a:xfrm>
          <a:off x="2797170"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rial"/>
              <a:cs typeface="Arial"/>
            </a:rPr>
            <a:t>Skill and confidence to use knowledge</a:t>
          </a:r>
        </a:p>
      </dsp:txBody>
      <dsp:txXfrm>
        <a:off x="3059513" y="900720"/>
        <a:ext cx="1266701" cy="1266701"/>
      </dsp:txXfrm>
    </dsp:sp>
    <dsp:sp modelId="{64F09F2D-5368-4221-8664-42515F353403}">
      <dsp:nvSpPr>
        <dsp:cNvPr id="0" name=""/>
        <dsp:cNvSpPr/>
      </dsp:nvSpPr>
      <dsp:spPr>
        <a:xfrm>
          <a:off x="4742815" y="1014568"/>
          <a:ext cx="1039004" cy="1039004"/>
        </a:xfrm>
        <a:prstGeom prst="mathEqual">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4880535" y="1228603"/>
        <a:ext cx="763564" cy="610934"/>
      </dsp:txXfrm>
    </dsp:sp>
    <dsp:sp modelId="{B3010C1D-96BF-46E2-800E-EAFF056355B7}">
      <dsp:nvSpPr>
        <dsp:cNvPr id="0" name=""/>
        <dsp:cNvSpPr/>
      </dsp:nvSpPr>
      <dsp:spPr>
        <a:xfrm>
          <a:off x="5795165"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20000"/>
            </a:lnSpc>
            <a:spcBef>
              <a:spcPct val="0"/>
            </a:spcBef>
            <a:spcAft>
              <a:spcPct val="35000"/>
            </a:spcAft>
            <a:buNone/>
          </a:pPr>
          <a:r>
            <a:rPr lang="en-US" sz="1400" b="0" kern="1200">
              <a:latin typeface="Arial"/>
              <a:cs typeface="Arial"/>
            </a:rPr>
            <a:t>Financial empowerment</a:t>
          </a:r>
        </a:p>
      </dsp:txBody>
      <dsp:txXfrm>
        <a:off x="6057508" y="900720"/>
        <a:ext cx="1266701" cy="126670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659" cy="473505"/>
          </a:xfrm>
          <a:prstGeom prst="rect">
            <a:avLst/>
          </a:prstGeom>
        </p:spPr>
        <p:txBody>
          <a:bodyPr vert="horz" lIns="94920" tIns="47461" rIns="94920" bIns="4746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58973" y="1"/>
            <a:ext cx="3105659" cy="473505"/>
          </a:xfrm>
          <a:prstGeom prst="rect">
            <a:avLst/>
          </a:prstGeom>
        </p:spPr>
        <p:txBody>
          <a:bodyPr vert="horz" wrap="square" lIns="94920" tIns="47461" rIns="94920" bIns="47461"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C6D9C212-F6A2-45CA-A2F5-B2AC78CB7370}" type="datetimeFigureOut">
              <a:rPr lang="en-US" altLang="en-US"/>
              <a:pPr>
                <a:defRPr/>
              </a:pPr>
              <a:t>2/25/2020</a:t>
            </a:fld>
            <a:endParaRPr lang="en-US" altLang="en-US"/>
          </a:p>
        </p:txBody>
      </p:sp>
      <p:sp>
        <p:nvSpPr>
          <p:cNvPr id="4" name="Footer Placeholder 3"/>
          <p:cNvSpPr>
            <a:spLocks noGrp="1"/>
          </p:cNvSpPr>
          <p:nvPr>
            <p:ph type="ftr" sz="quarter" idx="2"/>
          </p:nvPr>
        </p:nvSpPr>
        <p:spPr>
          <a:xfrm>
            <a:off x="1" y="8976274"/>
            <a:ext cx="3105659" cy="473505"/>
          </a:xfrm>
          <a:prstGeom prst="rect">
            <a:avLst/>
          </a:prstGeom>
        </p:spPr>
        <p:txBody>
          <a:bodyPr vert="horz" lIns="94920" tIns="47461" rIns="94920" bIns="4746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58973" y="8976274"/>
            <a:ext cx="3105659" cy="473505"/>
          </a:xfrm>
          <a:prstGeom prst="rect">
            <a:avLst/>
          </a:prstGeom>
        </p:spPr>
        <p:txBody>
          <a:bodyPr vert="horz" wrap="square" lIns="94920" tIns="47461" rIns="94920" bIns="47461"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77E9C1F7-5A72-4937-8F2A-DABCDF53A949}" type="slidenum">
              <a:rPr lang="en-US" altLang="en-US"/>
              <a:pPr>
                <a:defRPr/>
              </a:pPr>
              <a:t>‹#›</a:t>
            </a:fld>
            <a:endParaRPr lang="en-US" altLang="en-US"/>
          </a:p>
        </p:txBody>
      </p:sp>
    </p:spTree>
    <p:extLst>
      <p:ext uri="{BB962C8B-B14F-4D97-AF65-F5344CB8AC3E}">
        <p14:creationId xmlns:p14="http://schemas.microsoft.com/office/powerpoint/2010/main" val="316674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659" cy="473505"/>
          </a:xfrm>
          <a:prstGeom prst="rect">
            <a:avLst/>
          </a:prstGeom>
        </p:spPr>
        <p:txBody>
          <a:bodyPr vert="horz" lIns="94920" tIns="47461" rIns="94920" bIns="4746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58973" y="1"/>
            <a:ext cx="3105659" cy="473505"/>
          </a:xfrm>
          <a:prstGeom prst="rect">
            <a:avLst/>
          </a:prstGeom>
        </p:spPr>
        <p:txBody>
          <a:bodyPr vert="horz" wrap="square" lIns="94920" tIns="47461" rIns="94920" bIns="47461"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BACDB33F-3418-436E-9591-EFD4DEA5B561}" type="datetimeFigureOut">
              <a:rPr lang="en-US" altLang="en-US"/>
              <a:pPr>
                <a:defRPr/>
              </a:pPr>
              <a:t>2/25/2020</a:t>
            </a:fld>
            <a:endParaRPr lang="en-US" altLang="en-US"/>
          </a:p>
        </p:txBody>
      </p:sp>
      <p:sp>
        <p:nvSpPr>
          <p:cNvPr id="4" name="Slide Image Placeholder 3"/>
          <p:cNvSpPr>
            <a:spLocks noGrp="1" noRot="1" noChangeAspect="1"/>
          </p:cNvSpPr>
          <p:nvPr>
            <p:ph type="sldImg" idx="2"/>
          </p:nvPr>
        </p:nvSpPr>
        <p:spPr>
          <a:xfrm>
            <a:off x="1220788" y="708025"/>
            <a:ext cx="4725987" cy="3544888"/>
          </a:xfrm>
          <a:prstGeom prst="rect">
            <a:avLst/>
          </a:prstGeom>
          <a:noFill/>
          <a:ln w="12700">
            <a:solidFill>
              <a:prstClr val="black"/>
            </a:solidFill>
          </a:ln>
        </p:spPr>
        <p:txBody>
          <a:bodyPr vert="horz" lIns="94920" tIns="47461" rIns="94920" bIns="47461" rtlCol="0" anchor="ctr"/>
          <a:lstStyle/>
          <a:p>
            <a:pPr lvl="0"/>
            <a:endParaRPr lang="en-US" noProof="0"/>
          </a:p>
        </p:txBody>
      </p:sp>
      <p:sp>
        <p:nvSpPr>
          <p:cNvPr id="5" name="Notes Placeholder 4"/>
          <p:cNvSpPr>
            <a:spLocks noGrp="1"/>
          </p:cNvSpPr>
          <p:nvPr>
            <p:ph type="body" sz="quarter" idx="3"/>
          </p:nvPr>
        </p:nvSpPr>
        <p:spPr>
          <a:xfrm>
            <a:off x="716931" y="4489700"/>
            <a:ext cx="5732327" cy="4253728"/>
          </a:xfrm>
          <a:prstGeom prst="rect">
            <a:avLst/>
          </a:prstGeom>
        </p:spPr>
        <p:txBody>
          <a:bodyPr vert="horz" lIns="94920" tIns="47461" rIns="94920" bIns="4746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76274"/>
            <a:ext cx="3105659" cy="473505"/>
          </a:xfrm>
          <a:prstGeom prst="rect">
            <a:avLst/>
          </a:prstGeom>
        </p:spPr>
        <p:txBody>
          <a:bodyPr vert="horz" lIns="94920" tIns="47461" rIns="94920" bIns="4746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58973" y="8976274"/>
            <a:ext cx="3105659" cy="473505"/>
          </a:xfrm>
          <a:prstGeom prst="rect">
            <a:avLst/>
          </a:prstGeom>
        </p:spPr>
        <p:txBody>
          <a:bodyPr vert="horz" wrap="square" lIns="94920" tIns="47461" rIns="94920" bIns="47461"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55C1E816-09E7-47FA-A6FB-DF0A42BF6DDF}" type="slidenum">
              <a:rPr lang="en-US" altLang="en-US"/>
              <a:pPr>
                <a:defRPr/>
              </a:pPr>
              <a:t>‹#›</a:t>
            </a:fld>
            <a:endParaRPr lang="en-US" altLang="en-US"/>
          </a:p>
        </p:txBody>
      </p:sp>
    </p:spTree>
    <p:extLst>
      <p:ext uri="{BB962C8B-B14F-4D97-AF65-F5344CB8AC3E}">
        <p14:creationId xmlns:p14="http://schemas.microsoft.com/office/powerpoint/2010/main" val="35683334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onsumerfinance.gov/empowerm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a:defRPr/>
            </a:pPr>
            <a:r>
              <a:rPr lang="en-US" altLang="en-US" b="1" u="sng">
                <a:solidFill>
                  <a:srgbClr val="000000"/>
                </a:solidFill>
              </a:rPr>
              <a:t>Instructions for Presenter:</a:t>
            </a:r>
          </a:p>
          <a:p>
            <a:pPr defTabSz="465887" eaLnBrk="1" fontAlgn="auto" hangingPunct="1">
              <a:spcBef>
                <a:spcPts val="0"/>
              </a:spcBef>
              <a:spcAft>
                <a:spcPts val="0"/>
              </a:spcAft>
              <a:defRPr/>
            </a:pPr>
            <a:endParaRPr lang="en-US" altLang="en-US"/>
          </a:p>
          <a:p>
            <a:pPr defTabSz="465887" eaLnBrk="1" fontAlgn="auto" hangingPunct="1">
              <a:spcBef>
                <a:spcPts val="0"/>
              </a:spcBef>
              <a:spcAft>
                <a:spcPts val="0"/>
              </a:spcAft>
              <a:defRPr/>
            </a:pPr>
            <a:r>
              <a:rPr lang="en-US" altLang="en-US"/>
              <a:t>Use the</a:t>
            </a:r>
            <a:r>
              <a:rPr lang="en-US" altLang="en-US" baseline="0"/>
              <a:t> following information to explain the CFPB’s Office of Financial Empowerment:</a:t>
            </a:r>
            <a:endParaRPr lang="en-US" altLang="en-US"/>
          </a:p>
          <a:p>
            <a:pPr defTabSz="465887" eaLnBrk="1" fontAlgn="auto" hangingPunct="1">
              <a:spcBef>
                <a:spcPts val="0"/>
              </a:spcBef>
              <a:spcAft>
                <a:spcPts val="0"/>
              </a:spcAft>
              <a:defRPr/>
            </a:pPr>
            <a:endParaRPr lang="en-US" altLang="en-US"/>
          </a:p>
          <a:p>
            <a:pPr marL="174708" indent="-174708" defTabSz="465887" eaLnBrk="1" fontAlgn="auto" hangingPunct="1">
              <a:spcBef>
                <a:spcPts val="0"/>
              </a:spcBef>
              <a:spcAft>
                <a:spcPts val="0"/>
              </a:spcAft>
              <a:buFont typeface="Arial" panose="020B0604020202020204" pitchFamily="34" charset="0"/>
              <a:buChar char="•"/>
              <a:defRPr/>
            </a:pPr>
            <a:r>
              <a:rPr lang="en-US" altLang="en-US"/>
              <a:t>Sign up to receive information from the CFPB’s Office of Financial Empowerment on new Your Money, Your Goals releases, training opportunities, and other updates by visiting </a:t>
            </a:r>
            <a:r>
              <a:rPr lang="en-US" altLang="en-US">
                <a:hlinkClick r:id="rId3"/>
              </a:rPr>
              <a:t>consumerfinance.gov/your-money-your-goals</a:t>
            </a:r>
            <a:r>
              <a:rPr lang="en-US" altLang="en-US"/>
              <a:t>. </a:t>
            </a:r>
          </a:p>
          <a:p>
            <a:pPr eaLnBrk="1" hangingPunct="1"/>
            <a:endParaRPr lang="en-US" altLang="en-US"/>
          </a:p>
          <a:p>
            <a:pPr marL="174708" indent="-174708" eaLnBrk="1" hangingPunct="1">
              <a:buFont typeface="Arial" panose="020B0604020202020204" pitchFamily="34" charset="0"/>
              <a:buChar char="•"/>
            </a:pPr>
            <a:r>
              <a:rPr lang="en-US" altLang="en-US"/>
              <a:t>Sign up to receive information on other Office of Financial Empowerment projects, such as Tax-Time Savings initiatives and Financial Coaching by visiting </a:t>
            </a:r>
            <a:r>
              <a:rPr lang="en-US" altLang="en-US">
                <a:hlinkClick r:id="rId4"/>
              </a:rPr>
              <a:t>consumerfinance.gov/empowerment</a:t>
            </a:r>
            <a:r>
              <a:rPr lang="en-US" altLang="en-US"/>
              <a:t>. </a:t>
            </a:r>
          </a:p>
          <a:p>
            <a:pPr eaLnBrk="1" hangingPunct="1"/>
            <a:endParaRPr lang="en-US" altLang="en-US" b="0">
              <a:solidFill>
                <a:srgbClr val="000000"/>
              </a:solidFill>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57066" indent="-291179">
              <a:defRPr>
                <a:solidFill>
                  <a:schemeClr val="tx1"/>
                </a:solidFill>
                <a:latin typeface="Georgia" panose="02040502050405020303" pitchFamily="18" charset="0"/>
                <a:ea typeface="MS PGothic" panose="020B0600070205080204" pitchFamily="34" charset="-128"/>
              </a:defRPr>
            </a:lvl2pPr>
            <a:lvl3pPr marL="1164717" indent="-232943">
              <a:defRPr>
                <a:solidFill>
                  <a:schemeClr val="tx1"/>
                </a:solidFill>
                <a:latin typeface="Georgia" panose="02040502050405020303" pitchFamily="18" charset="0"/>
                <a:ea typeface="MS PGothic" panose="020B0600070205080204" pitchFamily="34" charset="-128"/>
              </a:defRPr>
            </a:lvl3pPr>
            <a:lvl4pPr marL="1630604" indent="-232943">
              <a:defRPr>
                <a:solidFill>
                  <a:schemeClr val="tx1"/>
                </a:solidFill>
                <a:latin typeface="Georgia" panose="02040502050405020303" pitchFamily="18" charset="0"/>
                <a:ea typeface="MS PGothic" panose="020B0600070205080204" pitchFamily="34" charset="-128"/>
              </a:defRPr>
            </a:lvl4pPr>
            <a:lvl5pPr marL="2096491" indent="-232943">
              <a:defRPr>
                <a:solidFill>
                  <a:schemeClr val="tx1"/>
                </a:solidFill>
                <a:latin typeface="Georgia" panose="02040502050405020303" pitchFamily="18" charset="0"/>
                <a:ea typeface="MS PGothic" panose="020B0600070205080204" pitchFamily="34" charset="-128"/>
              </a:defRPr>
            </a:lvl5pPr>
            <a:lvl6pPr marL="2562377" indent="-232943"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3028264" indent="-232943"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94151" indent="-232943"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960038" indent="-232943"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275ACB71-B671-4367-8648-63D92D6958C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88044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defTabSz="912170" eaLnBrk="1" hangingPunct="1">
              <a:spcBef>
                <a:spcPct val="0"/>
              </a:spcBef>
              <a:buFont typeface="Arial" panose="020B0604020202020204" pitchFamily="34" charset="0"/>
              <a:buChar char="•"/>
              <a:defRPr/>
            </a:pPr>
            <a:endParaRPr lang="en-US" b="0" baseline="0">
              <a:solidFill>
                <a:srgbClr val="FF0000"/>
              </a:solidFill>
            </a:endParaRPr>
          </a:p>
          <a:p>
            <a:pPr marL="168401" indent="-168401" defTabSz="912170" eaLnBrk="1" hangingPunct="1">
              <a:spcBef>
                <a:spcPct val="0"/>
              </a:spcBef>
              <a:buFont typeface="Arial" panose="020B0604020202020204" pitchFamily="34" charset="0"/>
              <a:buChar char="•"/>
              <a:defRPr/>
            </a:pPr>
            <a:r>
              <a:rPr lang="en-US" altLang="en-US" b="1" u="sng">
                <a:solidFill>
                  <a:srgbClr val="000000"/>
                </a:solidFill>
              </a:rPr>
              <a:t>Instructions for Presenter:</a:t>
            </a:r>
          </a:p>
          <a:p>
            <a:pPr defTabSz="912170" eaLnBrk="1" hangingPunct="1">
              <a:spcBef>
                <a:spcPct val="0"/>
              </a:spcBef>
              <a:defRPr/>
            </a:pPr>
            <a:endParaRPr lang="en-US" altLang="en-US" b="0" u="none"/>
          </a:p>
          <a:p>
            <a:pPr marL="168401" indent="-168401" defTabSz="912170" eaLnBrk="1" hangingPunct="1">
              <a:spcBef>
                <a:spcPct val="0"/>
              </a:spcBef>
              <a:buFont typeface="Arial" panose="020B0604020202020204" pitchFamily="34" charset="0"/>
              <a:buChar char="•"/>
            </a:pPr>
            <a:r>
              <a:rPr lang="en-US" altLang="en-US" b="0" u="none"/>
              <a:t>Ask</a:t>
            </a:r>
            <a:r>
              <a:rPr lang="en-US" altLang="en-US" b="0" u="none" baseline="0"/>
              <a:t> participants to turn to </a:t>
            </a:r>
            <a:r>
              <a:rPr lang="en-US" i="1"/>
              <a:t>Tool: Starting the Money Conversation </a:t>
            </a:r>
            <a:r>
              <a:rPr lang="en-US" altLang="en-US" b="0" u="none" baseline="0"/>
              <a:t>in their hard copy guides. Point out that this slide shows the blank version of the tool that includes 13 questions that intermediaries can ask people to complete. </a:t>
            </a:r>
          </a:p>
          <a:p>
            <a:pPr marL="168401" indent="-168401">
              <a:buFont typeface="Arial" panose="020B0604020202020204" pitchFamily="34" charset="0"/>
              <a:buChar char="•"/>
            </a:pPr>
            <a:r>
              <a:rPr lang="en-US" altLang="en-US"/>
              <a:t>The questionnaire results will help you provide the information, tools, or referrals that are most meaningful.</a:t>
            </a:r>
          </a:p>
          <a:p>
            <a:pPr marL="168401" indent="-168401" eaLnBrk="1" hangingPunct="1">
              <a:spcBef>
                <a:spcPct val="0"/>
              </a:spcBef>
              <a:buFont typeface="Arial" panose="020B0604020202020204" pitchFamily="34" charset="0"/>
              <a:buChar char="•"/>
              <a:defRPr/>
            </a:pPr>
            <a:r>
              <a:rPr lang="en-US" altLang="en-US" b="0" u="none">
                <a:solidFill>
                  <a:srgbClr val="000000"/>
                </a:solidFill>
              </a:rPr>
              <a:t>T</a:t>
            </a:r>
            <a:r>
              <a:rPr lang="en-US" altLang="en-US">
                <a:solidFill>
                  <a:srgbClr val="000000"/>
                </a:solidFill>
              </a:rPr>
              <a:t>he questionnaire has many “general” questions that are applicable to people with and without disabilities. Point out that there are two disability-specific questions, listed on the slide. And it is also possible to answer the other questions with more disability-focused answers.</a:t>
            </a:r>
          </a:p>
          <a:p>
            <a:pPr marL="168401" indent="-168401" eaLnBrk="1" hangingPunct="1">
              <a:spcBef>
                <a:spcPct val="0"/>
              </a:spcBef>
              <a:buFont typeface="Arial" panose="020B0604020202020204" pitchFamily="34" charset="0"/>
              <a:buChar char="•"/>
              <a:defRPr/>
            </a:pPr>
            <a:r>
              <a:rPr lang="en-US" altLang="en-US">
                <a:solidFill>
                  <a:srgbClr val="000000"/>
                </a:solidFill>
              </a:rPr>
              <a:t>Review</a:t>
            </a:r>
            <a:r>
              <a:rPr lang="en-US" altLang="en-US" baseline="0">
                <a:solidFill>
                  <a:srgbClr val="000000"/>
                </a:solidFill>
              </a:rPr>
              <a:t> the 13 questions that comprise the questionnaire:</a:t>
            </a:r>
            <a:endParaRPr lang="en-US" altLang="en-US">
              <a:solidFill>
                <a:srgbClr val="000000"/>
              </a:solidFill>
            </a:endParaRPr>
          </a:p>
          <a:p>
            <a:pPr marL="673603" lvl="1" indent="-224535">
              <a:buFont typeface="+mj-lt"/>
              <a:buAutoNum type="arabicPeriod"/>
            </a:pPr>
            <a:r>
              <a:rPr lang="en-US"/>
              <a:t>Do you have a disability you are comfortable disclosing? </a:t>
            </a:r>
            <a:r>
              <a:rPr lang="en-US" b="1"/>
              <a:t>[This disability-specific question is</a:t>
            </a:r>
            <a:r>
              <a:rPr lang="en-US" b="1" baseline="0"/>
              <a:t> included to help providers inform the person they are working with that they may qualify for disability-specific benefits and resources available in their states.] </a:t>
            </a:r>
            <a:endParaRPr lang="en-US" b="1"/>
          </a:p>
          <a:p>
            <a:pPr marL="673603" lvl="1" indent="-224535">
              <a:buFont typeface="+mj-lt"/>
              <a:buAutoNum type="arabicPeriod"/>
            </a:pPr>
            <a:r>
              <a:rPr lang="en-US"/>
              <a:t>Do you have goals?</a:t>
            </a:r>
          </a:p>
          <a:p>
            <a:pPr marL="673603" lvl="1" indent="-224535">
              <a:buFont typeface="+mj-lt"/>
              <a:buAutoNum type="arabicPeriod"/>
            </a:pPr>
            <a:r>
              <a:rPr lang="en-US"/>
              <a:t>Are you at risk of losing your housing, car, or utilities because you cannot make payments?</a:t>
            </a:r>
          </a:p>
          <a:p>
            <a:pPr marL="673603" lvl="1" indent="-224535">
              <a:buFont typeface="+mj-lt"/>
              <a:buAutoNum type="arabicPeriod"/>
            </a:pPr>
            <a:r>
              <a:rPr lang="en-US"/>
              <a:t>Do you have reliable transportation?</a:t>
            </a:r>
          </a:p>
          <a:p>
            <a:pPr marL="673603" lvl="1" indent="-224535">
              <a:buFont typeface="+mj-lt"/>
              <a:buAutoNum type="arabicPeriod"/>
            </a:pPr>
            <a:r>
              <a:rPr lang="en-US"/>
              <a:t>Do you have a reliable source of income?</a:t>
            </a:r>
          </a:p>
          <a:p>
            <a:pPr marL="673603" lvl="1" indent="-224535">
              <a:buFont typeface="+mj-lt"/>
              <a:buAutoNum type="arabicPeriod"/>
            </a:pPr>
            <a:r>
              <a:rPr lang="en-US"/>
              <a:t>Do you have money set aside to cover emergencies or unexpected expenses?</a:t>
            </a:r>
          </a:p>
          <a:p>
            <a:pPr marL="673603" lvl="1" indent="-224535">
              <a:buFont typeface="+mj-lt"/>
              <a:buAutoNum type="arabicPeriod"/>
            </a:pPr>
            <a:r>
              <a:rPr lang="en-US"/>
              <a:t>Are you able to cover all of your bills, living expenses, and meals for your household each month?</a:t>
            </a:r>
          </a:p>
          <a:p>
            <a:pPr marL="673603" lvl="1" indent="-224535">
              <a:buFont typeface="+mj-lt"/>
              <a:buAutoNum type="arabicPeriod"/>
            </a:pPr>
            <a:r>
              <a:rPr lang="en-US"/>
              <a:t>Do you have financial resources to pay for assistive devices or adaptations that you need? </a:t>
            </a:r>
            <a:r>
              <a:rPr lang="en-US" b="1"/>
              <a:t>[This</a:t>
            </a:r>
            <a:r>
              <a:rPr lang="en-US" b="1" baseline="0"/>
              <a:t> d</a:t>
            </a:r>
            <a:r>
              <a:rPr lang="en-US" b="1"/>
              <a:t>isability-specific question was included to help providers inform</a:t>
            </a:r>
            <a:r>
              <a:rPr lang="en-US" b="1" baseline="0"/>
              <a:t> the person they are working with that they may be eligible for a federally-funded program that provides assistance to purchase assistive technology.</a:t>
            </a:r>
            <a:r>
              <a:rPr lang="en-US" b="1"/>
              <a:t>]</a:t>
            </a:r>
          </a:p>
          <a:p>
            <a:pPr marL="673603" lvl="1" indent="-224535">
              <a:buFont typeface="+mj-lt"/>
              <a:buAutoNum type="arabicPeriod"/>
            </a:pPr>
            <a:r>
              <a:rPr lang="en-US"/>
              <a:t>Do you owe a person, business, or the government money?</a:t>
            </a:r>
          </a:p>
          <a:p>
            <a:pPr marL="673603" lvl="1" indent="-224535">
              <a:buFont typeface="+mj-lt"/>
              <a:buAutoNum type="arabicPeriod"/>
            </a:pPr>
            <a:r>
              <a:rPr lang="en-US"/>
              <a:t>Have you been unable to get a loan, credit card, apartment, car, or job due to a bad credit record?</a:t>
            </a:r>
          </a:p>
          <a:p>
            <a:pPr marL="673603" lvl="1" indent="-224535">
              <a:buFont typeface="+mj-lt"/>
              <a:buAutoNum type="arabicPeriod"/>
            </a:pPr>
            <a:r>
              <a:rPr lang="en-US"/>
              <a:t>Do you have an account at a bank or credit union?</a:t>
            </a:r>
          </a:p>
          <a:p>
            <a:pPr marL="673603" lvl="1" indent="-224535">
              <a:buFont typeface="+mj-lt"/>
              <a:buAutoNum type="arabicPeriod"/>
            </a:pPr>
            <a:r>
              <a:rPr lang="en-US"/>
              <a:t>Do you think your identity has been stolen? Have you experienced fraud?</a:t>
            </a:r>
          </a:p>
          <a:p>
            <a:pPr marL="673603" lvl="1" indent="-224535">
              <a:buFont typeface="+mj-lt"/>
              <a:buAutoNum type="arabicPeriod"/>
            </a:pPr>
            <a:r>
              <a:rPr lang="en-US"/>
              <a:t>Do you make the decisions about your financial resources or feel like you have control over your finances?</a:t>
            </a:r>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12</a:t>
            </a:fld>
            <a:endParaRPr lang="en-US" altLang="en-US"/>
          </a:p>
        </p:txBody>
      </p:sp>
    </p:spTree>
    <p:extLst>
      <p:ext uri="{BB962C8B-B14F-4D97-AF65-F5344CB8AC3E}">
        <p14:creationId xmlns:p14="http://schemas.microsoft.com/office/powerpoint/2010/main" val="10326040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p>
          <a:p>
            <a:pPr marL="168401" indent="-168401">
              <a:spcBef>
                <a:spcPts val="0"/>
              </a:spcBef>
              <a:buFont typeface="Arial" panose="020B0604020202020204" pitchFamily="34" charset="0"/>
              <a:buChar char="•"/>
            </a:pPr>
            <a:r>
              <a:rPr lang="en-US" altLang="en-US"/>
              <a:t>If you do feel like you have a complaint with a financial product, service or provider, use </a:t>
            </a:r>
            <a:r>
              <a:rPr lang="en-US" altLang="en-US" b="1" i="1"/>
              <a:t>Tool 1. Submitting a complaint </a:t>
            </a:r>
            <a:r>
              <a:rPr lang="en-US" altLang="en-US"/>
              <a:t>to the CFPB </a:t>
            </a:r>
          </a:p>
          <a:p>
            <a:pPr marL="168401" indent="-168401">
              <a:spcBef>
                <a:spcPts val="0"/>
              </a:spcBef>
              <a:buFont typeface="Arial" panose="020B0604020202020204" pitchFamily="34" charset="0"/>
              <a:buChar char="•"/>
            </a:pPr>
            <a:r>
              <a:rPr lang="en-US" altLang="en-US"/>
              <a:t>Your identity is one of the most important assets you must protect. Use </a:t>
            </a:r>
            <a:r>
              <a:rPr lang="en-US" altLang="en-US" b="1" i="1"/>
              <a:t>Tool 2: Protecting your identity </a:t>
            </a:r>
            <a:r>
              <a:rPr lang="en-US" altLang="en-US"/>
              <a:t>to ensure you are taking all steps possible to keep your identity safe.</a:t>
            </a:r>
          </a:p>
          <a:p>
            <a:pPr marL="168401" indent="-168401">
              <a:spcBef>
                <a:spcPts val="0"/>
              </a:spcBef>
              <a:buFont typeface="Arial" panose="020B0604020202020204" pitchFamily="34" charset="0"/>
              <a:buChar char="•"/>
            </a:pPr>
            <a:r>
              <a:rPr lang="en-US" altLang="en-US"/>
              <a:t>When applying for financial products or services, be aware of red flags. Use </a:t>
            </a:r>
            <a:r>
              <a:rPr lang="en-US" altLang="en-US" b="1" i="1"/>
              <a:t>Tool 3: Red flags </a:t>
            </a:r>
            <a:r>
              <a:rPr lang="en-US" altLang="en-US"/>
              <a:t>to become familiar with common red flags.</a:t>
            </a:r>
          </a:p>
          <a:p>
            <a:pPr marL="168401" indent="-168401">
              <a:spcBef>
                <a:spcPts val="0"/>
              </a:spcBef>
              <a:buFont typeface="Arial" panose="020B0604020202020204" pitchFamily="34" charset="0"/>
              <a:buChar char="•"/>
            </a:pPr>
            <a:r>
              <a:rPr lang="en-US" altLang="en-US"/>
              <a:t>If you are interested in learning more about consumer protection laws, use </a:t>
            </a:r>
            <a:r>
              <a:rPr lang="en-US" altLang="en-US" b="1" i="1"/>
              <a:t>Tool 4: Learning more about consumer protection</a:t>
            </a:r>
            <a:r>
              <a:rPr lang="en-US" altLang="en-US"/>
              <a: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102</a:t>
            </a:fld>
            <a:endParaRPr lang="en-US" altLang="en-US"/>
          </a:p>
        </p:txBody>
      </p:sp>
    </p:spTree>
    <p:extLst>
      <p:ext uri="{BB962C8B-B14F-4D97-AF65-F5344CB8AC3E}">
        <p14:creationId xmlns:p14="http://schemas.microsoft.com/office/powerpoint/2010/main" val="25646269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a:solidFill>
                  <a:srgbClr val="000000"/>
                </a:solidFill>
                <a:ea typeface="MS PGothic" charset="-128"/>
              </a:rPr>
              <a:t>Training Section 9: </a:t>
            </a:r>
            <a:r>
              <a:rPr lang="en-US" altLang="en-US" b="1" u="sng">
                <a:solidFill>
                  <a:srgbClr val="000000"/>
                </a:solidFill>
                <a:ea typeface="ＭＳ Ｐゴシック" charset="0"/>
              </a:rPr>
              <a:t>Using and Protecting</a:t>
            </a:r>
            <a:r>
              <a:rPr lang="en-US" altLang="en-US" b="1" u="sng" baseline="0">
                <a:solidFill>
                  <a:srgbClr val="000000"/>
                </a:solidFill>
                <a:ea typeface="ＭＳ Ｐゴシック" charset="0"/>
              </a:rPr>
              <a:t> Your Money CONTINUED</a:t>
            </a:r>
            <a:endParaRPr lang="en-US" b="1" u="sng">
              <a:solidFill>
                <a:srgbClr val="000000"/>
              </a:solidFill>
              <a:ea typeface="ＭＳ Ｐゴシック" charset="0"/>
            </a:endParaRPr>
          </a:p>
          <a:p>
            <a:pPr>
              <a:defRPr/>
            </a:pPr>
            <a:endParaRPr lang="en-US" altLang="en-US" b="1" u="sng">
              <a:solidFill>
                <a:srgbClr val="000000"/>
              </a:solidFill>
              <a:ea typeface="MS PGothic" charset="-128"/>
            </a:endParaRPr>
          </a:p>
          <a:p>
            <a:pPr marL="168401" indent="-168401">
              <a:buFont typeface="Arial" charset="0"/>
              <a:buChar char="•"/>
              <a:defRPr/>
            </a:pPr>
            <a:r>
              <a:rPr lang="en-US" altLang="en-US">
                <a:solidFill>
                  <a:srgbClr val="000000"/>
                </a:solidFill>
                <a:ea typeface="MS PGothic" charset="-128"/>
              </a:rPr>
              <a:t>Refer participants to the CFPB complaint contact information on slide and in their toolkit, Module 9, Tool 1.</a:t>
            </a:r>
          </a:p>
          <a:p>
            <a:pPr marL="168401" indent="-168401">
              <a:buFont typeface="Arial" charset="0"/>
              <a:buChar char="•"/>
              <a:defRPr/>
            </a:pPr>
            <a:r>
              <a:rPr lang="en-US" altLang="en-US">
                <a:solidFill>
                  <a:srgbClr val="000000"/>
                </a:solidFill>
                <a:ea typeface="MS PGothic" charset="-128"/>
              </a:rPr>
              <a:t>Explain the following:</a:t>
            </a:r>
          </a:p>
          <a:p>
            <a:pPr marL="617469" lvl="1" indent="-168401">
              <a:buFont typeface="Arial" charset="0"/>
              <a:buChar char="•"/>
              <a:defRPr/>
            </a:pPr>
            <a:r>
              <a:rPr lang="en-US" altLang="en-US">
                <a:solidFill>
                  <a:srgbClr val="000000"/>
                </a:solidFill>
                <a:ea typeface="MS PGothic" charset="-128"/>
              </a:rPr>
              <a:t>An empowered consumer understands their rights. When you know you have rights, you can take steps to protect yourself. There are many laws that protect your rights when it comes to financial products and services. It is the CFPB’s job to enforce these laws and handle consumers’ complaints about financial products and services.</a:t>
            </a:r>
          </a:p>
          <a:p>
            <a:pPr marL="617469" lvl="1" indent="-168401">
              <a:buFont typeface="Arial" charset="0"/>
              <a:buChar char="•"/>
              <a:defRPr/>
            </a:pPr>
            <a:r>
              <a:rPr lang="en-US" altLang="en-US">
                <a:solidFill>
                  <a:srgbClr val="000000"/>
                </a:solidFill>
                <a:ea typeface="MS PGothic" charset="-128"/>
              </a:rPr>
              <a:t>The CFPB has to</a:t>
            </a:r>
            <a:r>
              <a:rPr lang="en-US" altLang="en-US" baseline="0">
                <a:solidFill>
                  <a:srgbClr val="000000"/>
                </a:solidFill>
                <a:ea typeface="MS PGothic" charset="-128"/>
              </a:rPr>
              <a:t> date</a:t>
            </a:r>
            <a:r>
              <a:rPr lang="en-US" altLang="en-US">
                <a:solidFill>
                  <a:srgbClr val="000000"/>
                </a:solidFill>
                <a:ea typeface="MS PGothic" charset="-128"/>
              </a:rPr>
              <a:t> handled more</a:t>
            </a:r>
            <a:r>
              <a:rPr lang="en-US" altLang="en-US" baseline="0">
                <a:solidFill>
                  <a:srgbClr val="000000"/>
                </a:solidFill>
                <a:ea typeface="MS PGothic" charset="-128"/>
              </a:rPr>
              <a:t> than </a:t>
            </a:r>
            <a:r>
              <a:rPr lang="en-US" altLang="en-US">
                <a:solidFill>
                  <a:srgbClr val="000000"/>
                </a:solidFill>
                <a:ea typeface="MS PGothic" charset="-128"/>
              </a:rPr>
              <a:t>1,000,000 of consumer complaints about:</a:t>
            </a:r>
          </a:p>
          <a:p>
            <a:pPr marL="1514045" lvl="3" indent="-168401">
              <a:buFont typeface="Arial" charset="0"/>
              <a:buChar char="•"/>
              <a:defRPr/>
            </a:pPr>
            <a:r>
              <a:rPr lang="en-US" altLang="en-US">
                <a:solidFill>
                  <a:srgbClr val="000000"/>
                </a:solidFill>
                <a:ea typeface="MS PGothic" charset="-128"/>
              </a:rPr>
              <a:t>Credit cards</a:t>
            </a:r>
          </a:p>
          <a:p>
            <a:pPr marL="1514045" lvl="3" indent="-168401">
              <a:buFont typeface="Arial" charset="0"/>
              <a:buChar char="•"/>
              <a:defRPr/>
            </a:pPr>
            <a:r>
              <a:rPr lang="en-US" altLang="en-US">
                <a:solidFill>
                  <a:srgbClr val="000000"/>
                </a:solidFill>
                <a:ea typeface="MS PGothic" charset="-128"/>
              </a:rPr>
              <a:t>Mortgages</a:t>
            </a:r>
          </a:p>
          <a:p>
            <a:pPr marL="1514045" lvl="3" indent="-168401">
              <a:buFont typeface="Arial" charset="0"/>
              <a:buChar char="•"/>
              <a:defRPr/>
            </a:pPr>
            <a:r>
              <a:rPr lang="en-US" altLang="en-US">
                <a:solidFill>
                  <a:srgbClr val="000000"/>
                </a:solidFill>
                <a:ea typeface="MS PGothic" charset="-128"/>
              </a:rPr>
              <a:t>Bank accounts and services</a:t>
            </a:r>
          </a:p>
          <a:p>
            <a:pPr marL="1514045" lvl="3" indent="-168401">
              <a:buFont typeface="Arial" charset="0"/>
              <a:buChar char="•"/>
              <a:defRPr/>
            </a:pPr>
            <a:r>
              <a:rPr lang="en-US" altLang="en-US">
                <a:solidFill>
                  <a:srgbClr val="000000"/>
                </a:solidFill>
                <a:ea typeface="MS PGothic" charset="-128"/>
              </a:rPr>
              <a:t>Student loans</a:t>
            </a:r>
          </a:p>
          <a:p>
            <a:pPr marL="1514045" lvl="3" indent="-168401">
              <a:buFont typeface="Arial" charset="0"/>
              <a:buChar char="•"/>
              <a:defRPr/>
            </a:pPr>
            <a:r>
              <a:rPr lang="en-US" altLang="en-US">
                <a:solidFill>
                  <a:srgbClr val="000000"/>
                </a:solidFill>
                <a:ea typeface="MS PGothic" charset="-128"/>
              </a:rPr>
              <a:t>Vehicle loans or leases</a:t>
            </a:r>
          </a:p>
          <a:p>
            <a:pPr marL="1514045" lvl="3" indent="-168401">
              <a:buFont typeface="Arial" charset="0"/>
              <a:buChar char="•"/>
              <a:defRPr/>
            </a:pPr>
            <a:r>
              <a:rPr lang="en-US" altLang="en-US">
                <a:solidFill>
                  <a:srgbClr val="000000"/>
                </a:solidFill>
                <a:ea typeface="MS PGothic" charset="-128"/>
              </a:rPr>
              <a:t>Payday loans</a:t>
            </a:r>
          </a:p>
          <a:p>
            <a:pPr marL="1514045" lvl="3" indent="-168401">
              <a:buFont typeface="Arial" charset="0"/>
              <a:buChar char="•"/>
              <a:defRPr/>
            </a:pPr>
            <a:r>
              <a:rPr lang="en-US" altLang="en-US">
                <a:solidFill>
                  <a:srgbClr val="000000"/>
                </a:solidFill>
                <a:ea typeface="MS PGothic" charset="-128"/>
              </a:rPr>
              <a:t>Other consumer loans (including installment loans, pawn loans, and title loans)</a:t>
            </a:r>
          </a:p>
          <a:p>
            <a:pPr marL="1514045" lvl="3" indent="-168401">
              <a:buFont typeface="Arial" charset="0"/>
              <a:buChar char="•"/>
              <a:defRPr/>
            </a:pPr>
            <a:r>
              <a:rPr lang="en-US" altLang="en-US">
                <a:solidFill>
                  <a:srgbClr val="000000"/>
                </a:solidFill>
                <a:ea typeface="MS PGothic" charset="-128"/>
              </a:rPr>
              <a:t>Debt collection</a:t>
            </a:r>
          </a:p>
          <a:p>
            <a:pPr marL="1514045" lvl="3" indent="-168401">
              <a:buFont typeface="Arial" charset="0"/>
              <a:buChar char="•"/>
              <a:defRPr/>
            </a:pPr>
            <a:r>
              <a:rPr lang="en-US" altLang="en-US">
                <a:solidFill>
                  <a:srgbClr val="000000"/>
                </a:solidFill>
                <a:ea typeface="MS PGothic" charset="-128"/>
              </a:rPr>
              <a:t>Money transfers or virtual currency</a:t>
            </a:r>
          </a:p>
          <a:p>
            <a:pPr marL="1514045" lvl="3" indent="-168401">
              <a:buFont typeface="Arial" charset="0"/>
              <a:buChar char="•"/>
              <a:defRPr/>
            </a:pPr>
            <a:r>
              <a:rPr lang="en-US" altLang="en-US">
                <a:solidFill>
                  <a:srgbClr val="000000"/>
                </a:solidFill>
                <a:ea typeface="MS PGothic" charset="-128"/>
              </a:rPr>
              <a:t>Credit reporting</a:t>
            </a:r>
          </a:p>
          <a:p>
            <a:pPr marL="1514045" lvl="3" indent="-168401">
              <a:buFont typeface="Arial" charset="0"/>
              <a:buChar char="•"/>
              <a:defRPr/>
            </a:pPr>
            <a:r>
              <a:rPr lang="en-US" altLang="en-US">
                <a:solidFill>
                  <a:srgbClr val="000000"/>
                </a:solidFill>
                <a:ea typeface="MS PGothic" charset="-128"/>
              </a:rPr>
              <a:t>Prepaid cards</a:t>
            </a:r>
          </a:p>
          <a:p>
            <a:pPr marL="1514045" lvl="3" indent="-168401">
              <a:buFont typeface="Arial" charset="0"/>
              <a:buChar char="•"/>
              <a:defRPr/>
            </a:pPr>
            <a:r>
              <a:rPr lang="en-US" altLang="en-US">
                <a:solidFill>
                  <a:srgbClr val="000000"/>
                </a:solidFill>
                <a:ea typeface="MS PGothic" charset="-128"/>
              </a:rPr>
              <a:t>Other financial services (including check cashing, money orders, cashier’s checks, credit repair, debt settlement, refund anticipation loans, foreign currency exchange, and traveler’s checks)</a:t>
            </a:r>
          </a:p>
          <a:p>
            <a:pPr marL="617469" lvl="1" indent="-168401">
              <a:buFont typeface="Arial" charset="0"/>
              <a:buChar char="•"/>
              <a:defRPr/>
            </a:pPr>
            <a:endParaRPr lang="en-US" altLang="en-US">
              <a:solidFill>
                <a:srgbClr val="000000"/>
              </a:solidFill>
              <a:ea typeface="MS PGothic" charset="-128"/>
            </a:endParaRPr>
          </a:p>
          <a:p>
            <a:pPr marL="617469" lvl="1" indent="-168401">
              <a:buFont typeface="Arial" charset="0"/>
              <a:buChar char="•"/>
              <a:defRPr/>
            </a:pPr>
            <a:r>
              <a:rPr lang="en-US" altLang="en-US">
                <a:solidFill>
                  <a:srgbClr val="000000"/>
                </a:solidFill>
                <a:ea typeface="MS PGothic" charset="-128"/>
              </a:rPr>
              <a:t>Every complaint the CFPB receives gives them insights into problems that people are experiencing in the marketplace and helps them to identify and prioritize problems for potential action.</a:t>
            </a:r>
            <a:endParaRPr lang="en-US" altLang="en-US" sz="1100">
              <a:solidFill>
                <a:srgbClr val="000000"/>
              </a:solidFill>
              <a:ea typeface="MS PGothic" charset="-128"/>
            </a:endParaRPr>
          </a:p>
          <a:p>
            <a:pPr marL="1066537" lvl="2" indent="-168401">
              <a:buFont typeface="Arial" charset="0"/>
              <a:buChar char="•"/>
              <a:defRPr/>
            </a:pPr>
            <a:endParaRPr lang="en-US" altLang="en-US">
              <a:solidFill>
                <a:srgbClr val="000000"/>
              </a:solidFill>
              <a:ea typeface="MS PGothic" charset="-128"/>
            </a:endParaRPr>
          </a:p>
          <a:p>
            <a:pPr marL="168401" indent="-168401">
              <a:buFont typeface="Arial" charset="0"/>
              <a:buChar char="•"/>
              <a:defRPr/>
            </a:pPr>
            <a:r>
              <a:rPr lang="en-US" altLang="en-US">
                <a:solidFill>
                  <a:srgbClr val="000000"/>
                </a:solidFill>
                <a:ea typeface="MS PGothic" charset="-128"/>
              </a:rPr>
              <a:t>Explain that you can submit a complaint on behalf of someone else following the directions on the site.</a:t>
            </a:r>
          </a:p>
          <a:p>
            <a:pPr marL="168401" indent="-168401">
              <a:buFont typeface="Arial" charset="0"/>
              <a:buChar char="•"/>
              <a:defRPr/>
            </a:pPr>
            <a:endParaRPr lang="en-US" altLang="en-US">
              <a:solidFill>
                <a:srgbClr val="000000"/>
              </a:solidFill>
              <a:ea typeface="MS PGothic" charset="-128"/>
            </a:endParaRPr>
          </a:p>
          <a:p>
            <a:pPr marL="168401" indent="-168401">
              <a:buFont typeface="Arial" charset="0"/>
              <a:buChar char="•"/>
              <a:defRPr/>
            </a:pPr>
            <a:r>
              <a:rPr lang="en-US" altLang="en-US">
                <a:solidFill>
                  <a:srgbClr val="000000"/>
                </a:solidFill>
                <a:ea typeface="MS PGothic" charset="-128"/>
              </a:rPr>
              <a:t>Explain that, you can also submit a complaint over the phone by calling the CFPB at 855-411-CFPB (2372), toll free. U.S.-based call centers can help you in over 180 languages and can also take calls from consumers who are deaf, have hearing loss, or have speech disabilities. Live operators in Spanish are available.</a:t>
            </a:r>
          </a:p>
          <a:p>
            <a:pPr marL="168401" indent="-168401">
              <a:buFont typeface="Arial" charset="0"/>
              <a:buChar char="•"/>
              <a:defRPr/>
            </a:pPr>
            <a:endParaRPr lang="en-US" altLang="en-US">
              <a:solidFill>
                <a:srgbClr val="000000"/>
              </a:solidFill>
              <a:ea typeface="MS PGothic" charset="-128"/>
            </a:endParaRPr>
          </a:p>
          <a:p>
            <a:pPr marL="168401" indent="-168401">
              <a:buFont typeface="Arial" charset="0"/>
              <a:buChar char="•"/>
              <a:defRPr/>
            </a:pPr>
            <a:endParaRPr lang="en-US" altLang="en-US">
              <a:solidFill>
                <a:srgbClr val="000000"/>
              </a:solidFill>
              <a:ea typeface="MS PGothic" charset="-128"/>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40169F2-2768-488A-8BCB-EE6315C93959}" type="slidenum">
              <a:rPr lang="en-US" altLang="en-US" smtClean="0">
                <a:solidFill>
                  <a:prstClr val="black"/>
                </a:solidFill>
                <a:latin typeface="Calibri" panose="020F0502020204030204" pitchFamily="34" charset="0"/>
              </a:rPr>
              <a:pPr/>
              <a:t>103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184863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a:solidFill>
                  <a:srgbClr val="000000"/>
                </a:solidFill>
                <a:ea typeface="MS PGothic" charset="-128"/>
              </a:rPr>
              <a:t>Training Section 9: </a:t>
            </a:r>
            <a:r>
              <a:rPr lang="en-US" altLang="en-US" b="1" u="sng">
                <a:solidFill>
                  <a:srgbClr val="000000"/>
                </a:solidFill>
                <a:ea typeface="ＭＳ Ｐゴシック" charset="0"/>
              </a:rPr>
              <a:t>Using and Protecting</a:t>
            </a:r>
            <a:r>
              <a:rPr lang="en-US" altLang="en-US" b="1" u="sng" baseline="0">
                <a:solidFill>
                  <a:srgbClr val="000000"/>
                </a:solidFill>
                <a:ea typeface="ＭＳ Ｐゴシック" charset="0"/>
              </a:rPr>
              <a:t> Your Money CONTINUED</a:t>
            </a:r>
            <a:endParaRPr lang="en-US" b="1" u="sng">
              <a:solidFill>
                <a:srgbClr val="000000"/>
              </a:solidFill>
              <a:ea typeface="ＭＳ Ｐゴシック" charset="0"/>
            </a:endParaRPr>
          </a:p>
          <a:p>
            <a:endParaRPr lang="en-US" b="1"/>
          </a:p>
          <a:p>
            <a:r>
              <a:rPr lang="en-US" b="1"/>
              <a:t>Review the complaint process,</a:t>
            </a:r>
            <a:r>
              <a:rPr lang="en-US" b="1" baseline="0"/>
              <a:t> explain there are five steps involved to submitting a complaint:</a:t>
            </a:r>
            <a:endParaRPr lang="en-US" b="1"/>
          </a:p>
          <a:p>
            <a:endParaRPr lang="en-US" b="1"/>
          </a:p>
          <a:p>
            <a:r>
              <a:rPr lang="en-US"/>
              <a:t>Step 1: What is this complaint about?</a:t>
            </a:r>
          </a:p>
          <a:p>
            <a:r>
              <a:rPr lang="en-US"/>
              <a:t>Step 2: What type of problem are you having?</a:t>
            </a:r>
          </a:p>
          <a:p>
            <a:r>
              <a:rPr lang="en-US"/>
              <a:t>Step 3: What happened?</a:t>
            </a:r>
          </a:p>
          <a:p>
            <a:r>
              <a:rPr lang="en-US"/>
              <a:t>Step 4: What company is this complaint about?</a:t>
            </a:r>
          </a:p>
          <a:p>
            <a:r>
              <a:rPr lang="en-US"/>
              <a:t>Step 5: Who are the people involved?</a:t>
            </a:r>
          </a:p>
          <a:p>
            <a:pPr>
              <a:defRPr/>
            </a:pPr>
            <a:endParaRPr lang="en-US" b="1" u="sng"/>
          </a:p>
          <a:p>
            <a:pPr marL="642417" lvl="1" indent="-168401">
              <a:buFont typeface="Arial" charset="0"/>
              <a:buChar char="•"/>
              <a:defRPr/>
            </a:pPr>
            <a:endParaRPr lang="en-US" altLang="en-US" b="0" i="0">
              <a:solidFill>
                <a:srgbClr val="000000"/>
              </a:solidFill>
              <a:ea typeface="MS PGothic" charset="-128"/>
            </a:endParaRP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CFDA909B-87FE-44B8-8CB9-61E2DDCD9EDB}" type="slidenum">
              <a:rPr lang="en-US" altLang="en-US" smtClean="0">
                <a:solidFill>
                  <a:prstClr val="black"/>
                </a:solidFill>
                <a:latin typeface="Calibri" panose="020F0502020204030204" pitchFamily="34" charset="0"/>
              </a:rPr>
              <a:pPr/>
              <a:t>104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462809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a:solidFill>
                  <a:srgbClr val="000000"/>
                </a:solidFill>
                <a:ea typeface="MS PGothic" charset="-128"/>
              </a:rPr>
              <a:t>Training Section 9: </a:t>
            </a:r>
            <a:r>
              <a:rPr lang="en-US" altLang="en-US" b="1" u="sng">
                <a:solidFill>
                  <a:srgbClr val="000000"/>
                </a:solidFill>
                <a:ea typeface="ＭＳ Ｐゴシック" charset="0"/>
              </a:rPr>
              <a:t>Using and Protecting</a:t>
            </a:r>
            <a:r>
              <a:rPr lang="en-US" altLang="en-US" b="1" u="sng" baseline="0">
                <a:solidFill>
                  <a:srgbClr val="000000"/>
                </a:solidFill>
                <a:ea typeface="ＭＳ Ｐゴシック" charset="0"/>
              </a:rPr>
              <a:t> Your Money CONTINUED</a:t>
            </a:r>
            <a:endParaRPr lang="en-US" b="1" u="sng">
              <a:solidFill>
                <a:srgbClr val="000000"/>
              </a:solidFill>
              <a:ea typeface="ＭＳ Ｐゴシック" charset="0"/>
            </a:endParaRPr>
          </a:p>
          <a:p>
            <a:pPr>
              <a:buFontTx/>
              <a:buChar char="•"/>
              <a:defRPr/>
            </a:pPr>
            <a:endParaRPr lang="en-US" altLang="en-US" b="1">
              <a:solidFill>
                <a:srgbClr val="000000"/>
              </a:solidFill>
              <a:ea typeface="MS PGothic" charset="-128"/>
            </a:endParaRPr>
          </a:p>
          <a:p>
            <a:pPr marL="642417" lvl="1" indent="-168401">
              <a:buFont typeface="Arial" charset="0"/>
              <a:buChar char="•"/>
              <a:defRPr/>
            </a:pPr>
            <a:r>
              <a:rPr lang="en-US" altLang="en-US" b="0" i="0">
                <a:solidFill>
                  <a:srgbClr val="000000"/>
                </a:solidFill>
                <a:ea typeface="MS PGothic" charset="-128"/>
              </a:rPr>
              <a:t>This</a:t>
            </a:r>
            <a:r>
              <a:rPr lang="en-US" altLang="en-US" b="0" i="0" baseline="0">
                <a:solidFill>
                  <a:srgbClr val="000000"/>
                </a:solidFill>
                <a:ea typeface="MS PGothic" charset="-128"/>
              </a:rPr>
              <a:t> shows the first step in the complaint submitting process.</a:t>
            </a:r>
            <a:endParaRPr lang="en-US" altLang="en-US" b="0" i="0">
              <a:solidFill>
                <a:srgbClr val="000000"/>
              </a:solidFill>
              <a:ea typeface="MS PGothic" charset="-128"/>
            </a:endParaRP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CFDA909B-87FE-44B8-8CB9-61E2DDCD9EDB}" type="slidenum">
              <a:rPr lang="en-US" altLang="en-US" smtClean="0">
                <a:solidFill>
                  <a:prstClr val="black"/>
                </a:solidFill>
                <a:latin typeface="Calibri" panose="020F0502020204030204" pitchFamily="34" charset="0"/>
              </a:rPr>
              <a:pPr/>
              <a:t>105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7704199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ea typeface="MS PGothic" charset="-128"/>
              </a:rPr>
              <a:t>Training Section 9: </a:t>
            </a:r>
            <a:r>
              <a:rPr lang="en-US" altLang="en-US" b="1" u="sng">
                <a:solidFill>
                  <a:srgbClr val="000000"/>
                </a:solidFill>
                <a:ea typeface="ＭＳ Ｐゴシック" charset="0"/>
              </a:rPr>
              <a:t>Using and Protecting</a:t>
            </a:r>
            <a:r>
              <a:rPr lang="en-US" altLang="en-US" b="1" u="sng" baseline="0">
                <a:solidFill>
                  <a:srgbClr val="000000"/>
                </a:solidFill>
                <a:ea typeface="ＭＳ Ｐゴシック" charset="0"/>
              </a:rPr>
              <a:t> Your Money CONTINUED</a:t>
            </a:r>
            <a:endParaRPr lang="en-US" b="1" u="sng">
              <a:solidFill>
                <a:srgbClr val="000000"/>
              </a:solidFill>
              <a:ea typeface="ＭＳ Ｐゴシック" charset="0"/>
            </a:endParaRPr>
          </a:p>
          <a:p>
            <a:pPr eaLnBrk="1" hangingPunct="1">
              <a:spcBef>
                <a:spcPct val="0"/>
              </a:spcBef>
              <a:defRPr/>
            </a:pPr>
            <a:endParaRPr lang="en-US" altLang="en-US" b="1" u="sng">
              <a:solidFill>
                <a:srgbClr val="000000"/>
              </a:solidFill>
              <a:ea typeface="MS PGothic" charset="-128"/>
            </a:endParaRPr>
          </a:p>
          <a:p>
            <a:pPr marL="174708" indent="-174708">
              <a:buFont typeface="Arial" charset="0"/>
              <a:buChar char="•"/>
              <a:defRPr/>
            </a:pPr>
            <a:r>
              <a:rPr lang="en-US" altLang="en-US">
                <a:solidFill>
                  <a:srgbClr val="000000"/>
                </a:solidFill>
                <a:ea typeface="MS PGothic" charset="-128"/>
              </a:rPr>
              <a:t>Explain the complaint process:</a:t>
            </a:r>
          </a:p>
          <a:p>
            <a:pPr marL="666477" lvl="1" indent="-174708">
              <a:buFont typeface="Arial" charset="0"/>
              <a:buChar char="•"/>
              <a:defRPr/>
            </a:pPr>
            <a:endParaRPr lang="en-US" altLang="en-US" b="1" i="1">
              <a:solidFill>
                <a:srgbClr val="000000"/>
              </a:solidFill>
              <a:ea typeface="MS PGothic" charset="-128"/>
            </a:endParaRPr>
          </a:p>
          <a:p>
            <a:pPr marL="666477" lvl="1" indent="-174708">
              <a:buFont typeface="Arial" charset="0"/>
              <a:buChar char="•"/>
              <a:defRPr/>
            </a:pPr>
            <a:r>
              <a:rPr lang="en-US" altLang="en-US" b="1" i="1">
                <a:solidFill>
                  <a:srgbClr val="000000"/>
                </a:solidFill>
                <a:ea typeface="MS PGothic" charset="-128"/>
              </a:rPr>
              <a:t>Complaint submitted:</a:t>
            </a:r>
            <a:r>
              <a:rPr lang="en-US" altLang="en-US" i="1">
                <a:solidFill>
                  <a:srgbClr val="000000"/>
                </a:solidFill>
                <a:ea typeface="MS PGothic" charset="-128"/>
              </a:rPr>
              <a:t> You will receive email updates and can log in to track the status of your complaint.</a:t>
            </a:r>
          </a:p>
          <a:p>
            <a:pPr marL="666477" lvl="1" indent="-174708">
              <a:buFont typeface="Arial" charset="0"/>
              <a:buChar char="•"/>
              <a:defRPr/>
            </a:pPr>
            <a:endParaRPr lang="en-US" altLang="en-US" i="1">
              <a:solidFill>
                <a:srgbClr val="000000"/>
              </a:solidFill>
              <a:ea typeface="MS PGothic" charset="-128"/>
            </a:endParaRPr>
          </a:p>
          <a:p>
            <a:pPr marL="666477" lvl="1" indent="-174708">
              <a:buFont typeface="Arial" charset="0"/>
              <a:buChar char="•"/>
              <a:defRPr/>
            </a:pPr>
            <a:r>
              <a:rPr lang="en-US" altLang="x-none" b="1" i="1">
                <a:ea typeface="MS PGothic" charset="-128"/>
              </a:rPr>
              <a:t>Review and route</a:t>
            </a:r>
            <a:r>
              <a:rPr lang="en-US" altLang="x-none" i="1">
                <a:ea typeface="MS PGothic" charset="-128"/>
              </a:rPr>
              <a:t>: The CFPB will forward your complaint and any documents you provide to the company and work to get a response from them. If they find that another government agency would be better able to assist, the CFPB will forward your complaint to them and let you know. </a:t>
            </a:r>
          </a:p>
          <a:p>
            <a:pPr marL="666477" lvl="1" indent="-174708">
              <a:buFont typeface="Arial" charset="0"/>
              <a:buChar char="•"/>
              <a:defRPr/>
            </a:pPr>
            <a:endParaRPr lang="en-US" altLang="en-US" i="1">
              <a:solidFill>
                <a:srgbClr val="000000"/>
              </a:solidFill>
              <a:ea typeface="MS PGothic" charset="-128"/>
            </a:endParaRPr>
          </a:p>
          <a:p>
            <a:pPr marL="666477" lvl="1" indent="-174708">
              <a:buFont typeface="Arial" charset="0"/>
              <a:buChar char="•"/>
              <a:defRPr/>
            </a:pPr>
            <a:r>
              <a:rPr lang="en-US" altLang="en-US" b="1" i="1">
                <a:solidFill>
                  <a:srgbClr val="000000"/>
                </a:solidFill>
                <a:ea typeface="MS PGothic" charset="-128"/>
              </a:rPr>
              <a:t>Company response:</a:t>
            </a:r>
            <a:r>
              <a:rPr lang="en-US" altLang="en-US" i="1">
                <a:solidFill>
                  <a:srgbClr val="000000"/>
                </a:solidFill>
                <a:ea typeface="MS PGothic" charset="-128"/>
              </a:rPr>
              <a:t> </a:t>
            </a:r>
            <a:r>
              <a:rPr lang="en-US" altLang="x-none" i="1">
                <a:ea typeface="MS PGothic" charset="-128"/>
              </a:rPr>
              <a:t>After your complaint is sent to the company, the company</a:t>
            </a:r>
            <a:r>
              <a:rPr lang="en-US" altLang="x-none" i="1" baseline="0">
                <a:ea typeface="MS PGothic" charset="-128"/>
              </a:rPr>
              <a:t> reviews your complaint and communicates with you as needed. </a:t>
            </a:r>
            <a:r>
              <a:rPr lang="en-US" altLang="x-none" b="1" i="1" baseline="0">
                <a:ea typeface="MS PGothic" charset="-128"/>
              </a:rPr>
              <a:t>T</a:t>
            </a:r>
            <a:r>
              <a:rPr lang="en-US" altLang="x-none" b="1" i="1">
                <a:ea typeface="MS PGothic" charset="-128"/>
              </a:rPr>
              <a:t>he company should report back to you in 15 days, sometimes  it may take longer. </a:t>
            </a:r>
            <a:endParaRPr lang="en-US" altLang="x-none" i="1">
              <a:ea typeface="MS PGothic" charset="-128"/>
            </a:endParaRPr>
          </a:p>
          <a:p>
            <a:pPr marL="666477" lvl="1" indent="-174708">
              <a:buFont typeface="Arial" charset="0"/>
              <a:buChar char="•"/>
              <a:defRPr/>
            </a:pPr>
            <a:endParaRPr lang="en-US" altLang="en-US" i="1">
              <a:solidFill>
                <a:srgbClr val="000000"/>
              </a:solidFill>
              <a:ea typeface="MS PGothic" charset="-128"/>
            </a:endParaRPr>
          </a:p>
          <a:p>
            <a:pPr marL="666477" lvl="1" indent="-174708">
              <a:buFont typeface="Arial" charset="0"/>
              <a:buChar char="•"/>
              <a:defRPr/>
            </a:pPr>
            <a:r>
              <a:rPr lang="en-US" altLang="en-US" b="1" i="1">
                <a:solidFill>
                  <a:srgbClr val="000000"/>
                </a:solidFill>
                <a:ea typeface="MS PGothic" charset="-128"/>
              </a:rPr>
              <a:t>Complaint published: </a:t>
            </a:r>
            <a:r>
              <a:rPr lang="en-US" altLang="en-US" i="1">
                <a:solidFill>
                  <a:srgbClr val="000000"/>
                </a:solidFill>
                <a:ea typeface="MS PGothic" charset="-128"/>
              </a:rPr>
              <a:t>The CFPB publishes information about your complaint </a:t>
            </a:r>
            <a:r>
              <a:rPr lang="mr-IN" altLang="en-US" i="1">
                <a:solidFill>
                  <a:srgbClr val="000000"/>
                </a:solidFill>
                <a:ea typeface="MS PGothic" charset="-128"/>
              </a:rPr>
              <a:t>–</a:t>
            </a:r>
            <a:r>
              <a:rPr lang="en-US" altLang="en-US" i="1">
                <a:solidFill>
                  <a:srgbClr val="000000"/>
                </a:solidFill>
                <a:ea typeface="MS PGothic" charset="-128"/>
              </a:rPr>
              <a:t> such as the subject and date of the complaint </a:t>
            </a:r>
            <a:r>
              <a:rPr lang="mr-IN" altLang="en-US" i="1">
                <a:solidFill>
                  <a:srgbClr val="000000"/>
                </a:solidFill>
                <a:ea typeface="MS PGothic" charset="-128"/>
              </a:rPr>
              <a:t>–</a:t>
            </a:r>
            <a:r>
              <a:rPr lang="en-US" altLang="en-US" i="1">
                <a:solidFill>
                  <a:srgbClr val="000000"/>
                </a:solidFill>
                <a:ea typeface="MS PGothic" charset="-128"/>
              </a:rPr>
              <a:t> on their public Consumer Complaint Database at http://www.consumerfinance.gov/data-research/consumer-complaints/. With your consent they also publish your description of what happened, after taking steps to remove personal information.</a:t>
            </a:r>
          </a:p>
          <a:p>
            <a:pPr marL="666477" lvl="1" indent="-174708">
              <a:buFont typeface="Arial" charset="0"/>
              <a:buChar char="•"/>
              <a:defRPr/>
            </a:pPr>
            <a:endParaRPr lang="en-US" altLang="en-US" i="1">
              <a:solidFill>
                <a:srgbClr val="000000"/>
              </a:solidFill>
              <a:ea typeface="MS PGothic" charset="-128"/>
            </a:endParaRPr>
          </a:p>
          <a:p>
            <a:pPr marL="666477" lvl="1" indent="-174708">
              <a:buFont typeface="Arial" charset="0"/>
              <a:buChar char="•"/>
              <a:defRPr/>
            </a:pPr>
            <a:r>
              <a:rPr lang="en-US" altLang="en-US" b="1" i="1">
                <a:solidFill>
                  <a:srgbClr val="000000"/>
                </a:solidFill>
                <a:ea typeface="MS PGothic" charset="-128"/>
              </a:rPr>
              <a:t>Consumer review:</a:t>
            </a:r>
            <a:r>
              <a:rPr lang="en-US" altLang="en-US" i="1">
                <a:solidFill>
                  <a:srgbClr val="000000"/>
                </a:solidFill>
                <a:ea typeface="MS PGothic" charset="-128"/>
              </a:rPr>
              <a:t> </a:t>
            </a:r>
            <a:r>
              <a:rPr lang="en-US" altLang="x-none" i="1">
                <a:ea typeface="MS PGothic" charset="-128"/>
              </a:rPr>
              <a:t>The CFPB will let you know when the company responds. You can review that response and give feedback. </a:t>
            </a:r>
          </a:p>
          <a:p>
            <a:pPr marL="491769" lvl="1">
              <a:defRPr/>
            </a:pPr>
            <a:endParaRPr lang="en-US" altLang="x-none" i="1">
              <a:ea typeface="MS PGothic" charset="-128"/>
            </a:endParaRPr>
          </a:p>
          <a:p>
            <a:pPr marL="491769" lvl="1">
              <a:defRPr/>
            </a:pPr>
            <a:r>
              <a:rPr lang="en-US"/>
              <a:t>By coming to us, you aren’t just helping yourself. Your complaints play a role in everything we do, helping us to identify problems and prioritize our work. We turn your complaints into action to improve the marketplace.</a:t>
            </a:r>
            <a:endParaRPr lang="en-US" altLang="x-none" i="1">
              <a:ea typeface="MS PGothic" charset="-128"/>
            </a:endParaRP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55449" indent="-289562">
              <a:defRPr>
                <a:solidFill>
                  <a:schemeClr val="tx1"/>
                </a:solidFill>
                <a:latin typeface="Georgia" panose="02040502050405020303" pitchFamily="18" charset="0"/>
                <a:ea typeface="MS PGothic" panose="020B0600070205080204" pitchFamily="34" charset="-128"/>
              </a:defRPr>
            </a:lvl2pPr>
            <a:lvl3pPr marL="1163100" indent="-231326">
              <a:defRPr>
                <a:solidFill>
                  <a:schemeClr val="tx1"/>
                </a:solidFill>
                <a:latin typeface="Georgia" panose="02040502050405020303" pitchFamily="18" charset="0"/>
                <a:ea typeface="MS PGothic" panose="020B0600070205080204" pitchFamily="34" charset="-128"/>
              </a:defRPr>
            </a:lvl3pPr>
            <a:lvl4pPr marL="1628987" indent="-231326">
              <a:defRPr>
                <a:solidFill>
                  <a:schemeClr val="tx1"/>
                </a:solidFill>
                <a:latin typeface="Georgia" panose="02040502050405020303" pitchFamily="18" charset="0"/>
                <a:ea typeface="MS PGothic" panose="020B0600070205080204" pitchFamily="34" charset="-128"/>
              </a:defRPr>
            </a:lvl4pPr>
            <a:lvl5pPr marL="2094873" indent="-231326">
              <a:defRPr>
                <a:solidFill>
                  <a:schemeClr val="tx1"/>
                </a:solidFill>
                <a:latin typeface="Georgia" panose="02040502050405020303" pitchFamily="18" charset="0"/>
                <a:ea typeface="MS PGothic" panose="020B0600070205080204" pitchFamily="34" charset="-128"/>
              </a:defRPr>
            </a:lvl5pPr>
            <a:lvl6pPr marL="2560760"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3026647"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92534"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958421"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CFDA909B-87FE-44B8-8CB9-61E2DDCD9EDB}" type="slidenum">
              <a:rPr lang="en-US" altLang="en-US" smtClean="0">
                <a:solidFill>
                  <a:prstClr val="black"/>
                </a:solidFill>
                <a:latin typeface="Calibri" panose="020F0502020204030204" pitchFamily="34" charset="0"/>
              </a:rPr>
              <a:pPr/>
              <a:t>106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757682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eaLnBrk="1" hangingPunct="1">
              <a:spcBef>
                <a:spcPct val="0"/>
              </a:spcBef>
            </a:pPr>
            <a:r>
              <a:rPr lang="en-US" b="0">
                <a:solidFill>
                  <a:srgbClr val="000000"/>
                </a:solidFill>
                <a:latin typeface="Calibri" charset="0"/>
                <a:ea typeface="MS PGothic" charset="0"/>
              </a:rPr>
              <a:t>Introduce closing</a:t>
            </a:r>
            <a:r>
              <a:rPr lang="en-US" b="0" baseline="0">
                <a:solidFill>
                  <a:srgbClr val="000000"/>
                </a:solidFill>
                <a:latin typeface="Calibri" charset="0"/>
                <a:ea typeface="MS PGothic" charset="0"/>
              </a:rPr>
              <a:t> section</a:t>
            </a:r>
            <a:endParaRPr lang="en-US" b="0">
              <a:solidFill>
                <a:srgbClr val="000000"/>
              </a:solidFill>
              <a:latin typeface="Calibri" charset="0"/>
              <a:ea typeface="MS PGothic"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9736" indent="-280667">
              <a:defRPr>
                <a:solidFill>
                  <a:schemeClr val="tx1"/>
                </a:solidFill>
                <a:latin typeface="Georgia" panose="02040502050405020303" pitchFamily="18" charset="0"/>
                <a:ea typeface="MS PGothic" panose="020B0600070205080204" pitchFamily="34" charset="-128"/>
              </a:defRPr>
            </a:lvl2pPr>
            <a:lvl3pPr marL="1122671" indent="-224535">
              <a:defRPr>
                <a:solidFill>
                  <a:schemeClr val="tx1"/>
                </a:solidFill>
                <a:latin typeface="Georgia" panose="02040502050405020303" pitchFamily="18" charset="0"/>
                <a:ea typeface="MS PGothic" panose="020B0600070205080204" pitchFamily="34" charset="-128"/>
              </a:defRPr>
            </a:lvl3pPr>
            <a:lvl4pPr marL="1571739" indent="-224535">
              <a:defRPr>
                <a:solidFill>
                  <a:schemeClr val="tx1"/>
                </a:solidFill>
                <a:latin typeface="Georgia" panose="02040502050405020303" pitchFamily="18" charset="0"/>
                <a:ea typeface="MS PGothic" panose="020B0600070205080204" pitchFamily="34" charset="-128"/>
              </a:defRPr>
            </a:lvl4pPr>
            <a:lvl5pPr marL="2020807" indent="-224535">
              <a:defRPr>
                <a:solidFill>
                  <a:schemeClr val="tx1"/>
                </a:solidFill>
                <a:latin typeface="Georgia" panose="02040502050405020303" pitchFamily="18" charset="0"/>
                <a:ea typeface="MS PGothic" panose="020B0600070205080204" pitchFamily="34" charset="-128"/>
              </a:defRPr>
            </a:lvl5pPr>
            <a:lvl6pPr marL="2469876"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8944"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8012"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7080"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22173B-B19F-4289-8225-3B71106E168E}" type="slidenum">
              <a:rPr lang="en-US" altLang="en-US" smtClean="0">
                <a:latin typeface="Calibri" panose="020F0502020204030204" pitchFamily="34" charset="0"/>
              </a:rPr>
              <a:pPr/>
              <a:t>107</a:t>
            </a:fld>
            <a:endParaRPr lang="en-US" altLang="en-US">
              <a:latin typeface="Calibri" panose="020F0502020204030204" pitchFamily="34" charset="0"/>
            </a:endParaRPr>
          </a:p>
        </p:txBody>
      </p:sp>
    </p:spTree>
    <p:extLst>
      <p:ext uri="{BB962C8B-B14F-4D97-AF65-F5344CB8AC3E}">
        <p14:creationId xmlns:p14="http://schemas.microsoft.com/office/powerpoint/2010/main" val="21761179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pPr>
              <a:spcBef>
                <a:spcPts val="0"/>
              </a:spcBef>
            </a:pPr>
            <a:endParaRPr lang="en-US"/>
          </a:p>
          <a:p>
            <a:pPr marL="168401" indent="-168401">
              <a:spcBef>
                <a:spcPts val="0"/>
              </a:spcBef>
              <a:buFont typeface="Arial"/>
              <a:buChar char="•"/>
            </a:pPr>
            <a:r>
              <a:rPr lang="en-US"/>
              <a:t>Ask: How do you think you will use this information for the people you interact with?</a:t>
            </a:r>
          </a:p>
          <a:p>
            <a:pPr marL="168401" indent="-168401">
              <a:spcBef>
                <a:spcPts val="0"/>
              </a:spcBef>
              <a:buFont typeface="Arial"/>
              <a:buChar char="•"/>
            </a:pPr>
            <a:r>
              <a:rPr lang="en-US"/>
              <a:t>Ask: What is the most important thing you are taking away from this training?</a:t>
            </a:r>
          </a:p>
          <a:p>
            <a:pPr>
              <a:spcBef>
                <a:spcPts val="0"/>
              </a:spcBef>
            </a:pP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108</a:t>
            </a:fld>
            <a:endParaRPr lang="en-US" altLang="en-US"/>
          </a:p>
        </p:txBody>
      </p:sp>
    </p:spTree>
    <p:extLst>
      <p:ext uri="{BB962C8B-B14F-4D97-AF65-F5344CB8AC3E}">
        <p14:creationId xmlns:p14="http://schemas.microsoft.com/office/powerpoint/2010/main" val="25073389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109</a:t>
            </a:fld>
            <a:endParaRPr lang="en-US" altLang="en-US"/>
          </a:p>
        </p:txBody>
      </p:sp>
    </p:spTree>
    <p:extLst>
      <p:ext uri="{BB962C8B-B14F-4D97-AF65-F5344CB8AC3E}">
        <p14:creationId xmlns:p14="http://schemas.microsoft.com/office/powerpoint/2010/main" val="31368544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endParaRPr lang="en-US"/>
          </a:p>
          <a:p>
            <a:endParaRPr lang="en-US"/>
          </a:p>
          <a:p>
            <a:r>
              <a:rPr lang="en-US"/>
              <a:t>Thank participants and adjourn.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110</a:t>
            </a:fld>
            <a:endParaRPr lang="en-US" altLang="en-US"/>
          </a:p>
        </p:txBody>
      </p:sp>
    </p:spTree>
    <p:extLst>
      <p:ext uri="{BB962C8B-B14F-4D97-AF65-F5344CB8AC3E}">
        <p14:creationId xmlns:p14="http://schemas.microsoft.com/office/powerpoint/2010/main" val="10875310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endParaRPr lang="en-US"/>
          </a:p>
          <a:p>
            <a:endParaRPr lang="en-US"/>
          </a:p>
          <a:p>
            <a:r>
              <a:rPr lang="en-US"/>
              <a:t>Thank participants and adjourn.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111</a:t>
            </a:fld>
            <a:endParaRPr lang="en-US" altLang="en-US"/>
          </a:p>
        </p:txBody>
      </p:sp>
    </p:spTree>
    <p:extLst>
      <p:ext uri="{BB962C8B-B14F-4D97-AF65-F5344CB8AC3E}">
        <p14:creationId xmlns:p14="http://schemas.microsoft.com/office/powerpoint/2010/main" val="108753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endParaRPr lang="en-US"/>
          </a:p>
          <a:p>
            <a:pPr marL="168401" indent="-168401">
              <a:buFont typeface="Arial" panose="020B0604020202020204" pitchFamily="34" charset="0"/>
              <a:buChar char="•"/>
            </a:pPr>
            <a:r>
              <a:rPr lang="en-US"/>
              <a:t>This version of the tool has a response column for the intermediary, to use. Based on the answers that people provide, the intermediary can use that response column to connect them to helpful tools and information in both the </a:t>
            </a:r>
            <a:r>
              <a:rPr lang="en-US" i="1"/>
              <a:t>Your Money, Your Goals</a:t>
            </a:r>
            <a:r>
              <a:rPr lang="en-US"/>
              <a:t> toolkit and the </a:t>
            </a:r>
            <a:r>
              <a:rPr lang="en-US" i="1"/>
              <a:t>Focus on People with Disabilities </a:t>
            </a:r>
            <a:r>
              <a:rPr lang="en-US"/>
              <a:t>companion guide. </a:t>
            </a:r>
          </a:p>
          <a:p>
            <a:pPr marL="168401" indent="-168401">
              <a:buFont typeface="Arial" panose="020B0604020202020204" pitchFamily="34" charset="0"/>
              <a:buChar char="•"/>
            </a:pPr>
            <a:r>
              <a:rPr lang="en-US"/>
              <a:t>Provide this example: </a:t>
            </a:r>
            <a:r>
              <a:rPr lang="en-US" i="1"/>
              <a:t>Suppose a person answers “no” or “I don’t know” to Question 8, which reads, “8. Do you have financial resources to pay for assistive devices or adaptations that you need?” The response key suggests that you respond by reviewing the information and tool on paying for assistive devices in the guide and also sharing information on financing options available through federal, state, and local programs.</a:t>
            </a:r>
          </a:p>
          <a:p>
            <a:endParaRPr lang="en-US"/>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13</a:t>
            </a:fld>
            <a:endParaRPr lang="en-US" altLang="en-US"/>
          </a:p>
        </p:txBody>
      </p:sp>
    </p:spTree>
    <p:extLst>
      <p:ext uri="{BB962C8B-B14F-4D97-AF65-F5344CB8AC3E}">
        <p14:creationId xmlns:p14="http://schemas.microsoft.com/office/powerpoint/2010/main" val="201293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altLang="en-US">
              <a:solidFill>
                <a:srgbClr val="000000"/>
              </a:solidFill>
              <a:cs typeface="+mn-cs"/>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5FD7E582-C264-4F6F-B993-028C95C44C95}"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29179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a:solidFill>
                <a:srgbClr val="000000"/>
              </a:solidFill>
              <a:ea typeface="MS PGothic" charset="-128"/>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92DC9089-934C-47DF-90C2-08F34177B673}"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03403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None/>
              <a:defRPr/>
            </a:pPr>
            <a:endParaRPr lang="en-US" altLang="en-US">
              <a:solidFill>
                <a:srgbClr val="000000"/>
              </a:solidFill>
              <a:ea typeface="MS PGothic" charset="-128"/>
            </a:endParaRPr>
          </a:p>
          <a:p>
            <a:pPr>
              <a:buFontTx/>
              <a:buChar char="•"/>
              <a:defRPr/>
            </a:pPr>
            <a:endParaRPr lang="en-US" altLang="en-US">
              <a:solidFill>
                <a:srgbClr val="000000"/>
              </a:solidFill>
              <a:ea typeface="MS PGothic" charset="-128"/>
            </a:endParaRPr>
          </a:p>
          <a:p>
            <a:pPr>
              <a:buFontTx/>
              <a:buChar char="•"/>
              <a:defRPr/>
            </a:pPr>
            <a:endParaRPr lang="en-US" altLang="en-US">
              <a:solidFill>
                <a:srgbClr val="000000"/>
              </a:solidFill>
              <a:ea typeface="MS PGothic" charset="-128"/>
            </a:endParaRPr>
          </a:p>
          <a:p>
            <a:pPr>
              <a:defRPr/>
            </a:pPr>
            <a:endParaRPr lang="en-US" altLang="en-US">
              <a:ea typeface="MS PGothic" charset="-128"/>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553F361D-FAA7-4BD2-AF1C-A80B268837CD}"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1280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a:ea typeface="MS PGothic" charset="-128"/>
                <a:cs typeface="Calibri"/>
              </a:rPr>
              <a:t>In Groups of 3 or 4 – what part of the </a:t>
            </a:r>
            <a:r>
              <a:rPr lang="en-US" altLang="en-US" i="1">
                <a:ea typeface="MS PGothic" charset="-128"/>
                <a:cs typeface="Calibri"/>
              </a:rPr>
              <a:t>Focus on People with Disabilities</a:t>
            </a:r>
            <a:r>
              <a:rPr lang="en-US" altLang="en-US">
                <a:ea typeface="MS PGothic" charset="-128"/>
                <a:cs typeface="Calibri"/>
              </a:rPr>
              <a:t> or </a:t>
            </a:r>
            <a:r>
              <a:rPr lang="en-US" altLang="en-US" i="1">
                <a:ea typeface="MS PGothic" charset="-128"/>
                <a:cs typeface="Calibri"/>
              </a:rPr>
              <a:t>Toolkit </a:t>
            </a:r>
            <a:r>
              <a:rPr lang="en-US" altLang="en-US">
                <a:ea typeface="MS PGothic" charset="-128"/>
                <a:cs typeface="Calibri"/>
              </a:rPr>
              <a:t>would you go to for answers to these questions??? </a:t>
            </a:r>
            <a:endParaRPr lang="en-US" altLang="en-US">
              <a:ea typeface="MS PGothic"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805414CD-8552-497E-8499-11EE0E04028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96774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18</a:t>
            </a:fld>
            <a:endParaRPr lang="en-US" altLang="en-US"/>
          </a:p>
        </p:txBody>
      </p:sp>
    </p:spTree>
    <p:extLst>
      <p:ext uri="{BB962C8B-B14F-4D97-AF65-F5344CB8AC3E}">
        <p14:creationId xmlns:p14="http://schemas.microsoft.com/office/powerpoint/2010/main" val="1938511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40237">
              <a:defRPr/>
            </a:pPr>
            <a:endParaRPr lang="en-US" altLang="en-US" b="1" i="1">
              <a:solidFill>
                <a:srgbClr val="000000"/>
              </a:solidFill>
              <a:ea typeface="MS PGothic" charset="-128"/>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CFBFF637-32F9-4845-B0EF-3C1D6C390E3B}"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01632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a:solidFill>
                <a:srgbClr val="000000"/>
              </a:solidFill>
            </a:endParaRPr>
          </a:p>
          <a:p>
            <a:pPr eaLnBrk="1" hangingPunct="1">
              <a:spcBef>
                <a:spcPct val="0"/>
              </a:spcBef>
              <a:defRPr/>
            </a:pPr>
            <a:r>
              <a:rPr lang="en-US" altLang="en-US">
                <a:solidFill>
                  <a:srgbClr val="000000"/>
                </a:solidFill>
              </a:rPr>
              <a:t>Introduce the topic</a:t>
            </a:r>
            <a:r>
              <a:rPr lang="en-US" altLang="en-US" baseline="0">
                <a:solidFill>
                  <a:srgbClr val="000000"/>
                </a:solidFill>
              </a:rPr>
              <a:t> of this module:</a:t>
            </a: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ltLang="en-US">
                <a:solidFill>
                  <a:srgbClr val="000000"/>
                </a:solidFill>
              </a:rPr>
              <a:t>Goals can be the foundation for building greater self-determination. They provide direction for how to use resources including money.</a:t>
            </a:r>
          </a:p>
          <a:p>
            <a:pPr marL="168401" indent="-168401" eaLnBrk="1" hangingPunct="1">
              <a:spcBef>
                <a:spcPct val="0"/>
              </a:spcBef>
              <a:buFont typeface="Arial" panose="020B0604020202020204" pitchFamily="34" charset="0"/>
              <a:buChar char="•"/>
              <a:defRPr/>
            </a:pPr>
            <a:r>
              <a:rPr lang="en-US"/>
              <a:t>You can also use this module to help people plan for both life events and large purchases. Life events are often major milestones or events in a person’s life; for example, graduating from high school, getting married, or getting a job. </a:t>
            </a: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t>Examples of large purchases may include paying for assistive devices, buying a car, adaptations to vehicles, paying medical expenses, renovations to your home, and paying for training or post-secondary education. </a:t>
            </a:r>
          </a:p>
          <a:p>
            <a:pPr marL="168401" indent="-168401" eaLnBrk="1" hangingPunct="1">
              <a:spcBef>
                <a:spcPct val="0"/>
              </a:spcBef>
              <a:buFont typeface="Arial" panose="020B0604020202020204" pitchFamily="34" charset="0"/>
              <a:buChar char="•"/>
              <a:defRPr/>
            </a:pPr>
            <a:r>
              <a:rPr lang="en-US"/>
              <a:t>In the </a:t>
            </a:r>
            <a:r>
              <a:rPr lang="en-US" i="1"/>
              <a:t>Your Money, Your Goals </a:t>
            </a:r>
            <a:r>
              <a:rPr lang="en-US"/>
              <a:t>toolkit, this module describes and uses the </a:t>
            </a:r>
            <a:r>
              <a:rPr lang="en-US" b="1"/>
              <a:t>SMART approach to developing goals</a:t>
            </a:r>
            <a:r>
              <a:rPr lang="en-US"/>
              <a:t>. SMART is an acronym. SMART goals are </a:t>
            </a:r>
            <a:r>
              <a:rPr lang="en-US" u="sng"/>
              <a:t>Specific, Measurable, Able-to-be-reached, Relevant, and Time</a:t>
            </a:r>
            <a:r>
              <a:rPr lang="en-US" u="sng" baseline="0"/>
              <a:t> </a:t>
            </a:r>
            <a:r>
              <a:rPr lang="en-US" b="0" u="sng"/>
              <a:t>bound</a:t>
            </a:r>
            <a:r>
              <a:rPr lang="en-US"/>
              <a:t>. The module also suggests ways to talk to people about turning their hopes, wants, and dreams into SMART goals.</a:t>
            </a:r>
          </a:p>
          <a:p>
            <a:pPr eaLnBrk="1" hangingPunct="1">
              <a:spcBef>
                <a:spcPct val="0"/>
              </a:spcBef>
              <a:defRPr/>
            </a:pPr>
            <a:endParaRPr lang="en-US" b="1"/>
          </a:p>
          <a:p>
            <a:pPr eaLnBrk="1" hangingPunct="1">
              <a:spcBef>
                <a:spcPct val="0"/>
              </a:spcBef>
              <a:defRPr/>
            </a:pPr>
            <a:r>
              <a:rPr lang="en-US" b="1"/>
              <a:t>Note to trainer: 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would support your coverage of this topic. Feel free to adapt activities as needed, especially to make them work for everyone, making adjustments to accommodate participants that have disabilities.</a:t>
            </a:r>
            <a:endParaRPr lang="en-US" b="1"/>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9736" indent="-280667">
              <a:defRPr>
                <a:solidFill>
                  <a:schemeClr val="tx1"/>
                </a:solidFill>
                <a:latin typeface="Georgia" panose="02040502050405020303" pitchFamily="18" charset="0"/>
                <a:ea typeface="MS PGothic" panose="020B0600070205080204" pitchFamily="34" charset="-128"/>
              </a:defRPr>
            </a:lvl2pPr>
            <a:lvl3pPr marL="1122671" indent="-224535">
              <a:defRPr>
                <a:solidFill>
                  <a:schemeClr val="tx1"/>
                </a:solidFill>
                <a:latin typeface="Georgia" panose="02040502050405020303" pitchFamily="18" charset="0"/>
                <a:ea typeface="MS PGothic" panose="020B0600070205080204" pitchFamily="34" charset="-128"/>
              </a:defRPr>
            </a:lvl3pPr>
            <a:lvl4pPr marL="1571739" indent="-224535">
              <a:defRPr>
                <a:solidFill>
                  <a:schemeClr val="tx1"/>
                </a:solidFill>
                <a:latin typeface="Georgia" panose="02040502050405020303" pitchFamily="18" charset="0"/>
                <a:ea typeface="MS PGothic" panose="020B0600070205080204" pitchFamily="34" charset="-128"/>
              </a:defRPr>
            </a:lvl4pPr>
            <a:lvl5pPr marL="2020807" indent="-224535">
              <a:defRPr>
                <a:solidFill>
                  <a:schemeClr val="tx1"/>
                </a:solidFill>
                <a:latin typeface="Georgia" panose="02040502050405020303" pitchFamily="18" charset="0"/>
                <a:ea typeface="MS PGothic" panose="020B0600070205080204" pitchFamily="34" charset="-128"/>
              </a:defRPr>
            </a:lvl5pPr>
            <a:lvl6pPr marL="2469876"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8944"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8012"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7080"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3C59353-974A-4CEB-899B-21B407192818}"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72161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pPr>
            <a:endParaRPr lang="en-US" altLang="en-US">
              <a:solidFill>
                <a:srgbClr val="000000"/>
              </a:solidFill>
            </a:endParaRPr>
          </a:p>
        </p:txBody>
      </p:sp>
      <p:sp>
        <p:nvSpPr>
          <p:cNvPr id="156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413891C-EF3C-4EC0-A4C2-335D1D4463B4}"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27299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a:solidFill>
                <a:srgbClr val="000000"/>
              </a:solidFill>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8177" indent="-279109">
              <a:defRPr>
                <a:solidFill>
                  <a:schemeClr val="tx1"/>
                </a:solidFill>
                <a:latin typeface="Georgia" panose="02040502050405020303" pitchFamily="18" charset="0"/>
                <a:ea typeface="MS PGothic" panose="020B0600070205080204" pitchFamily="34" charset="-128"/>
              </a:defRPr>
            </a:lvl2pPr>
            <a:lvl3pPr marL="1121112" indent="-222976">
              <a:defRPr>
                <a:solidFill>
                  <a:schemeClr val="tx1"/>
                </a:solidFill>
                <a:latin typeface="Georgia" panose="02040502050405020303" pitchFamily="18" charset="0"/>
                <a:ea typeface="MS PGothic" panose="020B0600070205080204" pitchFamily="34" charset="-128"/>
              </a:defRPr>
            </a:lvl3pPr>
            <a:lvl4pPr marL="1570180" indent="-222976">
              <a:defRPr>
                <a:solidFill>
                  <a:schemeClr val="tx1"/>
                </a:solidFill>
                <a:latin typeface="Georgia" panose="02040502050405020303" pitchFamily="18" charset="0"/>
                <a:ea typeface="MS PGothic" panose="020B0600070205080204" pitchFamily="34" charset="-128"/>
              </a:defRPr>
            </a:lvl4pPr>
            <a:lvl5pPr marL="2019248" indent="-222976">
              <a:defRPr>
                <a:solidFill>
                  <a:schemeClr val="tx1"/>
                </a:solidFill>
                <a:latin typeface="Georgia" panose="02040502050405020303" pitchFamily="18" charset="0"/>
                <a:ea typeface="MS PGothic" panose="020B0600070205080204" pitchFamily="34" charset="-128"/>
              </a:defRPr>
            </a:lvl5pPr>
            <a:lvl6pPr marL="2468317"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7385"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6453"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5521" indent="-222976"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194B1D6-DF02-44D7-96A1-5BE180BAAB59}"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19540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a:spcBef>
                <a:spcPts val="0"/>
              </a:spcBef>
            </a:pPr>
            <a:r>
              <a:rPr lang="en-US"/>
              <a:t>Introduce the tool:</a:t>
            </a:r>
          </a:p>
          <a:p>
            <a:pPr marL="168401" indent="-168401">
              <a:spcBef>
                <a:spcPts val="0"/>
              </a:spcBef>
              <a:buFont typeface="Arial" panose="020B0604020202020204" pitchFamily="34" charset="0"/>
              <a:buChar char="•"/>
            </a:pPr>
            <a:r>
              <a:rPr lang="en-US" i="1"/>
              <a:t>Focus on People with Disabilities</a:t>
            </a:r>
            <a:r>
              <a:rPr lang="en-US"/>
              <a:t> adds general information on setting goals and planning for large purchases. The guide contains a new tool: Paying for assistive devices.</a:t>
            </a:r>
          </a:p>
          <a:p>
            <a:pPr marL="168401" indent="-168401">
              <a:spcBef>
                <a:spcPts val="0"/>
              </a:spcBef>
              <a:buFont typeface="Arial" panose="020B0604020202020204" pitchFamily="34" charset="0"/>
              <a:buChar char="•"/>
            </a:pPr>
            <a:r>
              <a:rPr lang="en-US"/>
              <a:t>For many people with disabilities, assistive devices may help the person achieve independence so they can reach their other goals. Assistive devices may be large purchases, requiring more money than a person can reasonably expect to have after covering their basic living expenses. </a:t>
            </a:r>
          </a:p>
          <a:p>
            <a:pPr marL="168401" indent="-168401">
              <a:spcBef>
                <a:spcPts val="0"/>
              </a:spcBef>
              <a:buFont typeface="Arial" panose="020B0604020202020204" pitchFamily="34" charset="0"/>
              <a:buChar char="•"/>
            </a:pPr>
            <a:r>
              <a:rPr lang="en-US"/>
              <a:t>Use this tool to help someone identify the assistive devices they need or want, how to reduce the costs, and how to pay for these items.</a:t>
            </a:r>
          </a:p>
          <a:p>
            <a:pPr marL="168401" indent="-168401">
              <a:spcBef>
                <a:spcPts val="0"/>
              </a:spcBef>
              <a:buFont typeface="Arial" panose="020B0604020202020204" pitchFamily="34" charset="0"/>
              <a:buChar char="•"/>
            </a:pPr>
            <a:r>
              <a:rPr lang="en-US"/>
              <a:t>“Paying for assistive devices” includes nine categories with examples. The categories are:</a:t>
            </a:r>
          </a:p>
          <a:p>
            <a:pPr marL="634288" lvl="1" indent="-168401">
              <a:spcBef>
                <a:spcPts val="0"/>
              </a:spcBef>
              <a:buFont typeface="Arial" panose="020B0604020202020204" pitchFamily="34" charset="0"/>
              <a:buChar char="•"/>
            </a:pPr>
            <a:r>
              <a:rPr lang="en-US"/>
              <a:t>Mobility aids</a:t>
            </a:r>
          </a:p>
          <a:p>
            <a:pPr marL="634288" lvl="1" indent="-168401">
              <a:spcBef>
                <a:spcPts val="0"/>
              </a:spcBef>
              <a:buFont typeface="Arial" panose="020B0604020202020204" pitchFamily="34" charset="0"/>
              <a:buChar char="•"/>
            </a:pPr>
            <a:r>
              <a:rPr lang="en-US"/>
              <a:t>Cognitive assistance</a:t>
            </a:r>
          </a:p>
          <a:p>
            <a:pPr marL="634288" lvl="1" indent="-168401">
              <a:spcBef>
                <a:spcPts val="0"/>
              </a:spcBef>
              <a:buFont typeface="Arial" panose="020B0604020202020204" pitchFamily="34" charset="0"/>
              <a:buChar char="•"/>
            </a:pPr>
            <a:r>
              <a:rPr lang="en-US"/>
              <a:t>Daily task assistive devices</a:t>
            </a:r>
          </a:p>
          <a:p>
            <a:pPr marL="634288" lvl="1" indent="-168401">
              <a:spcBef>
                <a:spcPts val="0"/>
              </a:spcBef>
              <a:buFont typeface="Arial" panose="020B0604020202020204" pitchFamily="34" charset="0"/>
              <a:buChar char="•"/>
            </a:pPr>
            <a:r>
              <a:rPr lang="en-US"/>
              <a:t>Modifications to a home</a:t>
            </a:r>
          </a:p>
          <a:p>
            <a:pPr marL="634288" lvl="1" indent="-168401">
              <a:spcBef>
                <a:spcPts val="0"/>
              </a:spcBef>
              <a:buFont typeface="Arial" panose="020B0604020202020204" pitchFamily="34" charset="0"/>
              <a:buChar char="•"/>
            </a:pPr>
            <a:r>
              <a:rPr lang="en-US"/>
              <a:t>Modifications to a vehicle</a:t>
            </a:r>
          </a:p>
          <a:p>
            <a:pPr marL="634288" lvl="1" indent="-168401">
              <a:spcBef>
                <a:spcPts val="0"/>
              </a:spcBef>
              <a:buFont typeface="Arial" panose="020B0604020202020204" pitchFamily="34" charset="0"/>
              <a:buChar char="•"/>
            </a:pPr>
            <a:r>
              <a:rPr lang="en-US"/>
              <a:t>Educational assistive devices</a:t>
            </a:r>
          </a:p>
          <a:p>
            <a:pPr marL="634288" lvl="1" indent="-168401">
              <a:spcBef>
                <a:spcPts val="0"/>
              </a:spcBef>
              <a:buFont typeface="Arial" panose="020B0604020202020204" pitchFamily="34" charset="0"/>
              <a:buChar char="•"/>
            </a:pPr>
            <a:r>
              <a:rPr lang="en-US"/>
              <a:t>Assistive technology for people who are deaf or hearing impaired</a:t>
            </a:r>
          </a:p>
          <a:p>
            <a:pPr marL="634288" lvl="1" indent="-168401">
              <a:spcBef>
                <a:spcPts val="0"/>
              </a:spcBef>
              <a:buFont typeface="Arial" panose="020B0604020202020204" pitchFamily="34" charset="0"/>
              <a:buChar char="•"/>
            </a:pPr>
            <a:r>
              <a:rPr lang="en-US"/>
              <a:t>Assistive technology for people who are blind or visually impaired</a:t>
            </a:r>
          </a:p>
          <a:p>
            <a:pPr marL="634288" lvl="1" indent="-168401">
              <a:spcBef>
                <a:spcPts val="0"/>
              </a:spcBef>
              <a:buFont typeface="Arial" panose="020B0604020202020204" pitchFamily="34" charset="0"/>
              <a:buChar char="•"/>
            </a:pPr>
            <a:r>
              <a:rPr lang="en-US"/>
              <a:t>Other</a:t>
            </a:r>
          </a:p>
          <a:p>
            <a:pPr marL="168401" indent="-168401">
              <a:spcBef>
                <a:spcPts val="0"/>
              </a:spcBef>
              <a:buFont typeface="Arial" panose="020B0604020202020204" pitchFamily="34" charset="0"/>
              <a:buChar char="•"/>
            </a:pPr>
            <a:endParaRPr lang="en-US"/>
          </a:p>
          <a:p>
            <a:pPr>
              <a:spcBef>
                <a:spcPts val="0"/>
              </a:spcBef>
            </a:pPr>
            <a:r>
              <a:rPr lang="en-US"/>
              <a:t>Explain how it works. Working column-by-column, use this tool to:</a:t>
            </a:r>
          </a:p>
          <a:p>
            <a:pPr marL="168401" indent="-168401">
              <a:spcBef>
                <a:spcPts val="0"/>
              </a:spcBef>
              <a:buFont typeface="Arial" panose="020B0604020202020204" pitchFamily="34" charset="0"/>
              <a:buChar char="•"/>
            </a:pPr>
            <a:r>
              <a:rPr lang="en-US" b="1"/>
              <a:t>Read through at the column to the far left and identify all the assistive technology that you need and the cost. </a:t>
            </a:r>
            <a:r>
              <a:rPr lang="en-US"/>
              <a:t>If you do not know what you need or what your options are, you may be able to get an assistive technology evaluation. Check with your medical provider for a referral.</a:t>
            </a:r>
          </a:p>
          <a:p>
            <a:pPr marL="168401" indent="-168401">
              <a:spcBef>
                <a:spcPts val="0"/>
              </a:spcBef>
              <a:buFont typeface="Arial" panose="020B0604020202020204" pitchFamily="34" charset="0"/>
              <a:buChar char="•"/>
            </a:pPr>
            <a:r>
              <a:rPr lang="en-US" b="1"/>
              <a:t>In the third column, figure out if your health insurance will pay for part or the entire item. </a:t>
            </a:r>
            <a:r>
              <a:rPr lang="en-US"/>
              <a:t>If you have health insurance, prior authorization may be required. The assistive device or service must be medically necessary. You may need a letter of medical necessity or prescription from your doctor. </a:t>
            </a:r>
          </a:p>
          <a:p>
            <a:pPr marL="168401" indent="-168401">
              <a:spcBef>
                <a:spcPts val="0"/>
              </a:spcBef>
              <a:buFont typeface="Arial" panose="020B0604020202020204" pitchFamily="34" charset="0"/>
              <a:buChar char="•"/>
            </a:pPr>
            <a:r>
              <a:rPr lang="en-US" b="1"/>
              <a:t>In the fourth column, identify potential ways to pay for the items.</a:t>
            </a:r>
            <a:endParaRPr lang="en-US"/>
          </a:p>
          <a:p>
            <a:pPr marL="168401" indent="-168401">
              <a:spcBef>
                <a:spcPts val="0"/>
              </a:spcBef>
              <a:buFont typeface="Arial" panose="020B0604020202020204" pitchFamily="34" charset="0"/>
              <a:buChar char="•"/>
            </a:pPr>
            <a:r>
              <a:rPr lang="en-US" b="1"/>
              <a:t>Finally, in the fifth column, identify ways to keep the costs as low as possible.</a:t>
            </a:r>
            <a:r>
              <a:rPr lang="en-US"/>
              <a:t> You may qualify for a federally-funded Alternative Financing Program that provides affordable financing to purchase assistive technology. Contact your local department of rehabilitation for additional support and information.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22</a:t>
            </a:fld>
            <a:endParaRPr lang="en-US" altLang="en-US"/>
          </a:p>
        </p:txBody>
      </p:sp>
    </p:spTree>
    <p:extLst>
      <p:ext uri="{BB962C8B-B14F-4D97-AF65-F5344CB8AC3E}">
        <p14:creationId xmlns:p14="http://schemas.microsoft.com/office/powerpoint/2010/main" val="193067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endParaRPr lang="en-US">
              <a:solidFill>
                <a:srgbClr val="3B3C3E"/>
              </a:solidFill>
              <a:ea typeface="ＭＳ Ｐゴシック" charset="0"/>
            </a:endParaRPr>
          </a:p>
          <a:p>
            <a:pPr marL="168401" indent="-168401">
              <a:spcBef>
                <a:spcPts val="0"/>
              </a:spcBef>
              <a:buFont typeface="Arial" panose="020B0604020202020204" pitchFamily="34" charset="0"/>
              <a:buChar char="•"/>
              <a:defRPr/>
            </a:pPr>
            <a:endParaRPr lang="en-US">
              <a:solidFill>
                <a:srgbClr val="3B3C3E"/>
              </a:solidFill>
              <a:ea typeface="ＭＳ Ｐゴシック" charset="0"/>
            </a:endParaRPr>
          </a:p>
          <a:p>
            <a:pPr marL="168401" indent="-168401">
              <a:spcBef>
                <a:spcPts val="0"/>
              </a:spcBef>
              <a:buFont typeface="Arial" panose="020B0604020202020204" pitchFamily="34" charset="0"/>
              <a:buChar char="•"/>
              <a:defRPr/>
            </a:pPr>
            <a:r>
              <a:rPr lang="en-US">
                <a:solidFill>
                  <a:srgbClr val="3B3C3E"/>
                </a:solidFill>
                <a:ea typeface="ＭＳ Ｐゴシック" charset="0"/>
              </a:rPr>
              <a:t>Use </a:t>
            </a:r>
            <a:r>
              <a:rPr lang="en-US" b="1" i="1">
                <a:solidFill>
                  <a:srgbClr val="3B3C3E"/>
                </a:solidFill>
                <a:ea typeface="ＭＳ Ｐゴシック" charset="0"/>
              </a:rPr>
              <a:t>Tool 1: Goal-setting tool  </a:t>
            </a:r>
            <a:r>
              <a:rPr lang="en-US">
                <a:solidFill>
                  <a:srgbClr val="3B3C3E"/>
                </a:solidFill>
                <a:ea typeface="ＭＳ Ｐゴシック" charset="0"/>
              </a:rPr>
              <a:t>to set SMART goals, make plans, and figure out weekly savings target.</a:t>
            </a:r>
          </a:p>
          <a:p>
            <a:pPr marL="168401" indent="-168401">
              <a:spcBef>
                <a:spcPts val="0"/>
              </a:spcBef>
              <a:buFont typeface="Arial" panose="020B0604020202020204" pitchFamily="34" charset="0"/>
              <a:buChar char="•"/>
              <a:defRPr/>
            </a:pPr>
            <a:r>
              <a:rPr lang="en-US">
                <a:solidFill>
                  <a:srgbClr val="3B3C3E"/>
                </a:solidFill>
                <a:ea typeface="ＭＳ Ｐゴシック" charset="0"/>
              </a:rPr>
              <a:t>Use </a:t>
            </a:r>
            <a:r>
              <a:rPr lang="en-US" b="1" i="1">
                <a:solidFill>
                  <a:srgbClr val="3B3C3E"/>
                </a:solidFill>
                <a:ea typeface="ＭＳ Ｐゴシック" charset="0"/>
              </a:rPr>
              <a:t>Tool 2: Planning for life events and large purchases </a:t>
            </a:r>
            <a:r>
              <a:rPr lang="en-US">
                <a:solidFill>
                  <a:srgbClr val="3B3C3E"/>
                </a:solidFill>
                <a:ea typeface="ＭＳ Ｐゴシック" charset="0"/>
              </a:rPr>
              <a:t>to anticipate and plan for the expenses associated with these events.</a:t>
            </a:r>
          </a:p>
          <a:p>
            <a:pPr marL="168401" indent="-168401">
              <a:spcBef>
                <a:spcPts val="0"/>
              </a:spcBef>
              <a:buFont typeface="Arial" panose="020B0604020202020204" pitchFamily="34" charset="0"/>
              <a:buChar char="•"/>
              <a:defRPr/>
            </a:pPr>
            <a:r>
              <a:rPr lang="en-US">
                <a:solidFill>
                  <a:srgbClr val="3B3C3E"/>
                </a:solidFill>
                <a:ea typeface="ＭＳ Ｐゴシック" charset="0"/>
              </a:rPr>
              <a:t>Use </a:t>
            </a:r>
            <a:r>
              <a:rPr lang="en-US" b="1" i="1">
                <a:solidFill>
                  <a:srgbClr val="3B3C3E"/>
                </a:solidFill>
                <a:ea typeface="ＭＳ Ｐゴシック" charset="0"/>
              </a:rPr>
              <a:t>Tool 3: Buying a car </a:t>
            </a:r>
            <a:r>
              <a:rPr lang="en-US">
                <a:solidFill>
                  <a:srgbClr val="3B3C3E"/>
                </a:solidFill>
                <a:ea typeface="ＭＳ Ｐゴシック" charset="0"/>
              </a:rPr>
              <a:t>to discuss key considerations before buying a car.</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23</a:t>
            </a:fld>
            <a:endParaRPr lang="en-US" altLang="en-US"/>
          </a:p>
        </p:txBody>
      </p:sp>
    </p:spTree>
    <p:extLst>
      <p:ext uri="{BB962C8B-B14F-4D97-AF65-F5344CB8AC3E}">
        <p14:creationId xmlns:p14="http://schemas.microsoft.com/office/powerpoint/2010/main" val="3976327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b="1">
              <a:solidFill>
                <a:srgbClr val="000000"/>
              </a:solidFill>
            </a:endParaRPr>
          </a:p>
          <a:p>
            <a:pPr eaLnBrk="1" hangingPunct="1">
              <a:spcBef>
                <a:spcPct val="0"/>
              </a:spcBef>
              <a:defRPr/>
            </a:pPr>
            <a:r>
              <a:rPr lang="en-US" altLang="en-US" b="1">
                <a:solidFill>
                  <a:srgbClr val="000000"/>
                </a:solidFill>
              </a:rPr>
              <a:t>Facilitated Discussion and Small Group Brainstorm</a:t>
            </a:r>
          </a:p>
          <a:p>
            <a:pPr eaLnBrk="1" hangingPunct="1">
              <a:spcBef>
                <a:spcPct val="0"/>
              </a:spcBef>
              <a:defRPr/>
            </a:pP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ltLang="en-US">
                <a:solidFill>
                  <a:srgbClr val="000000"/>
                </a:solidFill>
              </a:rPr>
              <a:t>Ask participants to share their definition of saving.</a:t>
            </a:r>
          </a:p>
          <a:p>
            <a:pPr marL="168401" indent="-168401" eaLnBrk="1" hangingPunct="1">
              <a:spcBef>
                <a:spcPct val="0"/>
              </a:spcBef>
              <a:buFont typeface="Arial" panose="020B0604020202020204" pitchFamily="34" charset="0"/>
              <a:buChar char="•"/>
              <a:defRPr/>
            </a:pPr>
            <a:endParaRPr lang="en-US" altLang="en-US">
              <a:solidFill>
                <a:srgbClr val="000000"/>
              </a:solidFill>
            </a:endParaRPr>
          </a:p>
          <a:p>
            <a:pPr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24</a:t>
            </a:fld>
            <a:endParaRPr lang="en-US" altLang="en-US"/>
          </a:p>
        </p:txBody>
      </p:sp>
    </p:spTree>
    <p:extLst>
      <p:ext uri="{BB962C8B-B14F-4D97-AF65-F5344CB8AC3E}">
        <p14:creationId xmlns:p14="http://schemas.microsoft.com/office/powerpoint/2010/main" val="382367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b="1">
              <a:solidFill>
                <a:srgbClr val="000000"/>
              </a:solidFill>
            </a:endParaRPr>
          </a:p>
          <a:p>
            <a:pPr eaLnBrk="1" hangingPunct="1">
              <a:spcBef>
                <a:spcPct val="0"/>
              </a:spcBef>
              <a:defRPr/>
            </a:pPr>
            <a:r>
              <a:rPr lang="en-US" altLang="en-US" b="1">
                <a:solidFill>
                  <a:srgbClr val="000000"/>
                </a:solidFill>
              </a:rPr>
              <a:t>Facilitated Discussion and Small Group Brainstorm, continued</a:t>
            </a:r>
          </a:p>
          <a:p>
            <a:pPr eaLnBrk="1" hangingPunct="1">
              <a:spcBef>
                <a:spcPct val="0"/>
              </a:spcBef>
              <a:defRPr/>
            </a:pPr>
            <a:endParaRPr lang="en-US" altLang="en-US">
              <a:solidFill>
                <a:srgbClr val="000000"/>
              </a:solidFill>
            </a:endParaRPr>
          </a:p>
          <a:p>
            <a:pPr eaLnBrk="1" hangingPunct="1">
              <a:spcBef>
                <a:spcPct val="0"/>
              </a:spcBef>
              <a:defRPr/>
            </a:pPr>
            <a:r>
              <a:rPr lang="en-US" altLang="en-US">
                <a:solidFill>
                  <a:srgbClr val="000000"/>
                </a:solidFill>
              </a:rPr>
              <a:t>After</a:t>
            </a:r>
            <a:r>
              <a:rPr lang="en-US" altLang="en-US" baseline="0">
                <a:solidFill>
                  <a:srgbClr val="000000"/>
                </a:solidFill>
              </a:rPr>
              <a:t> you have a</a:t>
            </a:r>
            <a:r>
              <a:rPr lang="en-US" altLang="en-US">
                <a:solidFill>
                  <a:srgbClr val="000000"/>
                </a:solidFill>
              </a:rPr>
              <a:t>sked participants to share their definition of savings:</a:t>
            </a:r>
          </a:p>
          <a:p>
            <a:pPr marL="168401" indent="-168401" eaLnBrk="1" hangingPunct="1">
              <a:spcBef>
                <a:spcPct val="0"/>
              </a:spcBef>
              <a:buFont typeface="Arial" panose="020B0604020202020204" pitchFamily="34" charset="0"/>
              <a:buChar char="•"/>
              <a:defRPr/>
            </a:pPr>
            <a:r>
              <a:rPr lang="en-US" altLang="en-US">
                <a:solidFill>
                  <a:srgbClr val="000000"/>
                </a:solidFill>
              </a:rPr>
              <a:t>Share definition of savings using slide.</a:t>
            </a:r>
          </a:p>
          <a:p>
            <a:pPr marL="168401" indent="-168401" eaLnBrk="1" hangingPunct="1">
              <a:spcBef>
                <a:spcPct val="0"/>
              </a:spcBef>
              <a:buFont typeface="Arial" panose="020B0604020202020204" pitchFamily="34" charset="0"/>
              <a:buChar char="•"/>
              <a:defRPr/>
            </a:pPr>
            <a:r>
              <a:rPr lang="en-US" altLang="en-US">
                <a:solidFill>
                  <a:srgbClr val="000000"/>
                </a:solidFill>
              </a:rPr>
              <a:t>Move to next slide for activity</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25</a:t>
            </a:fld>
            <a:endParaRPr lang="en-US" altLang="en-US"/>
          </a:p>
        </p:txBody>
      </p:sp>
    </p:spTree>
    <p:extLst>
      <p:ext uri="{BB962C8B-B14F-4D97-AF65-F5344CB8AC3E}">
        <p14:creationId xmlns:p14="http://schemas.microsoft.com/office/powerpoint/2010/main" val="3917406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a:solidFill>
                  <a:srgbClr val="000000"/>
                </a:solidFill>
              </a:rPr>
              <a:t>Facilitated Discussion and Small Group Brainstorm, continued</a:t>
            </a:r>
          </a:p>
          <a:p>
            <a:pPr eaLnBrk="1" hangingPunct="1">
              <a:spcBef>
                <a:spcPct val="0"/>
              </a:spcBef>
              <a:defRPr/>
            </a:pP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ltLang="en-US">
                <a:solidFill>
                  <a:srgbClr val="000000"/>
                </a:solidFill>
              </a:rPr>
              <a:t>Have participants list examples of unexpected expenses or emergencies in small groups on flip chart paper using marker.</a:t>
            </a:r>
          </a:p>
          <a:p>
            <a:pPr marL="168401" indent="-168401" eaLnBrk="1" hangingPunct="1">
              <a:spcBef>
                <a:spcPct val="0"/>
              </a:spcBef>
              <a:buFont typeface="Arial" panose="020B0604020202020204" pitchFamily="34" charset="0"/>
              <a:buChar char="•"/>
              <a:defRPr/>
            </a:pPr>
            <a:r>
              <a:rPr lang="en-US" altLang="en-US">
                <a:solidFill>
                  <a:srgbClr val="000000"/>
                </a:solidFill>
              </a:rPr>
              <a:t>After 3 minutes, ask participants to circle those they think could be handled with $1,000 or less.</a:t>
            </a:r>
          </a:p>
          <a:p>
            <a:pPr marL="168401" indent="-168401" eaLnBrk="1" hangingPunct="1">
              <a:spcBef>
                <a:spcPct val="0"/>
              </a:spcBef>
              <a:buFont typeface="Arial" panose="020B0604020202020204" pitchFamily="34" charset="0"/>
              <a:buChar char="•"/>
              <a:defRPr/>
            </a:pPr>
            <a:r>
              <a:rPr lang="en-US" altLang="en-US">
                <a:solidFill>
                  <a:srgbClr val="000000"/>
                </a:solidFill>
              </a:rPr>
              <a:t>Instruct groups to post their flip charts and share cumulatively.</a:t>
            </a:r>
          </a:p>
          <a:p>
            <a:pPr marL="168401" indent="-168401" eaLnBrk="1" hangingPunct="1">
              <a:spcBef>
                <a:spcPct val="0"/>
              </a:spcBef>
              <a:buFont typeface="Arial" panose="020B0604020202020204" pitchFamily="34" charset="0"/>
              <a:buChar char="•"/>
              <a:defRPr/>
            </a:pPr>
            <a:r>
              <a:rPr lang="en-US" altLang="en-US">
                <a:solidFill>
                  <a:srgbClr val="000000"/>
                </a:solidFill>
              </a:rPr>
              <a:t>Make summary comments about the number of unexpected expenses that can be managed with $1,000. Contrast to the “conventional wisdom” advocating 3 - 6 months’ worth of living expenses. </a:t>
            </a:r>
          </a:p>
          <a:p>
            <a:pPr marL="168401" indent="-168401" eaLnBrk="1" hangingPunct="1">
              <a:spcBef>
                <a:spcPct val="0"/>
              </a:spcBef>
              <a:buFont typeface="Arial" panose="020B0604020202020204" pitchFamily="34" charset="0"/>
              <a:buChar char="•"/>
              <a:defRPr/>
            </a:pPr>
            <a:r>
              <a:rPr lang="en-US" altLang="en-US">
                <a:solidFill>
                  <a:srgbClr val="000000"/>
                </a:solidFill>
              </a:rPr>
              <a:t>Explain that $500 to $1,000 is a possible goal for most—they can imagine it and it can make a very, very big difference. </a:t>
            </a:r>
          </a:p>
          <a:p>
            <a:pPr marL="168401" indent="-168401" eaLnBrk="1" hangingPunct="1">
              <a:spcBef>
                <a:spcPct val="0"/>
              </a:spcBef>
              <a:buFont typeface="Arial" panose="020B0604020202020204" pitchFamily="34" charset="0"/>
              <a:buChar char="•"/>
              <a:defRPr/>
            </a:pPr>
            <a:r>
              <a:rPr lang="en-US" altLang="en-US">
                <a:solidFill>
                  <a:srgbClr val="000000"/>
                </a:solidFill>
              </a:rPr>
              <a:t>Explain that having $500 to $1,000 to cover emergencies and unexpected expenses can help avoid debt.</a:t>
            </a:r>
          </a:p>
          <a:p>
            <a:pPr marL="168401" indent="-168401" eaLnBrk="1" hangingPunct="1">
              <a:spcBef>
                <a:spcPct val="0"/>
              </a:spcBef>
              <a:buFont typeface="Arial" panose="020B0604020202020204" pitchFamily="34" charset="0"/>
              <a:buChar char="•"/>
              <a:defRPr/>
            </a:pPr>
            <a:r>
              <a:rPr lang="en-US" altLang="en-US">
                <a:solidFill>
                  <a:srgbClr val="000000"/>
                </a:solidFill>
              </a:rPr>
              <a:t>Also explain the following: Once people see they can save this much, then they can work toward 1 month’s living expenses, 3 months’, etc. over the longer term.</a:t>
            </a:r>
          </a:p>
          <a:p>
            <a:pPr eaLnBrk="1" hangingPunct="1">
              <a:spcBef>
                <a:spcPct val="0"/>
              </a:spcBef>
              <a:defRPr/>
            </a:pPr>
            <a:endParaRPr lang="en-US" altLang="en-US" strike="sngStrike">
              <a:solidFill>
                <a:srgbClr val="000000"/>
              </a:solidFill>
            </a:endParaRPr>
          </a:p>
          <a:p>
            <a:pPr defTabSz="449068" eaLnBrk="1" hangingPunct="1">
              <a:spcBef>
                <a:spcPct val="0"/>
              </a:spcBef>
              <a:defRPr/>
            </a:pPr>
            <a:r>
              <a:rPr lang="en-US" b="1"/>
              <a:t>Presentation</a:t>
            </a:r>
          </a:p>
          <a:p>
            <a:pPr defTabSz="449068" eaLnBrk="1" hangingPunct="1">
              <a:spcBef>
                <a:spcPct val="0"/>
              </a:spcBef>
              <a:defRPr/>
            </a:pPr>
            <a:endParaRPr lang="en-US" i="1"/>
          </a:p>
          <a:p>
            <a:pPr marL="168401" indent="-168401" defTabSz="449068" eaLnBrk="1" hangingPunct="1">
              <a:spcBef>
                <a:spcPct val="0"/>
              </a:spcBef>
              <a:buFont typeface="Arial" panose="020B0604020202020204" pitchFamily="34" charset="0"/>
              <a:buChar char="•"/>
              <a:defRPr/>
            </a:pPr>
            <a:r>
              <a:rPr lang="en-US" i="1"/>
              <a:t>Module 2: Saving for emergencies, bills, and goals</a:t>
            </a:r>
            <a:r>
              <a:rPr lang="en-US"/>
              <a:t> in the </a:t>
            </a:r>
            <a:r>
              <a:rPr lang="en-US" i="1"/>
              <a:t>Your Money, Your Goals</a:t>
            </a:r>
            <a:r>
              <a:rPr lang="en-US"/>
              <a:t> toolkit provides you with information and tools to help you discuss saving with the people you serve. </a:t>
            </a:r>
          </a:p>
          <a:p>
            <a:pPr marL="168401" indent="-168401" defTabSz="449068" eaLnBrk="1" hangingPunct="1">
              <a:spcBef>
                <a:spcPct val="0"/>
              </a:spcBef>
              <a:buFont typeface="Arial" panose="020B0604020202020204" pitchFamily="34" charset="0"/>
              <a:buChar char="•"/>
              <a:defRPr/>
            </a:pPr>
            <a:r>
              <a:rPr lang="en-US"/>
              <a:t>The module discusses the importance of setting aside money today into a place that is safe and secure for use in the future. </a:t>
            </a:r>
          </a:p>
          <a:p>
            <a:pPr marL="168401" indent="-168401" defTabSz="449068" eaLnBrk="1" hangingPunct="1">
              <a:spcBef>
                <a:spcPct val="0"/>
              </a:spcBef>
              <a:buFont typeface="Arial" panose="020B0604020202020204" pitchFamily="34" charset="0"/>
              <a:buChar char="•"/>
              <a:defRPr/>
            </a:pPr>
            <a:r>
              <a:rPr lang="en-US"/>
              <a:t>It includes a concrete example of how covering emergency needs with savings can save money. </a:t>
            </a:r>
          </a:p>
          <a:p>
            <a:pPr marL="168401" indent="-168401" defTabSz="449068" eaLnBrk="1" hangingPunct="1">
              <a:spcBef>
                <a:spcPct val="0"/>
              </a:spcBef>
              <a:buFont typeface="Arial" panose="020B0604020202020204" pitchFamily="34" charset="0"/>
              <a:buChar char="•"/>
              <a:defRPr/>
            </a:pPr>
            <a:r>
              <a:rPr lang="en-US"/>
              <a:t>It provides information on how to build up savings and do so in a stable, worthwhile manner. </a:t>
            </a:r>
          </a:p>
          <a:p>
            <a:pPr marL="168401" indent="-168401" defTabSz="449068" eaLnBrk="1" hangingPunct="1">
              <a:spcBef>
                <a:spcPct val="0"/>
              </a:spcBef>
              <a:buFont typeface="Arial" panose="020B0604020202020204" pitchFamily="34" charset="0"/>
              <a:buChar char="•"/>
              <a:defRPr/>
            </a:pPr>
            <a:r>
              <a:rPr lang="en-US"/>
              <a:t>It also touches on savings and benefits, and the asset limits that are often important to people with disabilities.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solidFill>
                  <a:prstClr val="black"/>
                </a:solidFill>
              </a:rPr>
              <a:pPr>
                <a:defRPr/>
              </a:pPr>
              <a:t>26</a:t>
            </a:fld>
            <a:endParaRPr lang="en-US" altLang="en-US">
              <a:solidFill>
                <a:prstClr val="black"/>
              </a:solidFill>
            </a:endParaRPr>
          </a:p>
        </p:txBody>
      </p:sp>
    </p:spTree>
    <p:extLst>
      <p:ext uri="{BB962C8B-B14F-4D97-AF65-F5344CB8AC3E}">
        <p14:creationId xmlns:p14="http://schemas.microsoft.com/office/powerpoint/2010/main" val="1605417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marL="174708" indent="-174708">
              <a:spcBef>
                <a:spcPts val="0"/>
              </a:spcBef>
              <a:buFont typeface="Arial" panose="020B0604020202020204" pitchFamily="34" charset="0"/>
              <a:buChar char="•"/>
            </a:pPr>
            <a:r>
              <a:rPr lang="en-US"/>
              <a:t>If a person decides to make changes in their life and finances, they must follow complex rules to keep essential benefits.</a:t>
            </a:r>
          </a:p>
          <a:p>
            <a:pPr marL="174708" indent="-174708">
              <a:spcBef>
                <a:spcPts val="0"/>
              </a:spcBef>
              <a:buFont typeface="Arial" panose="020B0604020202020204" pitchFamily="34" charset="0"/>
              <a:buChar char="•"/>
            </a:pPr>
            <a:r>
              <a:rPr lang="en-US"/>
              <a:t>The people you serve may avoid saving for fear of losing their public benefits. Because savings are an asset, the relationship between asset limits and public benefits is addressed within this module. </a:t>
            </a:r>
            <a:endParaRPr lang="en-US" i="1"/>
          </a:p>
          <a:p>
            <a:pPr marL="168401" indent="-168401" defTabSz="465887">
              <a:spcBef>
                <a:spcPts val="0"/>
              </a:spcBef>
              <a:buFont typeface="Arial" panose="020B0604020202020204" pitchFamily="34" charset="0"/>
              <a:buChar char="•"/>
              <a:defRPr/>
            </a:pPr>
            <a:r>
              <a:rPr lang="en-US" i="1"/>
              <a:t>Focus on People with Disabilities</a:t>
            </a:r>
            <a:r>
              <a:rPr lang="en-US"/>
              <a:t> extends that discussion of saving to review four ways people with disabilities can save while receiving public benefits. Note that </a:t>
            </a:r>
            <a:r>
              <a:rPr lang="en-US" altLang="en-US"/>
              <a:t>All of these choices are complicated and you may need more information after using this introductory summary.</a:t>
            </a:r>
            <a:r>
              <a:rPr lang="en-US"/>
              <a:t> But this information will get you started.</a:t>
            </a:r>
          </a:p>
          <a:p>
            <a:pPr marL="168401" indent="-168401">
              <a:spcBef>
                <a:spcPts val="0"/>
              </a:spcBef>
              <a:buFont typeface="Arial" panose="020B0604020202020204" pitchFamily="34" charset="0"/>
              <a:buChar char="•"/>
            </a:pPr>
            <a:r>
              <a:rPr lang="en-US"/>
              <a:t>Those ways to save are:</a:t>
            </a:r>
          </a:p>
          <a:p>
            <a:pPr marL="617469" lvl="1" indent="-168401">
              <a:spcBef>
                <a:spcPts val="0"/>
              </a:spcBef>
              <a:buFont typeface="Arial" panose="020B0604020202020204" pitchFamily="34" charset="0"/>
              <a:buChar char="•"/>
            </a:pPr>
            <a:r>
              <a:rPr lang="en-US"/>
              <a:t>ABLE Accounts</a:t>
            </a:r>
          </a:p>
          <a:p>
            <a:pPr marL="617469" lvl="1" indent="-168401">
              <a:spcBef>
                <a:spcPts val="0"/>
              </a:spcBef>
              <a:buFont typeface="Arial" panose="020B0604020202020204" pitchFamily="34" charset="0"/>
              <a:buChar char="•"/>
            </a:pPr>
            <a:r>
              <a:rPr lang="en-US"/>
              <a:t>Individual development accounts (IDA) </a:t>
            </a:r>
          </a:p>
          <a:p>
            <a:pPr marL="617469" lvl="1" indent="-168401">
              <a:spcBef>
                <a:spcPts val="0"/>
              </a:spcBef>
              <a:buFont typeface="Arial" panose="020B0604020202020204" pitchFamily="34" charset="0"/>
              <a:buChar char="•"/>
            </a:pPr>
            <a:r>
              <a:rPr lang="en-US"/>
              <a:t>Plans to Achieve Self-Support (PASS)</a:t>
            </a:r>
          </a:p>
          <a:p>
            <a:pPr marL="617469" lvl="1" indent="-168401">
              <a:spcBef>
                <a:spcPts val="0"/>
              </a:spcBef>
              <a:buFont typeface="Arial" panose="020B0604020202020204" pitchFamily="34" charset="0"/>
              <a:buChar char="•"/>
            </a:pPr>
            <a:r>
              <a:rPr lang="en-US"/>
              <a:t>Special needs trusts and pooled trusts</a:t>
            </a:r>
          </a:p>
          <a:p>
            <a:pPr marL="151582" indent="-168401">
              <a:spcBef>
                <a:spcPts val="0"/>
              </a:spcBef>
              <a:buFont typeface="Arial" panose="020B0604020202020204" pitchFamily="34" charset="0"/>
              <a:buChar char="•"/>
            </a:pPr>
            <a:r>
              <a:rPr lang="en-US"/>
              <a:t>We’ll review the first three in some depth.</a:t>
            </a:r>
            <a:r>
              <a:rPr lang="en-US" baseline="0"/>
              <a:t> For special needs trusts and pooled trusts, start by consulting the Social Security Administration website (www.ssa.gov).</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27</a:t>
            </a:fld>
            <a:endParaRPr lang="en-US" altLang="en-US"/>
          </a:p>
        </p:txBody>
      </p:sp>
    </p:spTree>
    <p:extLst>
      <p:ext uri="{BB962C8B-B14F-4D97-AF65-F5344CB8AC3E}">
        <p14:creationId xmlns:p14="http://schemas.microsoft.com/office/powerpoint/2010/main" val="3492974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pPr defTabSz="432857" eaLnBrk="1" fontAlgn="auto" hangingPunct="1">
              <a:spcBef>
                <a:spcPts val="0"/>
              </a:spcBef>
              <a:spcAft>
                <a:spcPts val="0"/>
              </a:spcAft>
              <a:defRPr/>
            </a:pPr>
            <a:endParaRPr lang="en-US"/>
          </a:p>
          <a:p>
            <a:pPr defTabSz="432857" eaLnBrk="1" fontAlgn="auto" hangingPunct="1">
              <a:spcBef>
                <a:spcPts val="0"/>
              </a:spcBef>
              <a:spcAft>
                <a:spcPts val="0"/>
              </a:spcAft>
              <a:defRPr/>
            </a:pPr>
            <a:r>
              <a:rPr lang="en-US" altLang="en-US"/>
              <a:t>Present slide content.</a:t>
            </a:r>
          </a:p>
          <a:p>
            <a:pPr defTabSz="432857" eaLnBrk="1" fontAlgn="auto" hangingPunct="1">
              <a:spcBef>
                <a:spcPts val="0"/>
              </a:spcBef>
              <a:spcAft>
                <a:spcPts val="0"/>
              </a:spcAft>
              <a:defRPr/>
            </a:pPr>
            <a:endParaRPr lang="en-US"/>
          </a:p>
          <a:p>
            <a:pPr>
              <a:spcBef>
                <a:spcPts val="0"/>
              </a:spcBef>
            </a:pPr>
            <a:r>
              <a:rPr lang="en-US" b="1"/>
              <a:t>Regarding ABLE</a:t>
            </a:r>
            <a:r>
              <a:rPr lang="en-US" b="1" baseline="0"/>
              <a:t> savings</a:t>
            </a:r>
            <a:r>
              <a:rPr lang="en-US" b="1"/>
              <a:t>:</a:t>
            </a:r>
          </a:p>
          <a:p>
            <a:pPr marL="168401" indent="-168401">
              <a:spcBef>
                <a:spcPts val="0"/>
              </a:spcBef>
              <a:buFont typeface="Arial" panose="020B0604020202020204" pitchFamily="34" charset="0"/>
              <a:buChar char="•"/>
            </a:pPr>
            <a:r>
              <a:rPr lang="en-US"/>
              <a:t>Only money in an ABLE Account exceeding $100,000, plus any distributions toward qualified housing expenses and non-qualified disability expenses retained beyond the month of distribution, may be counted as a resource for SSI.</a:t>
            </a:r>
          </a:p>
          <a:p>
            <a:pPr marL="168401" indent="-168401">
              <a:spcBef>
                <a:spcPts val="0"/>
              </a:spcBef>
              <a:buFont typeface="Arial" panose="020B0604020202020204" pitchFamily="34" charset="0"/>
              <a:buChar char="•"/>
            </a:pPr>
            <a:r>
              <a:rPr lang="en-US"/>
              <a:t>The maximum allowable value of an ABLE Account in a given state is based on the 529 plan limits established by that state. A 529 is an educational savings plan designed to help families’ set-aside money for future college costs. Many states have set this limit at more than $300,000 per plan. </a:t>
            </a:r>
          </a:p>
          <a:p>
            <a:pPr>
              <a:spcBef>
                <a:spcPts val="0"/>
              </a:spcBef>
            </a:pPr>
            <a:r>
              <a:rPr lang="en-US"/>
              <a:t> </a:t>
            </a:r>
          </a:p>
          <a:p>
            <a:pPr>
              <a:spcBef>
                <a:spcPts val="0"/>
              </a:spcBef>
            </a:pPr>
            <a:r>
              <a:rPr lang="en-US" b="1"/>
              <a:t>Other rules apply: </a:t>
            </a:r>
            <a:r>
              <a:rPr lang="en-US"/>
              <a:t>The maximum total annual contribution to an ABLE Account for a single tax year is subject to the IRS gift tax exclusions, which is $15,000 for 2018. </a:t>
            </a:r>
            <a:endParaRPr lang="en-US" b="1"/>
          </a:p>
          <a:p>
            <a:pPr marL="168401" indent="-168401">
              <a:spcBef>
                <a:spcPts val="0"/>
              </a:spcBef>
              <a:buFont typeface="Arial" panose="020B0604020202020204" pitchFamily="34" charset="0"/>
              <a:buChar char="•"/>
            </a:pPr>
            <a:endParaRPr lang="en-US"/>
          </a:p>
          <a:p>
            <a:pPr>
              <a:spcBef>
                <a:spcPts val="0"/>
              </a:spcBef>
            </a:pPr>
            <a:r>
              <a:rPr lang="en-US" b="1"/>
              <a:t>There are 34 ABLE programs as of March 2018</a:t>
            </a:r>
            <a:r>
              <a:rPr lang="en-US"/>
              <a:t>, and most accept out-of-state residents. Potential account-holders will have </a:t>
            </a:r>
            <a:r>
              <a:rPr lang="en-US" b="1"/>
              <a:t>many opportunities and options.</a:t>
            </a:r>
          </a:p>
          <a:p>
            <a:pPr>
              <a:spcBef>
                <a:spcPts val="0"/>
              </a:spcBef>
            </a:pPr>
            <a:r>
              <a:rPr lang="en-US"/>
              <a:t>People with disabilities can </a:t>
            </a:r>
            <a:r>
              <a:rPr lang="en-US" b="1"/>
              <a:t>switch their program once per calendar year</a:t>
            </a:r>
            <a:r>
              <a:rPr lang="en-US"/>
              <a:t>. If they do not like a state’s program, or a better one comes around, they can switch without penalty.</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28</a:t>
            </a:fld>
            <a:endParaRPr lang="en-US" altLang="en-US"/>
          </a:p>
        </p:txBody>
      </p:sp>
    </p:spTree>
    <p:extLst>
      <p:ext uri="{BB962C8B-B14F-4D97-AF65-F5344CB8AC3E}">
        <p14:creationId xmlns:p14="http://schemas.microsoft.com/office/powerpoint/2010/main" val="3803090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defTabSz="465887">
              <a:spcBef>
                <a:spcPts val="0"/>
              </a:spcBef>
              <a:defRPr/>
            </a:pPr>
            <a:r>
              <a:rPr lang="en-US" altLang="en-US"/>
              <a:t>Present slide content.</a:t>
            </a:r>
          </a:p>
          <a:p>
            <a:pPr>
              <a:spcBef>
                <a:spcPts val="0"/>
              </a:spcBef>
            </a:pPr>
            <a:endParaRPr lang="en-US"/>
          </a:p>
          <a:p>
            <a:pPr>
              <a:spcBef>
                <a:spcPts val="0"/>
              </a:spcBef>
            </a:pPr>
            <a:r>
              <a:rPr lang="en-US" b="1"/>
              <a:t>Regarding age requirement</a:t>
            </a:r>
            <a:r>
              <a:rPr lang="en-US"/>
              <a:t>: </a:t>
            </a:r>
            <a:r>
              <a:rPr lang="en-US" u="sng"/>
              <a:t>it does not matter how old somebody is right now – so long as they </a:t>
            </a:r>
            <a:r>
              <a:rPr lang="en-US" b="1" u="sng"/>
              <a:t>acquired their disability before age 26</a:t>
            </a:r>
            <a:r>
              <a:rPr lang="en-US"/>
              <a:t>. </a:t>
            </a:r>
          </a:p>
          <a:p>
            <a:pPr marL="168401" indent="-168401">
              <a:spcBef>
                <a:spcPts val="0"/>
              </a:spcBef>
              <a:buFont typeface="Arial" panose="020B0604020202020204" pitchFamily="34" charset="0"/>
              <a:buChar char="•"/>
            </a:pPr>
            <a:r>
              <a:rPr lang="en-US"/>
              <a:t>For example, somebody who had a spinal cord injury when they were 25 would still be able to open an account, even if they are currently 40 years old. </a:t>
            </a:r>
          </a:p>
          <a:p>
            <a:pPr marL="168401" indent="-168401">
              <a:spcBef>
                <a:spcPts val="0"/>
              </a:spcBef>
              <a:buFont typeface="Arial" panose="020B0604020202020204" pitchFamily="34" charset="0"/>
              <a:buChar char="•"/>
            </a:pPr>
            <a:r>
              <a:rPr lang="en-US"/>
              <a:t>Somebody with a developmental disability could open an account if they are currently 22, or any later age.</a:t>
            </a:r>
          </a:p>
          <a:p>
            <a:pPr marL="168401" indent="-168401">
              <a:spcBef>
                <a:spcPts val="0"/>
              </a:spcBef>
              <a:buFont typeface="Arial" panose="020B0604020202020204" pitchFamily="34" charset="0"/>
              <a:buChar char="•"/>
            </a:pPr>
            <a:r>
              <a:rPr lang="en-US"/>
              <a:t>Somebody does not need to be an adult. A parent or legal guardian can establish an ABLE Account on behalf of a child or adolescent.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29</a:t>
            </a:fld>
            <a:endParaRPr lang="en-US" altLang="en-US"/>
          </a:p>
        </p:txBody>
      </p:sp>
    </p:spTree>
    <p:extLst>
      <p:ext uri="{BB962C8B-B14F-4D97-AF65-F5344CB8AC3E}">
        <p14:creationId xmlns:p14="http://schemas.microsoft.com/office/powerpoint/2010/main" val="868111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ltLang="en-US"/>
          </a:p>
          <a:p>
            <a:pPr marL="168401" indent="-168401">
              <a:spcBef>
                <a:spcPts val="0"/>
              </a:spcBef>
              <a:buFont typeface="Arial" panose="020B0604020202020204" pitchFamily="34" charset="0"/>
              <a:buChar char="•"/>
            </a:pPr>
            <a:r>
              <a:rPr lang="en-US" altLang="en-US"/>
              <a:t>Present slide content.</a:t>
            </a:r>
          </a:p>
          <a:p>
            <a:pPr marL="168401" indent="-168401">
              <a:spcBef>
                <a:spcPts val="0"/>
              </a:spcBef>
              <a:buFont typeface="Arial" panose="020B0604020202020204" pitchFamily="34" charset="0"/>
              <a:buChar char="•"/>
            </a:pPr>
            <a:r>
              <a:rPr lang="en-US"/>
              <a:t>When savings from an ABLE Account are used for something that is not a qualified disability expense, a portion of the withdrawal that is attributable to earnings will be treated as income for tax purposes.</a:t>
            </a:r>
            <a:r>
              <a:rPr lang="en-US" b="1"/>
              <a:t> </a:t>
            </a:r>
            <a:r>
              <a:rPr lang="en-US"/>
              <a:t>It will be taxed at the person’s tax rate, and will be subject to a 10% federal tax penalty as well as applicable state taxes.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30</a:t>
            </a:fld>
            <a:endParaRPr lang="en-US" altLang="en-US"/>
          </a:p>
        </p:txBody>
      </p:sp>
    </p:spTree>
    <p:extLst>
      <p:ext uri="{BB962C8B-B14F-4D97-AF65-F5344CB8AC3E}">
        <p14:creationId xmlns:p14="http://schemas.microsoft.com/office/powerpoint/2010/main" val="3015405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68401" indent="-168401" defTabSz="912170" eaLnBrk="1" hangingPunct="1">
              <a:spcBef>
                <a:spcPct val="0"/>
              </a:spcBef>
              <a:buFont typeface="Arial" panose="020B0604020202020204" pitchFamily="34" charset="0"/>
              <a:buChar char="•"/>
            </a:pPr>
            <a:endParaRPr lang="en-US" altLang="en-US" b="0" u="none"/>
          </a:p>
          <a:p>
            <a:pPr marL="168401" indent="-168401" defTabSz="912170" eaLnBrk="1" hangingPunct="1">
              <a:spcBef>
                <a:spcPct val="0"/>
              </a:spcBef>
              <a:buFont typeface="Arial" panose="020B0604020202020204" pitchFamily="34" charset="0"/>
              <a:buChar char="•"/>
            </a:pPr>
            <a:r>
              <a:rPr lang="en-US" altLang="en-US" b="0" u="none"/>
              <a:t>Present slide content</a:t>
            </a:r>
            <a:r>
              <a:rPr lang="en-US" altLang="en-US">
                <a:solidFill>
                  <a:srgbClr val="000000"/>
                </a:solidFill>
              </a:rPr>
              <a:t>.</a:t>
            </a:r>
          </a:p>
          <a:p>
            <a:pPr marL="168401" indent="-168401" defTabSz="912170" eaLnBrk="1" hangingPunct="1">
              <a:spcBef>
                <a:spcPct val="0"/>
              </a:spcBef>
              <a:buFont typeface="Arial" panose="020B0604020202020204" pitchFamily="34" charset="0"/>
              <a:buChar char="•"/>
            </a:pPr>
            <a:r>
              <a:rPr lang="en-US" altLang="en-US">
                <a:solidFill>
                  <a:srgbClr val="000000"/>
                </a:solidFill>
              </a:rPr>
              <a:t>Ask participants if they are aware of local IDA programs and to share the names of those programs with the group.</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31</a:t>
            </a:fld>
            <a:endParaRPr lang="en-US" altLang="en-US"/>
          </a:p>
        </p:txBody>
      </p:sp>
    </p:spTree>
    <p:extLst>
      <p:ext uri="{BB962C8B-B14F-4D97-AF65-F5344CB8AC3E}">
        <p14:creationId xmlns:p14="http://schemas.microsoft.com/office/powerpoint/2010/main" val="7827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baseline="0"/>
          </a:p>
          <a:p>
            <a:pPr defTabSz="465887">
              <a:defRPr/>
            </a:pPr>
            <a:r>
              <a:rPr lang="en-US" altLang="en-US" b="1" u="sng">
                <a:solidFill>
                  <a:srgbClr val="000000"/>
                </a:solidFill>
              </a:rPr>
              <a:t>Instructions for Presenter:</a:t>
            </a:r>
          </a:p>
          <a:p>
            <a:pPr>
              <a:defRPr/>
            </a:pPr>
            <a:endParaRPr lang="en-US" altLang="en-US" baseline="0"/>
          </a:p>
          <a:p>
            <a:pPr>
              <a:defRPr/>
            </a:pPr>
            <a:r>
              <a:rPr lang="en-US" altLang="en-US" baseline="0"/>
              <a:t>Present slide contents and c</a:t>
            </a:r>
            <a:r>
              <a:rPr lang="en-US" altLang="en-US"/>
              <a:t>ontinue on to the next slide which has additional</a:t>
            </a:r>
            <a:r>
              <a:rPr lang="en-US" altLang="en-US" baseline="0"/>
              <a:t> items from the table of contents.</a:t>
            </a:r>
            <a:endParaRPr lang="en-US" altLang="en-US"/>
          </a:p>
          <a:p>
            <a:endParaRPr lang="en-US"/>
          </a:p>
        </p:txBody>
      </p:sp>
      <p:sp>
        <p:nvSpPr>
          <p:cNvPr id="4" name="Slide Number Placeholder 3"/>
          <p:cNvSpPr>
            <a:spLocks noGrp="1"/>
          </p:cNvSpPr>
          <p:nvPr>
            <p:ph type="sldNum" sz="quarter" idx="10"/>
          </p:nvPr>
        </p:nvSpPr>
        <p:spPr/>
        <p:txBody>
          <a:bodyPr/>
          <a:lstStyle/>
          <a:p>
            <a:fld id="{4BAF53EF-993C-FF42-8B62-CEF57763A78D}" type="slidenum">
              <a:rPr lang="en-US" smtClean="0"/>
              <a:t>5</a:t>
            </a:fld>
            <a:endParaRPr lang="en-US"/>
          </a:p>
        </p:txBody>
      </p:sp>
    </p:spTree>
    <p:extLst>
      <p:ext uri="{BB962C8B-B14F-4D97-AF65-F5344CB8AC3E}">
        <p14:creationId xmlns:p14="http://schemas.microsoft.com/office/powerpoint/2010/main" val="812953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pPr marL="168401" indent="-168401">
              <a:buFont typeface="Arial" panose="020B0604020202020204" pitchFamily="34" charset="0"/>
              <a:buChar char="•"/>
            </a:pPr>
            <a:endParaRPr lang="en-US" altLang="en-US"/>
          </a:p>
          <a:p>
            <a:pPr marL="168401" indent="-168401">
              <a:buFont typeface="Arial" panose="020B0604020202020204" pitchFamily="34" charset="0"/>
              <a:buChar char="•"/>
            </a:pPr>
            <a:r>
              <a:rPr lang="en-US" altLang="en-US"/>
              <a:t>Present slide content.</a:t>
            </a:r>
          </a:p>
          <a:p>
            <a:pPr marL="168401" indent="-168401">
              <a:buFont typeface="Arial" panose="020B0604020202020204" pitchFamily="34" charset="0"/>
              <a:buChar char="•"/>
            </a:pPr>
            <a:r>
              <a:rPr lang="en-US" altLang="en-US"/>
              <a:t>If a person saves in an IDA that is not federally-funded or part of their PASS, then it could be counted as a resource when determining eligibility for public benefits such as SSI.</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32</a:t>
            </a:fld>
            <a:endParaRPr lang="en-US" altLang="en-US"/>
          </a:p>
        </p:txBody>
      </p:sp>
    </p:spTree>
    <p:extLst>
      <p:ext uri="{BB962C8B-B14F-4D97-AF65-F5344CB8AC3E}">
        <p14:creationId xmlns:p14="http://schemas.microsoft.com/office/powerpoint/2010/main" val="1092548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endParaRPr lang="en-US"/>
          </a:p>
          <a:p>
            <a:r>
              <a:rPr lang="en-US"/>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33</a:t>
            </a:fld>
            <a:endParaRPr lang="en-US" altLang="en-US"/>
          </a:p>
        </p:txBody>
      </p:sp>
    </p:spTree>
    <p:extLst>
      <p:ext uri="{BB962C8B-B14F-4D97-AF65-F5344CB8AC3E}">
        <p14:creationId xmlns:p14="http://schemas.microsoft.com/office/powerpoint/2010/main" val="276966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endParaRPr lang="en-US"/>
          </a:p>
          <a:p>
            <a:endParaRPr lang="en-US"/>
          </a:p>
          <a:p>
            <a:r>
              <a:rPr lang="en-US"/>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34</a:t>
            </a:fld>
            <a:endParaRPr lang="en-US" altLang="en-US"/>
          </a:p>
        </p:txBody>
      </p:sp>
    </p:spTree>
    <p:extLst>
      <p:ext uri="{BB962C8B-B14F-4D97-AF65-F5344CB8AC3E}">
        <p14:creationId xmlns:p14="http://schemas.microsoft.com/office/powerpoint/2010/main" val="3713814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pPr marL="174708" indent="-174708">
              <a:buFont typeface="Arial" panose="020B0604020202020204" pitchFamily="34" charset="0"/>
              <a:buChar char="•"/>
            </a:pPr>
            <a:endParaRPr lang="en-US"/>
          </a:p>
          <a:p>
            <a:r>
              <a:rPr lang="en-US"/>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35</a:t>
            </a:fld>
            <a:endParaRPr lang="en-US" altLang="en-US"/>
          </a:p>
        </p:txBody>
      </p:sp>
    </p:spTree>
    <p:extLst>
      <p:ext uri="{BB962C8B-B14F-4D97-AF65-F5344CB8AC3E}">
        <p14:creationId xmlns:p14="http://schemas.microsoft.com/office/powerpoint/2010/main" val="2011912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endParaRPr lang="en-US"/>
          </a:p>
          <a:p>
            <a:r>
              <a:rPr lang="en-US"/>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36</a:t>
            </a:fld>
            <a:endParaRPr lang="en-US" altLang="en-US"/>
          </a:p>
        </p:txBody>
      </p:sp>
    </p:spTree>
    <p:extLst>
      <p:ext uri="{BB962C8B-B14F-4D97-AF65-F5344CB8AC3E}">
        <p14:creationId xmlns:p14="http://schemas.microsoft.com/office/powerpoint/2010/main" val="2659480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marL="174708" indent="-174708">
              <a:spcBef>
                <a:spcPts val="0"/>
              </a:spcBef>
              <a:buFont typeface="Arial" panose="020B0604020202020204" pitchFamily="34" charset="0"/>
              <a:buChar char="•"/>
            </a:pPr>
            <a:r>
              <a:rPr lang="en-US"/>
              <a:t>Present slide content.</a:t>
            </a:r>
          </a:p>
          <a:p>
            <a:pPr marL="174708" indent="-174708">
              <a:spcBef>
                <a:spcPts val="0"/>
              </a:spcBef>
              <a:buFont typeface="Arial" panose="020B0604020202020204" pitchFamily="34" charset="0"/>
              <a:buChar char="•"/>
            </a:pPr>
            <a:r>
              <a:rPr lang="en-US"/>
              <a:t>Asset limits cap the amount of savings and other resources you can have and still maintain eligibility for certain public benefits. When a program has asset limits, savings may impact a person’s eligibility for that type of assistance.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37</a:t>
            </a:fld>
            <a:endParaRPr lang="en-US" altLang="en-US"/>
          </a:p>
        </p:txBody>
      </p:sp>
    </p:spTree>
    <p:extLst>
      <p:ext uri="{BB962C8B-B14F-4D97-AF65-F5344CB8AC3E}">
        <p14:creationId xmlns:p14="http://schemas.microsoft.com/office/powerpoint/2010/main" val="3833399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spcBef>
                <a:spcPts val="0"/>
              </a:spcBef>
              <a:defRPr/>
            </a:pPr>
            <a:r>
              <a:rPr lang="en-US" altLang="en-US" b="1" u="sng">
                <a:solidFill>
                  <a:srgbClr val="000000"/>
                </a:solidFill>
              </a:rPr>
              <a:t>Instructions for Presenter:</a:t>
            </a:r>
          </a:p>
          <a:p>
            <a:pPr defTabSz="449068">
              <a:spcBef>
                <a:spcPts val="0"/>
              </a:spcBef>
              <a:defRPr/>
            </a:pPr>
            <a:endParaRPr lang="en-US" altLang="en-US" b="0">
              <a:solidFill>
                <a:srgbClr val="000000"/>
              </a:solidFill>
            </a:endParaRPr>
          </a:p>
          <a:p>
            <a:pPr marL="174708" indent="-174708" defTabSz="449068">
              <a:spcBef>
                <a:spcPts val="0"/>
              </a:spcBef>
              <a:buFont typeface="Arial" panose="020B0604020202020204" pitchFamily="34" charset="0"/>
              <a:buChar char="•"/>
              <a:defRPr/>
            </a:pPr>
            <a:r>
              <a:rPr lang="en-US" altLang="en-US" b="0">
                <a:solidFill>
                  <a:srgbClr val="000000"/>
                </a:solidFill>
              </a:rPr>
              <a:t>Present slide content.</a:t>
            </a:r>
          </a:p>
          <a:p>
            <a:pPr marL="174708" indent="-174708" defTabSz="449068">
              <a:spcBef>
                <a:spcPts val="0"/>
              </a:spcBef>
              <a:buFont typeface="Arial" panose="020B0604020202020204" pitchFamily="34" charset="0"/>
              <a:buChar char="•"/>
              <a:defRPr/>
            </a:pPr>
            <a:r>
              <a:rPr lang="en-US" b="0">
                <a:solidFill>
                  <a:srgbClr val="000000"/>
                </a:solidFill>
              </a:rPr>
              <a:t>Share the following information</a:t>
            </a:r>
            <a:r>
              <a:rPr lang="en-US" b="0" baseline="0">
                <a:solidFill>
                  <a:srgbClr val="000000"/>
                </a:solidFill>
              </a:rPr>
              <a:t> from Focus on People with Disabilities if it is of interest to your participants and time permits. Alternatively, let participants know that </a:t>
            </a:r>
            <a:r>
              <a:rPr lang="en-US" b="0" i="1" baseline="0">
                <a:solidFill>
                  <a:srgbClr val="000000"/>
                </a:solidFill>
              </a:rPr>
              <a:t>Focus on People with Disabilities </a:t>
            </a:r>
            <a:r>
              <a:rPr lang="en-US" b="0" baseline="0">
                <a:solidFill>
                  <a:srgbClr val="000000"/>
                </a:solidFill>
              </a:rPr>
              <a:t>covers ABLE Accounts in detail and that they can use their copies of the guide as a reference following the training.</a:t>
            </a:r>
            <a:endParaRPr lang="en-US" b="0"/>
          </a:p>
          <a:p>
            <a:pPr>
              <a:spcBef>
                <a:spcPts val="0"/>
              </a:spcBef>
            </a:pPr>
            <a:endParaRPr lang="en-US" altLang="en-US" b="0" u="sng">
              <a:solidFill>
                <a:srgbClr val="000000"/>
              </a:solidFill>
            </a:endParaRPr>
          </a:p>
          <a:p>
            <a:pPr>
              <a:spcBef>
                <a:spcPts val="0"/>
              </a:spcBef>
            </a:pPr>
            <a:r>
              <a:rPr lang="en-US" altLang="en-US" b="1" u="sng">
                <a:solidFill>
                  <a:srgbClr val="000000"/>
                </a:solidFill>
              </a:rPr>
              <a:t>Additional Detail on ABLE</a:t>
            </a:r>
            <a:r>
              <a:rPr lang="en-US" altLang="en-US" b="1" u="sng" baseline="0">
                <a:solidFill>
                  <a:srgbClr val="000000"/>
                </a:solidFill>
              </a:rPr>
              <a:t> Accounts</a:t>
            </a:r>
            <a:endParaRPr lang="en-US" altLang="en-US" b="1" u="sng">
              <a:solidFill>
                <a:srgbClr val="000000"/>
              </a:solidFill>
            </a:endParaRPr>
          </a:p>
          <a:p>
            <a:pPr>
              <a:spcBef>
                <a:spcPts val="0"/>
              </a:spcBef>
            </a:pPr>
            <a:endParaRPr lang="en-US" altLang="en-US" b="1">
              <a:solidFill>
                <a:srgbClr val="000000"/>
              </a:solidFill>
            </a:endParaRPr>
          </a:p>
          <a:p>
            <a:pPr marL="224535" indent="-224535">
              <a:spcBef>
                <a:spcPts val="0"/>
              </a:spcBef>
              <a:buFont typeface="+mj-lt"/>
              <a:buAutoNum type="arabicPeriod"/>
            </a:pPr>
            <a:r>
              <a:rPr lang="en-US" altLang="en-US" b="1">
                <a:solidFill>
                  <a:srgbClr val="000000"/>
                </a:solidFill>
              </a:rPr>
              <a:t>Eligibility requirements. To be eligible, people must:</a:t>
            </a:r>
          </a:p>
          <a:p>
            <a:pPr marL="673603" lvl="1" indent="-224535">
              <a:spcBef>
                <a:spcPts val="0"/>
              </a:spcBef>
              <a:buFont typeface="+mj-lt"/>
              <a:buAutoNum type="arabicPeriod"/>
            </a:pPr>
            <a:r>
              <a:rPr lang="en-US" altLang="en-US">
                <a:solidFill>
                  <a:srgbClr val="000000"/>
                </a:solidFill>
              </a:rPr>
              <a:t>Have a significant disability with the age of onset of the disability that began 26 years of age, and</a:t>
            </a:r>
          </a:p>
          <a:p>
            <a:pPr marL="673603" lvl="1" indent="-224535">
              <a:spcBef>
                <a:spcPts val="0"/>
              </a:spcBef>
              <a:buFont typeface="+mj-lt"/>
              <a:buAutoNum type="arabicPeriod"/>
            </a:pPr>
            <a:r>
              <a:rPr lang="en-US" altLang="en-US">
                <a:solidFill>
                  <a:srgbClr val="000000"/>
                </a:solidFill>
              </a:rPr>
              <a:t>Are receiving benefits from SSI and/or SSDI, or are eligible to file a disability certification with a qualified ABLE program, or</a:t>
            </a:r>
          </a:p>
          <a:p>
            <a:pPr marL="673603" lvl="1" indent="-224535">
              <a:spcBef>
                <a:spcPts val="0"/>
              </a:spcBef>
              <a:buFont typeface="+mj-lt"/>
              <a:buAutoNum type="arabicPeriod"/>
            </a:pPr>
            <a:r>
              <a:rPr lang="en-US" altLang="en-US">
                <a:solidFill>
                  <a:srgbClr val="000000"/>
                </a:solidFill>
              </a:rPr>
              <a:t>Meet the Social Security’s definition and criteria being significant functional limitations and receive a letter of certification from a licensed physician.</a:t>
            </a:r>
          </a:p>
          <a:p>
            <a:pPr marL="224535" indent="-224535">
              <a:spcBef>
                <a:spcPts val="0"/>
              </a:spcBef>
              <a:buFont typeface="+mj-lt"/>
              <a:buAutoNum type="arabicPeriod"/>
            </a:pPr>
            <a:r>
              <a:rPr lang="en-US" b="1"/>
              <a:t>Do your goals match the qualified disability expenses allowed that can be paid from an ABLE Account without incurring taxes?</a:t>
            </a:r>
            <a:r>
              <a:rPr lang="en-US"/>
              <a:t> Qualified disability expenses may include:</a:t>
            </a:r>
          </a:p>
          <a:p>
            <a:pPr marL="690421" lvl="1" indent="-224535">
              <a:spcBef>
                <a:spcPts val="0"/>
              </a:spcBef>
              <a:buFont typeface="+mj-lt"/>
              <a:buAutoNum type="arabicPeriod"/>
            </a:pPr>
            <a:r>
              <a:rPr lang="en-US" altLang="en-US">
                <a:solidFill>
                  <a:srgbClr val="000000"/>
                </a:solidFill>
              </a:rPr>
              <a:t>Education</a:t>
            </a:r>
          </a:p>
          <a:p>
            <a:pPr marL="673603" lvl="1" indent="-224535">
              <a:spcBef>
                <a:spcPts val="0"/>
              </a:spcBef>
              <a:buFont typeface="+mj-lt"/>
              <a:buAutoNum type="arabicPeriod"/>
            </a:pPr>
            <a:r>
              <a:rPr lang="en-US" altLang="en-US">
                <a:solidFill>
                  <a:srgbClr val="000000"/>
                </a:solidFill>
              </a:rPr>
              <a:t>Housing</a:t>
            </a:r>
          </a:p>
          <a:p>
            <a:pPr marL="673603" lvl="1" indent="-224535">
              <a:spcBef>
                <a:spcPts val="0"/>
              </a:spcBef>
              <a:buFont typeface="+mj-lt"/>
              <a:buAutoNum type="arabicPeriod"/>
            </a:pPr>
            <a:r>
              <a:rPr lang="en-US" altLang="en-US">
                <a:solidFill>
                  <a:srgbClr val="000000"/>
                </a:solidFill>
              </a:rPr>
              <a:t>Transportation</a:t>
            </a:r>
          </a:p>
          <a:p>
            <a:pPr marL="673603" lvl="1" indent="-224535">
              <a:spcBef>
                <a:spcPts val="0"/>
              </a:spcBef>
              <a:buFont typeface="+mj-lt"/>
              <a:buAutoNum type="arabicPeriod"/>
            </a:pPr>
            <a:r>
              <a:rPr lang="en-US" altLang="en-US">
                <a:solidFill>
                  <a:srgbClr val="000000"/>
                </a:solidFill>
              </a:rPr>
              <a:t>Employment training and support</a:t>
            </a:r>
          </a:p>
          <a:p>
            <a:pPr marL="673603" lvl="1" indent="-224535">
              <a:spcBef>
                <a:spcPts val="0"/>
              </a:spcBef>
              <a:buFont typeface="+mj-lt"/>
              <a:buAutoNum type="arabicPeriod"/>
            </a:pPr>
            <a:r>
              <a:rPr lang="en-US" altLang="en-US">
                <a:solidFill>
                  <a:srgbClr val="000000"/>
                </a:solidFill>
              </a:rPr>
              <a:t>Assistive technology</a:t>
            </a:r>
          </a:p>
          <a:p>
            <a:pPr marL="673603" lvl="1" indent="-224535">
              <a:spcBef>
                <a:spcPts val="0"/>
              </a:spcBef>
              <a:buFont typeface="+mj-lt"/>
              <a:buAutoNum type="arabicPeriod"/>
            </a:pPr>
            <a:r>
              <a:rPr lang="en-US" altLang="en-US">
                <a:solidFill>
                  <a:srgbClr val="000000"/>
                </a:solidFill>
              </a:rPr>
              <a:t>Personal support services</a:t>
            </a:r>
          </a:p>
          <a:p>
            <a:pPr marL="673603" lvl="1" indent="-224535">
              <a:spcBef>
                <a:spcPts val="0"/>
              </a:spcBef>
              <a:buFont typeface="+mj-lt"/>
              <a:buAutoNum type="arabicPeriod"/>
            </a:pPr>
            <a:r>
              <a:rPr lang="en-US" altLang="en-US">
                <a:solidFill>
                  <a:srgbClr val="000000"/>
                </a:solidFill>
              </a:rPr>
              <a:t>Health care expenses</a:t>
            </a:r>
          </a:p>
          <a:p>
            <a:pPr marL="673603" lvl="1" indent="-224535">
              <a:spcBef>
                <a:spcPts val="0"/>
              </a:spcBef>
              <a:buFont typeface="+mj-lt"/>
              <a:buAutoNum type="arabicPeriod"/>
            </a:pPr>
            <a:r>
              <a:rPr lang="en-US" altLang="en-US">
                <a:solidFill>
                  <a:srgbClr val="000000"/>
                </a:solidFill>
              </a:rPr>
              <a:t>Financial management and administrative services and other expenses that help to improve health, independence, or quality of life.</a:t>
            </a:r>
          </a:p>
          <a:p>
            <a:pPr marL="224535" indent="-224535">
              <a:spcBef>
                <a:spcPts val="0"/>
              </a:spcBef>
              <a:buFont typeface="+mj-lt"/>
              <a:buAutoNum type="arabicPeriod"/>
            </a:pPr>
            <a:r>
              <a:rPr lang="en-US" b="1"/>
              <a:t>Do you have the minimum contribution required to open an account? </a:t>
            </a:r>
            <a:r>
              <a:rPr lang="en-US"/>
              <a:t>This varies based on the requirements of each state program but is generally between $25 and $50. </a:t>
            </a:r>
          </a:p>
          <a:p>
            <a:pPr marL="224535" indent="-224535">
              <a:spcBef>
                <a:spcPts val="0"/>
              </a:spcBef>
              <a:buFont typeface="+mj-lt"/>
              <a:buAutoNum type="arabicPeriod"/>
            </a:pPr>
            <a:r>
              <a:rPr lang="en-US" b="1"/>
              <a:t>Can you continue to make contributions to the ABLE Account once it is opened?</a:t>
            </a:r>
            <a:r>
              <a:rPr lang="en-US"/>
              <a:t> Regular (monthly) deposits may not be required, but regular contributions to savings can help you grow your account faster. Remember that family and friends can also make contributions to your ABLE Account.</a:t>
            </a:r>
          </a:p>
          <a:p>
            <a:pPr marL="224535" indent="-224535">
              <a:spcBef>
                <a:spcPts val="0"/>
              </a:spcBef>
              <a:buFont typeface="+mj-lt"/>
              <a:buAutoNum type="arabicPeriod"/>
            </a:pPr>
            <a:endParaRPr lang="en-US" altLang="en-US"/>
          </a:p>
          <a:p>
            <a:r>
              <a:rPr lang="en-US" b="1"/>
              <a:t>Be sure you find out:</a:t>
            </a:r>
          </a:p>
          <a:p>
            <a:pPr marL="174708" indent="-174708">
              <a:buFont typeface="Arial" panose="020B0604020202020204" pitchFamily="34" charset="0"/>
              <a:buChar char="•"/>
            </a:pPr>
            <a:r>
              <a:rPr lang="en-US"/>
              <a:t>How your money will be invested through an ABLE Account</a:t>
            </a:r>
          </a:p>
          <a:p>
            <a:pPr marL="174708" indent="-174708">
              <a:buFont typeface="Arial" panose="020B0604020202020204" pitchFamily="34" charset="0"/>
              <a:buChar char="•"/>
            </a:pPr>
            <a:r>
              <a:rPr lang="en-US"/>
              <a:t>Fees you may have to pay to open and maintain your account</a:t>
            </a:r>
          </a:p>
          <a:p>
            <a:pPr marL="174708" indent="-174708">
              <a:buFont typeface="Arial" panose="020B0604020202020204" pitchFamily="34" charset="0"/>
              <a:buChar char="•"/>
            </a:pPr>
            <a:r>
              <a:rPr lang="en-US"/>
              <a:t>Whether there are advantages available to in-state residents</a:t>
            </a:r>
          </a:p>
          <a:p>
            <a:pPr marL="174708" indent="-174708">
              <a:buFont typeface="Arial" panose="020B0604020202020204" pitchFamily="34" charset="0"/>
              <a:buChar char="•"/>
            </a:pPr>
            <a:r>
              <a:rPr lang="en-US"/>
              <a:t>Penalties that may be charged</a:t>
            </a:r>
          </a:p>
          <a:p>
            <a:pPr marL="174708" indent="-174708">
              <a:buFont typeface="Arial" panose="020B0604020202020204" pitchFamily="34" charset="0"/>
              <a:buChar char="•"/>
            </a:pPr>
            <a:r>
              <a:rPr lang="en-US"/>
              <a:t>Other benefits the account may provide, such as checks or a debit card</a:t>
            </a:r>
          </a:p>
          <a:p>
            <a:endParaRPr lang="en-US"/>
          </a:p>
          <a:p>
            <a:r>
              <a:rPr lang="en-US"/>
              <a:t>For a list of ABLE Accounts offered by state, visit the ABLE National Resource Center at: </a:t>
            </a:r>
            <a:r>
              <a:rPr lang="en-US" u="sng"/>
              <a:t>www.ablenrc.org</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38</a:t>
            </a:fld>
            <a:endParaRPr lang="en-US" altLang="en-US"/>
          </a:p>
        </p:txBody>
      </p:sp>
    </p:spTree>
    <p:extLst>
      <p:ext uri="{BB962C8B-B14F-4D97-AF65-F5344CB8AC3E}">
        <p14:creationId xmlns:p14="http://schemas.microsoft.com/office/powerpoint/2010/main" val="505156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a:spcBef>
                <a:spcPts val="0"/>
              </a:spcBef>
            </a:pPr>
            <a:r>
              <a:rPr lang="en-US"/>
              <a:t>A person can use this worksheet to compare the details of different ABLE programs to help find the program that meets their needs and goals. For a list of available programs and program features, visit: https://www.ablenrc.org. </a:t>
            </a:r>
          </a:p>
          <a:p>
            <a:pPr>
              <a:spcBef>
                <a:spcPts val="0"/>
              </a:spcBef>
            </a:pPr>
            <a:endParaRPr lang="en-US" altLang="en-US"/>
          </a:p>
          <a:p>
            <a:pPr marL="168401" indent="-168401">
              <a:spcBef>
                <a:spcPts val="0"/>
              </a:spcBef>
              <a:buFont typeface="Arial" panose="020B0604020202020204" pitchFamily="34" charset="0"/>
              <a:buChar char="•"/>
            </a:pPr>
            <a:r>
              <a:rPr lang="en-US" altLang="en-US"/>
              <a:t>States’ programs have many features ranging from investment options to program fees, and individuals can compare program features to decide which one is best for them. </a:t>
            </a:r>
          </a:p>
          <a:p>
            <a:pPr marL="168401" indent="-168401">
              <a:spcBef>
                <a:spcPts val="0"/>
              </a:spcBef>
              <a:buFont typeface="Arial" panose="020B0604020202020204" pitchFamily="34" charset="0"/>
              <a:buChar char="•"/>
            </a:pPr>
            <a:r>
              <a:rPr lang="en-US" altLang="en-US"/>
              <a:t>The ABLE Tool Worksheet provides a table to compare program features in a way that can help individuals make those decisions. As of 2018, there are over 30 active programs – so individuals may choose to compare many programs instead of just 2, side-by-side.</a:t>
            </a:r>
          </a:p>
          <a:p>
            <a:pPr marL="168401" indent="-168401">
              <a:spcBef>
                <a:spcPts val="0"/>
              </a:spcBef>
              <a:buFont typeface="Arial" panose="020B0604020202020204" pitchFamily="34" charset="0"/>
              <a:buChar char="•"/>
            </a:pPr>
            <a:r>
              <a:rPr lang="en-US" altLang="en-US"/>
              <a:t>The Tool Worksheet is a table that includes 11 questions to consider when opening an ABLE Account. Here is a sample section of the Worksheet. </a:t>
            </a:r>
          </a:p>
          <a:p>
            <a:pPr marL="168401" indent="-168401">
              <a:spcBef>
                <a:spcPts val="0"/>
              </a:spcBef>
              <a:buFont typeface="Arial" panose="020B0604020202020204" pitchFamily="34" charset="0"/>
              <a:buChar char="•"/>
            </a:pPr>
            <a:r>
              <a:rPr lang="en-US" altLang="en-US"/>
              <a:t>In this slide, explain the format and how the table can help compare programs. The left column includes a series of questions to compare each program: this screenshot has 4 of them, but there are 11 overall. The 2</a:t>
            </a:r>
            <a:r>
              <a:rPr lang="en-US" altLang="en-US" baseline="30000"/>
              <a:t>nd</a:t>
            </a:r>
            <a:r>
              <a:rPr lang="en-US" altLang="en-US"/>
              <a:t> column can help lay out the program features for one state’s program, and the 3</a:t>
            </a:r>
            <a:r>
              <a:rPr lang="en-US" altLang="en-US" baseline="30000"/>
              <a:t>rd</a:t>
            </a:r>
            <a:r>
              <a:rPr lang="en-US" altLang="en-US"/>
              <a:t> column lays out features for another state’s program. </a:t>
            </a:r>
          </a:p>
          <a:p>
            <a:pPr marL="168401" indent="-168401">
              <a:spcBef>
                <a:spcPts val="0"/>
              </a:spcBef>
              <a:buFont typeface="Arial" panose="020B0604020202020204" pitchFamily="34" charset="0"/>
              <a:buChar char="•"/>
            </a:pPr>
            <a:r>
              <a:rPr lang="en-US" altLang="en-US"/>
              <a:t>Individuals fill these out to compare programs, then review the features to decide which they would prefer.</a:t>
            </a:r>
          </a:p>
          <a:p>
            <a:pPr>
              <a:spcBef>
                <a:spcPts val="0"/>
              </a:spcBef>
            </a:pPr>
            <a:endParaRPr lang="en-US" altLang="en-US"/>
          </a:p>
          <a:p>
            <a:pPr>
              <a:spcBef>
                <a:spcPts val="0"/>
              </a:spcBef>
            </a:pPr>
            <a:r>
              <a:rPr lang="en-US" altLang="en-US">
                <a:solidFill>
                  <a:srgbClr val="000000"/>
                </a:solidFill>
              </a:rPr>
              <a:t>On this slide, read through each of the program features on the left and why it may be important to somebody opening an ABLE Account. The full</a:t>
            </a:r>
            <a:r>
              <a:rPr lang="en-US" altLang="en-US" baseline="0">
                <a:solidFill>
                  <a:srgbClr val="000000"/>
                </a:solidFill>
              </a:rPr>
              <a:t> set of questions on the worksheet are:</a:t>
            </a:r>
          </a:p>
          <a:p>
            <a:pPr marL="232943" indent="-232943">
              <a:buFont typeface="+mj-lt"/>
              <a:buAutoNum type="arabicPeriod"/>
            </a:pPr>
            <a:r>
              <a:rPr lang="en-US"/>
              <a:t>Where is this program?</a:t>
            </a:r>
          </a:p>
          <a:p>
            <a:pPr marL="232943" indent="-232943">
              <a:buFont typeface="+mj-lt"/>
              <a:buAutoNum type="arabicPeriod"/>
            </a:pPr>
            <a:r>
              <a:rPr lang="en-US"/>
              <a:t>Who is the program administrator?</a:t>
            </a:r>
          </a:p>
          <a:p>
            <a:pPr marL="232943" indent="-232943">
              <a:buFont typeface="+mj-lt"/>
              <a:buAutoNum type="arabicPeriod"/>
            </a:pPr>
            <a:r>
              <a:rPr lang="en-US"/>
              <a:t>Does this program provide extra benefits to in-state residents? If so, what are they?</a:t>
            </a:r>
          </a:p>
          <a:p>
            <a:pPr marL="232943" indent="-232943">
              <a:buFont typeface="+mj-lt"/>
              <a:buAutoNum type="arabicPeriod"/>
            </a:pPr>
            <a:r>
              <a:rPr lang="en-US"/>
              <a:t>Are there state tax benefits for contributions made into the account? If so, what are they?</a:t>
            </a:r>
          </a:p>
          <a:p>
            <a:pPr marL="232943" indent="-232943">
              <a:buFont typeface="+mj-lt"/>
              <a:buAutoNum type="arabicPeriod"/>
            </a:pPr>
            <a:r>
              <a:rPr lang="en-US"/>
              <a:t>Does this program offer various saving and investing options? If so, what are they?</a:t>
            </a:r>
          </a:p>
          <a:p>
            <a:pPr marL="232943" indent="-232943">
              <a:buFont typeface="+mj-lt"/>
              <a:buAutoNum type="arabicPeriod"/>
            </a:pPr>
            <a:r>
              <a:rPr lang="en-US"/>
              <a:t>Are there fees for keeping the account open? What are they?</a:t>
            </a:r>
          </a:p>
          <a:p>
            <a:pPr marL="232943" indent="-232943">
              <a:buFont typeface="+mj-lt"/>
              <a:buAutoNum type="arabicPeriod"/>
            </a:pPr>
            <a:r>
              <a:rPr lang="en-US"/>
              <a:t>Are there limits on disbursements from the account? If so, what are they?</a:t>
            </a:r>
          </a:p>
          <a:p>
            <a:pPr marL="232943" indent="-232943">
              <a:buFont typeface="+mj-lt"/>
              <a:buAutoNum type="arabicPeriod"/>
            </a:pPr>
            <a:r>
              <a:rPr lang="en-US"/>
              <a:t>Does this program offer a debit card? If so, what is the fee to use it? </a:t>
            </a:r>
          </a:p>
          <a:p>
            <a:pPr marL="232943" indent="-232943">
              <a:buFont typeface="+mj-lt"/>
              <a:buAutoNum type="arabicPeriod"/>
            </a:pPr>
            <a:r>
              <a:rPr lang="en-US"/>
              <a:t>Does the program offer check writing?</a:t>
            </a:r>
          </a:p>
          <a:p>
            <a:pPr marL="232943" indent="-232943">
              <a:buFont typeface="+mj-lt"/>
              <a:buAutoNum type="arabicPeriod"/>
            </a:pPr>
            <a:r>
              <a:rPr lang="en-US"/>
              <a:t>Are there other features that are important to you?</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39</a:t>
            </a:fld>
            <a:endParaRPr lang="en-US" altLang="en-US"/>
          </a:p>
        </p:txBody>
      </p:sp>
    </p:spTree>
    <p:extLst>
      <p:ext uri="{BB962C8B-B14F-4D97-AF65-F5344CB8AC3E}">
        <p14:creationId xmlns:p14="http://schemas.microsoft.com/office/powerpoint/2010/main" val="164574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a:spcBef>
                <a:spcPts val="0"/>
              </a:spcBef>
            </a:pPr>
            <a:r>
              <a:rPr lang="en-US"/>
              <a:t>Explain that this table is filled in comparing two ABLE programs: Ohio and Illinois. A person can find this information through their own research, and most is also available at www.ableNRC.org. As you move through the Worksheet, read aloud the text that is in the table. Start with the information in the left-hand column (“program feature”), then the info in the 2</a:t>
            </a:r>
            <a:r>
              <a:rPr lang="en-US" baseline="30000"/>
              <a:t>nd</a:t>
            </a:r>
            <a:r>
              <a:rPr lang="en-US"/>
              <a:t> column (“ABLE program 1”), and then the info in the 3</a:t>
            </a:r>
            <a:r>
              <a:rPr lang="en-US" baseline="30000"/>
              <a:t>rd</a:t>
            </a:r>
            <a:r>
              <a:rPr lang="en-US"/>
              <a:t> column (“ABLE program 2”). So, for example:</a:t>
            </a:r>
          </a:p>
          <a:p>
            <a:pPr>
              <a:spcBef>
                <a:spcPts val="0"/>
              </a:spcBef>
            </a:pPr>
            <a:endParaRPr lang="en-US"/>
          </a:p>
          <a:p>
            <a:pPr marL="174708" indent="-174708">
              <a:spcBef>
                <a:spcPts val="0"/>
              </a:spcBef>
              <a:buFont typeface="Arial" panose="020B0604020202020204" pitchFamily="34" charset="0"/>
              <a:buChar char="•"/>
            </a:pPr>
            <a:r>
              <a:rPr lang="en-US"/>
              <a:t>“The worksheet asks “where is this program?” The first program we will look at is Iowa, and the 2</a:t>
            </a:r>
            <a:r>
              <a:rPr lang="en-US" baseline="30000"/>
              <a:t>nd</a:t>
            </a:r>
            <a:r>
              <a:rPr lang="en-US"/>
              <a:t> is Illinois. </a:t>
            </a:r>
          </a:p>
          <a:p>
            <a:pPr marL="174708" indent="-174708">
              <a:spcBef>
                <a:spcPts val="0"/>
              </a:spcBef>
              <a:buFont typeface="Arial" panose="020B0604020202020204" pitchFamily="34" charset="0"/>
              <a:buChar char="•"/>
            </a:pPr>
            <a:r>
              <a:rPr lang="en-US"/>
              <a:t>Another feature to consider is “who is the program administrator?” For Iowa, it is Ascensus. And for Illinois, it is the Office of the Illinois State Treasurer.</a:t>
            </a:r>
          </a:p>
          <a:p>
            <a:pPr marL="174708" indent="-174708">
              <a:spcBef>
                <a:spcPts val="0"/>
              </a:spcBef>
              <a:buFont typeface="Arial" panose="020B0604020202020204" pitchFamily="34" charset="0"/>
              <a:buChar char="•"/>
            </a:pPr>
            <a:endParaRPr lang="en-US"/>
          </a:p>
          <a:p>
            <a:pPr>
              <a:spcBef>
                <a:spcPts val="0"/>
              </a:spcBef>
            </a:pPr>
            <a:r>
              <a:rPr lang="en-US"/>
              <a:t>And so on. If you feel comfortable, you may elaborate on why these are important factors to consider.</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40</a:t>
            </a:fld>
            <a:endParaRPr lang="en-US" altLang="en-US"/>
          </a:p>
        </p:txBody>
      </p:sp>
    </p:spTree>
    <p:extLst>
      <p:ext uri="{BB962C8B-B14F-4D97-AF65-F5344CB8AC3E}">
        <p14:creationId xmlns:p14="http://schemas.microsoft.com/office/powerpoint/2010/main" val="2620747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endParaRPr lang="en-US" altLang="en-US">
              <a:solidFill>
                <a:srgbClr val="000000"/>
              </a:solidFill>
            </a:endParaRPr>
          </a:p>
          <a:p>
            <a:pPr marL="174708" indent="-174708">
              <a:spcBef>
                <a:spcPts val="0"/>
              </a:spcBef>
              <a:buFont typeface="Arial" panose="020B0604020202020204" pitchFamily="34" charset="0"/>
              <a:buChar char="•"/>
            </a:pPr>
            <a:endParaRPr lang="en-US" altLang="en-US">
              <a:solidFill>
                <a:srgbClr val="000000"/>
              </a:solidFill>
            </a:endParaRPr>
          </a:p>
          <a:p>
            <a:pPr marL="174708" indent="-174708">
              <a:spcBef>
                <a:spcPts val="0"/>
              </a:spcBef>
              <a:buFont typeface="Arial" panose="020B0604020202020204" pitchFamily="34" charset="0"/>
              <a:buChar char="•"/>
            </a:pPr>
            <a:r>
              <a:rPr lang="en-US" altLang="en-US">
                <a:solidFill>
                  <a:srgbClr val="000000"/>
                </a:solidFill>
              </a:rPr>
              <a:t>These are the other program features that are included in the ABLE Account Tool in </a:t>
            </a:r>
            <a:r>
              <a:rPr lang="en-US" altLang="en-US" i="1">
                <a:solidFill>
                  <a:srgbClr val="000000"/>
                </a:solidFill>
              </a:rPr>
              <a:t>Focus on People with Disabilities</a:t>
            </a:r>
            <a:r>
              <a:rPr lang="en-US" altLang="en-US">
                <a:solidFill>
                  <a:srgbClr val="000000"/>
                </a:solidFill>
              </a:rPr>
              <a:t>. Different programs have many features, so a person </a:t>
            </a:r>
            <a:r>
              <a:rPr lang="en-US" altLang="en-US" i="1" u="sng">
                <a:solidFill>
                  <a:srgbClr val="000000"/>
                </a:solidFill>
              </a:rPr>
              <a:t>may not prefer every feature</a:t>
            </a:r>
            <a:r>
              <a:rPr lang="en-US" altLang="en-US" i="1" u="none">
                <a:solidFill>
                  <a:srgbClr val="000000"/>
                </a:solidFill>
              </a:rPr>
              <a:t> </a:t>
            </a:r>
            <a:r>
              <a:rPr lang="en-US" altLang="en-US">
                <a:solidFill>
                  <a:srgbClr val="000000"/>
                </a:solidFill>
              </a:rPr>
              <a:t>in one program over another. This tool simply provides the option to compare programs and decide which works best overall.</a:t>
            </a:r>
          </a:p>
          <a:p>
            <a:pPr marL="174708" indent="-174708">
              <a:spcBef>
                <a:spcPts val="0"/>
              </a:spcBef>
              <a:buFont typeface="Arial" panose="020B0604020202020204" pitchFamily="34" charset="0"/>
              <a:buChar char="•"/>
            </a:pPr>
            <a:r>
              <a:rPr lang="en-US" altLang="en-US">
                <a:solidFill>
                  <a:srgbClr val="000000"/>
                </a:solidFill>
              </a:rPr>
              <a:t>There are also over 30 state programs as of 2018, with more on the way. With that in mind, it </a:t>
            </a:r>
            <a:r>
              <a:rPr lang="en-US" altLang="en-US" b="1">
                <a:solidFill>
                  <a:srgbClr val="000000"/>
                </a:solidFill>
              </a:rPr>
              <a:t>may be wise to explore many states </a:t>
            </a:r>
            <a:r>
              <a:rPr lang="en-US" altLang="en-US">
                <a:solidFill>
                  <a:srgbClr val="000000"/>
                </a:solidFill>
              </a:rPr>
              <a:t>to find the best program for a person’s needs. </a:t>
            </a:r>
          </a:p>
          <a:p>
            <a:pPr marL="174708" indent="-174708">
              <a:spcBef>
                <a:spcPts val="0"/>
              </a:spcBef>
              <a:buFont typeface="Arial" panose="020B0604020202020204" pitchFamily="34" charset="0"/>
              <a:buChar char="•"/>
            </a:pPr>
            <a:r>
              <a:rPr lang="en-US" altLang="en-US" b="1">
                <a:solidFill>
                  <a:srgbClr val="000000"/>
                </a:solidFill>
              </a:rPr>
              <a:t>It is possible to change programs once per calendar year, and many programs are changing their features (such as adding debit cards) while other new programs are opening up.</a:t>
            </a:r>
            <a:r>
              <a:rPr lang="en-US" altLang="en-US">
                <a:solidFill>
                  <a:srgbClr val="000000"/>
                </a:solidFill>
              </a:rPr>
              <a:t> So although somebody may feel stress about picking the perfect program, they will have the opportunity to switch their account in the future if they choose to.</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41</a:t>
            </a:fld>
            <a:endParaRPr lang="en-US" altLang="en-US"/>
          </a:p>
        </p:txBody>
      </p:sp>
    </p:spTree>
    <p:extLst>
      <p:ext uri="{BB962C8B-B14F-4D97-AF65-F5344CB8AC3E}">
        <p14:creationId xmlns:p14="http://schemas.microsoft.com/office/powerpoint/2010/main" val="293022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baseline="0"/>
          </a:p>
          <a:p>
            <a:pPr defTabSz="465887">
              <a:defRPr/>
            </a:pPr>
            <a:r>
              <a:rPr lang="en-US" altLang="en-US" b="1" u="sng">
                <a:solidFill>
                  <a:srgbClr val="000000"/>
                </a:solidFill>
              </a:rPr>
              <a:t>Instructions for Presenter:</a:t>
            </a:r>
          </a:p>
          <a:p>
            <a:pPr>
              <a:defRPr/>
            </a:pPr>
            <a:endParaRPr lang="en-US" altLang="en-US" baseline="0"/>
          </a:p>
          <a:p>
            <a:pPr>
              <a:defRPr/>
            </a:pPr>
            <a:r>
              <a:rPr lang="en-US" altLang="en-US" baseline="0"/>
              <a:t>Present slide contents and c</a:t>
            </a:r>
            <a:r>
              <a:rPr lang="en-US" altLang="en-US"/>
              <a:t>ontinue on to the next slide which has additional</a:t>
            </a:r>
            <a:r>
              <a:rPr lang="en-US" altLang="en-US" baseline="0"/>
              <a:t> items from the table of contents.</a:t>
            </a:r>
            <a:endParaRPr lang="en-US" altLang="en-US"/>
          </a:p>
          <a:p>
            <a:endParaRPr lang="en-US"/>
          </a:p>
        </p:txBody>
      </p:sp>
      <p:sp>
        <p:nvSpPr>
          <p:cNvPr id="4" name="Slide Number Placeholder 3"/>
          <p:cNvSpPr>
            <a:spLocks noGrp="1"/>
          </p:cNvSpPr>
          <p:nvPr>
            <p:ph type="sldNum" sz="quarter" idx="10"/>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2754662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endParaRPr lang="en-US">
              <a:solidFill>
                <a:srgbClr val="3B3C3E"/>
              </a:solidFill>
              <a:ea typeface="ＭＳ Ｐゴシック" charset="0"/>
            </a:endParaRP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solidFill>
                <a:srgbClr val="3B3C3E"/>
              </a:solidFill>
              <a:ea typeface="ＭＳ Ｐゴシック" charset="0"/>
            </a:endParaRPr>
          </a:p>
          <a:p>
            <a:pPr marL="168401" indent="-168401">
              <a:spcBef>
                <a:spcPts val="0"/>
              </a:spcBef>
              <a:buFont typeface="Arial" panose="020B0604020202020204" pitchFamily="34" charset="0"/>
              <a:buChar char="•"/>
            </a:pPr>
            <a:r>
              <a:rPr lang="en-US" altLang="en-US"/>
              <a:t>Use </a:t>
            </a:r>
            <a:r>
              <a:rPr lang="en-US" altLang="en-US" b="1" i="1"/>
              <a:t>Tool 1: Savings plan </a:t>
            </a:r>
            <a:r>
              <a:rPr lang="en-US" altLang="en-US"/>
              <a:t>to help you plan for and build your savings.</a:t>
            </a:r>
          </a:p>
          <a:p>
            <a:pPr marL="168401" indent="-168401">
              <a:spcBef>
                <a:spcPts val="0"/>
              </a:spcBef>
              <a:buFont typeface="Arial" panose="020B0604020202020204" pitchFamily="34" charset="0"/>
              <a:buChar char="•"/>
            </a:pPr>
            <a:r>
              <a:rPr lang="en-US" altLang="en-US"/>
              <a:t>Use </a:t>
            </a:r>
            <a:r>
              <a:rPr lang="en-US" altLang="en-US" b="1" i="1"/>
              <a:t>Tool 2: Savings and benefits </a:t>
            </a:r>
            <a:r>
              <a:rPr lang="en-US" altLang="en-US"/>
              <a:t>to better understand how benefits may impact ability to save.</a:t>
            </a:r>
          </a:p>
          <a:p>
            <a:pPr marL="168401" indent="-168401">
              <a:spcBef>
                <a:spcPts val="0"/>
              </a:spcBef>
              <a:buFont typeface="Arial" panose="020B0604020202020204" pitchFamily="34" charset="0"/>
              <a:buChar char="•"/>
            </a:pPr>
            <a:r>
              <a:rPr lang="en-US" altLang="en-US"/>
              <a:t>Use </a:t>
            </a:r>
            <a:r>
              <a:rPr lang="en-US" altLang="en-US" b="1" i="1"/>
              <a:t>Tool 3: Finding a safe place for savings </a:t>
            </a:r>
            <a:r>
              <a:rPr lang="en-US" altLang="en-US"/>
              <a:t>to better understand the benefits and risks of different places to put your savings so you can make the best choice for you.</a:t>
            </a:r>
          </a:p>
          <a:p>
            <a:pPr marL="168401" indent="-168401">
              <a:spcBef>
                <a:spcPts val="0"/>
              </a:spcBef>
              <a:buFont typeface="Arial" panose="020B0604020202020204" pitchFamily="34" charset="0"/>
              <a:buChar char="•"/>
            </a:pPr>
            <a:r>
              <a:rPr lang="en-US" altLang="en-US"/>
              <a:t>Use </a:t>
            </a:r>
            <a:r>
              <a:rPr lang="en-US" altLang="en-US" b="1" i="1"/>
              <a:t>Tool 4: Increasing your income through tax credits </a:t>
            </a:r>
            <a:r>
              <a:rPr lang="en-US" altLang="en-US"/>
              <a:t>to learn more about tax credits that may increase your income.</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42</a:t>
            </a:fld>
            <a:endParaRPr lang="en-US" altLang="en-US"/>
          </a:p>
        </p:txBody>
      </p:sp>
    </p:spTree>
    <p:extLst>
      <p:ext uri="{BB962C8B-B14F-4D97-AF65-F5344CB8AC3E}">
        <p14:creationId xmlns:p14="http://schemas.microsoft.com/office/powerpoint/2010/main" val="3642212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defTabSz="465887" eaLnBrk="1" hangingPunct="1">
              <a:spcBef>
                <a:spcPct val="0"/>
              </a:spcBef>
              <a:defRPr/>
            </a:pPr>
            <a:r>
              <a:rPr lang="en-US" b="0">
                <a:solidFill>
                  <a:srgbClr val="000000"/>
                </a:solidFill>
                <a:latin typeface="Calibri" charset="0"/>
                <a:ea typeface="MS PGothic" charset="0"/>
              </a:rPr>
              <a:t>Introduce Subsection 2: Budgeting</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3: Tracking and managing income and benefits and Plan to Achieve Self Support (PASS)</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Income and benefit tracker</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SSI estimator</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4: Paying bills and other expenses</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Spending tracker</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5: Getting through the month</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Bill calendar</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Budget</a:t>
            </a:r>
            <a:endParaRPr lang="en-US"/>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43</a:t>
            </a:fld>
            <a:endParaRPr lang="en-US" altLang="en-US"/>
          </a:p>
        </p:txBody>
      </p:sp>
    </p:spTree>
    <p:extLst>
      <p:ext uri="{BB962C8B-B14F-4D97-AF65-F5344CB8AC3E}">
        <p14:creationId xmlns:p14="http://schemas.microsoft.com/office/powerpoint/2010/main" val="1459214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endParaRPr lang="en-US"/>
          </a:p>
          <a:p>
            <a:pPr marL="174708" indent="-174708">
              <a:buFont typeface="Arial" panose="020B0604020202020204" pitchFamily="34" charset="0"/>
              <a:buChar char="•"/>
            </a:pPr>
            <a:r>
              <a:rPr lang="en-US"/>
              <a:t>Present slide content.</a:t>
            </a:r>
          </a:p>
          <a:p>
            <a:pPr marL="174708" indent="-174708">
              <a:buFont typeface="Arial" panose="020B0604020202020204" pitchFamily="34" charset="0"/>
              <a:buChar char="•"/>
            </a:pPr>
            <a:endParaRPr lang="en-US"/>
          </a:p>
          <a:p>
            <a:pPr defTabSz="465887">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44</a:t>
            </a:fld>
            <a:endParaRPr lang="en-US" altLang="en-US"/>
          </a:p>
        </p:txBody>
      </p:sp>
    </p:spTree>
    <p:extLst>
      <p:ext uri="{BB962C8B-B14F-4D97-AF65-F5344CB8AC3E}">
        <p14:creationId xmlns:p14="http://schemas.microsoft.com/office/powerpoint/2010/main" val="1659648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defRPr/>
            </a:pPr>
            <a:r>
              <a:rPr lang="en-US" altLang="en-US" b="1" u="sng">
                <a:solidFill>
                  <a:srgbClr val="000000"/>
                </a:solidFill>
              </a:rPr>
              <a:t>Instructions for Presenter:</a:t>
            </a:r>
          </a:p>
          <a:p>
            <a:pPr defTabSz="449068">
              <a:defRPr/>
            </a:pPr>
            <a:endParaRPr lang="en-US" altLang="en-US">
              <a:solidFill>
                <a:srgbClr val="000000"/>
              </a:solidFill>
            </a:endParaRPr>
          </a:p>
          <a:p>
            <a:pPr defTabSz="449068">
              <a:defRPr/>
            </a:pPr>
            <a:r>
              <a:rPr lang="en-US" altLang="en-US">
                <a:solidFill>
                  <a:srgbClr val="000000"/>
                </a:solidFill>
              </a:rPr>
              <a:t>Present slide content</a:t>
            </a:r>
            <a:r>
              <a:rPr lang="en-US" altLang="en-US">
                <a:solidFill>
                  <a:schemeClr val="tx1"/>
                </a:solidFill>
              </a:rPr>
              <a:t>.</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45</a:t>
            </a:fld>
            <a:endParaRPr lang="en-US" altLang="en-US"/>
          </a:p>
        </p:txBody>
      </p:sp>
    </p:spTree>
    <p:extLst>
      <p:ext uri="{BB962C8B-B14F-4D97-AF65-F5344CB8AC3E}">
        <p14:creationId xmlns:p14="http://schemas.microsoft.com/office/powerpoint/2010/main" val="311493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spcBef>
                <a:spcPts val="0"/>
              </a:spcBef>
              <a:defRPr/>
            </a:pPr>
            <a:r>
              <a:rPr lang="en-US" altLang="en-US" b="1" u="sng">
                <a:solidFill>
                  <a:srgbClr val="000000"/>
                </a:solidFill>
              </a:rPr>
              <a:t>Instructions for Presenter:</a:t>
            </a:r>
            <a:endParaRPr lang="en-US" altLang="en-US">
              <a:solidFill>
                <a:srgbClr val="000000"/>
              </a:solidFill>
            </a:endParaRPr>
          </a:p>
          <a:p>
            <a:pPr defTabSz="449068">
              <a:spcBef>
                <a:spcPts val="0"/>
              </a:spcBef>
              <a:defRPr/>
            </a:pPr>
            <a:endParaRPr lang="en-US" altLang="en-US">
              <a:solidFill>
                <a:srgbClr val="000000"/>
              </a:solidFill>
            </a:endParaRPr>
          </a:p>
          <a:p>
            <a:pPr marL="174708" indent="-174708" defTabSz="449068">
              <a:spcBef>
                <a:spcPts val="0"/>
              </a:spcBef>
              <a:buFont typeface="Arial" panose="020B0604020202020204" pitchFamily="34" charset="0"/>
              <a:buChar char="•"/>
              <a:defRPr/>
            </a:pPr>
            <a:r>
              <a:rPr lang="en-US" altLang="en-US">
                <a:solidFill>
                  <a:srgbClr val="000000"/>
                </a:solidFill>
              </a:rPr>
              <a:t>Present slide content.</a:t>
            </a:r>
          </a:p>
          <a:p>
            <a:pPr marL="168401" indent="-168401" defTabSz="449068">
              <a:spcBef>
                <a:spcPts val="0"/>
              </a:spcBef>
              <a:buFont typeface="Arial" panose="020B0604020202020204" pitchFamily="34" charset="0"/>
              <a:buChar char="•"/>
              <a:defRPr/>
            </a:pPr>
            <a:r>
              <a:rPr lang="en-US" altLang="en-US">
                <a:solidFill>
                  <a:srgbClr val="000000"/>
                </a:solidFill>
              </a:rPr>
              <a:t>For the </a:t>
            </a:r>
            <a:r>
              <a:rPr lang="en-US" altLang="en-US" b="1">
                <a:solidFill>
                  <a:srgbClr val="000000"/>
                </a:solidFill>
              </a:rPr>
              <a:t>representative payee </a:t>
            </a:r>
            <a:r>
              <a:rPr lang="en-US" altLang="en-US">
                <a:solidFill>
                  <a:srgbClr val="000000"/>
                </a:solidFill>
              </a:rPr>
              <a:t>section, you can note that “</a:t>
            </a:r>
            <a:r>
              <a:rPr lang="en-US" altLang="en-US"/>
              <a:t>A trusted family member or friend can be nominated to be a representative payee, but is subject to the Social Security Administration’s approval. “</a:t>
            </a:r>
          </a:p>
          <a:p>
            <a:pPr marL="168401" indent="-168401" defTabSz="449068">
              <a:spcBef>
                <a:spcPts val="0"/>
              </a:spcBef>
              <a:buFont typeface="Arial" panose="020B0604020202020204" pitchFamily="34" charset="0"/>
              <a:buChar char="•"/>
              <a:defRPr/>
            </a:pPr>
            <a:r>
              <a:rPr lang="en-US" altLang="en-US">
                <a:solidFill>
                  <a:srgbClr val="000000"/>
                </a:solidFill>
              </a:rPr>
              <a:t>Much more content on WIOA and representative payee is available in the “A Closer Look” sections in </a:t>
            </a:r>
            <a:r>
              <a:rPr lang="en-US" altLang="en-US" i="1">
                <a:solidFill>
                  <a:srgbClr val="000000"/>
                </a:solidFill>
              </a:rPr>
              <a:t>Focus on People with Disabilities</a:t>
            </a:r>
            <a:endParaRPr lang="en-US" altLang="en-US">
              <a:solidFill>
                <a:srgbClr val="000000"/>
              </a:solidFill>
            </a:endParaRPr>
          </a:p>
          <a:p>
            <a:pPr>
              <a:spcBef>
                <a:spcPts val="0"/>
              </a:spcBef>
            </a:pP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46</a:t>
            </a:fld>
            <a:endParaRPr lang="en-US" altLang="en-US"/>
          </a:p>
        </p:txBody>
      </p:sp>
    </p:spTree>
    <p:extLst>
      <p:ext uri="{BB962C8B-B14F-4D97-AF65-F5344CB8AC3E}">
        <p14:creationId xmlns:p14="http://schemas.microsoft.com/office/powerpoint/2010/main" val="298765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marL="168401" indent="-168401">
              <a:spcBef>
                <a:spcPts val="0"/>
              </a:spcBef>
              <a:buFont typeface="Arial" panose="020B0604020202020204" pitchFamily="34" charset="0"/>
              <a:buChar char="•"/>
            </a:pPr>
            <a:endParaRPr lang="en-US"/>
          </a:p>
          <a:p>
            <a:pPr marL="168401" indent="-168401">
              <a:spcBef>
                <a:spcPts val="0"/>
              </a:spcBef>
              <a:buFont typeface="Arial" panose="020B0604020202020204" pitchFamily="34" charset="0"/>
              <a:buChar char="•"/>
            </a:pPr>
            <a:r>
              <a:rPr lang="en-US"/>
              <a:t>Present slide</a:t>
            </a:r>
            <a:r>
              <a:rPr lang="en-US" baseline="0"/>
              <a:t> content.</a:t>
            </a:r>
          </a:p>
          <a:p>
            <a:pPr marL="168401" indent="-168401">
              <a:spcBef>
                <a:spcPts val="0"/>
              </a:spcBef>
              <a:buFont typeface="Arial" panose="020B0604020202020204" pitchFamily="34" charset="0"/>
              <a:buChar char="•"/>
            </a:pPr>
            <a:r>
              <a:rPr lang="en-US" baseline="0"/>
              <a:t>Note that a very similar tool is also found in </a:t>
            </a:r>
            <a:r>
              <a:rPr lang="en-US" i="1" baseline="0"/>
              <a:t>Behind on Bills</a:t>
            </a:r>
            <a:r>
              <a:rPr lang="en-US" baseline="0"/>
              <a:t>. There is an income and resource tracker that is included in the </a:t>
            </a:r>
            <a:r>
              <a:rPr lang="en-US" i="1" baseline="0"/>
              <a:t>Your Money, Your Goals</a:t>
            </a:r>
            <a:r>
              <a:rPr lang="en-US" baseline="0"/>
              <a:t> toolkit that is different, but that serves a similar function.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47</a:t>
            </a:fld>
            <a:endParaRPr lang="en-US" altLang="en-US"/>
          </a:p>
        </p:txBody>
      </p:sp>
    </p:spTree>
    <p:extLst>
      <p:ext uri="{BB962C8B-B14F-4D97-AF65-F5344CB8AC3E}">
        <p14:creationId xmlns:p14="http://schemas.microsoft.com/office/powerpoint/2010/main" val="1930644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endParaRPr lang="en-US" altLang="en-US" b="1"/>
          </a:p>
          <a:p>
            <a:pPr defTabSz="465887">
              <a:defRPr/>
            </a:pPr>
            <a:endParaRPr lang="en-US" altLang="en-US" b="1"/>
          </a:p>
          <a:p>
            <a:pPr defTabSz="465887">
              <a:defRPr/>
            </a:pPr>
            <a:r>
              <a:rPr lang="en-US" altLang="en-US" b="1"/>
              <a:t>Use this income and benefit tracker to plan the best times to save and to spend. </a:t>
            </a:r>
            <a:r>
              <a:rPr lang="en-US"/>
              <a:t>(Net income is your total take home pay. Take your gross income minus taxes and other deductions to get your net income.)</a:t>
            </a:r>
            <a:endParaRPr lang="en-US" altLang="en-US" b="1"/>
          </a:p>
          <a:p>
            <a:pPr marL="168401" indent="-168401">
              <a:buFont typeface="Arial" panose="020B0604020202020204" pitchFamily="34" charset="0"/>
              <a:buChar char="•"/>
            </a:pPr>
            <a:r>
              <a:rPr lang="en-US" altLang="en-US"/>
              <a:t>Write in the </a:t>
            </a:r>
            <a:r>
              <a:rPr lang="en-US" altLang="en-US" b="1"/>
              <a:t>names of any income and benefits</a:t>
            </a:r>
            <a:r>
              <a:rPr lang="en-US" altLang="en-US"/>
              <a:t> that apply to you.</a:t>
            </a:r>
          </a:p>
          <a:p>
            <a:pPr marL="168401" indent="-168401">
              <a:buFont typeface="Arial" panose="020B0604020202020204" pitchFamily="34" charset="0"/>
              <a:buChar char="•"/>
            </a:pPr>
            <a:r>
              <a:rPr lang="en-US" altLang="en-US"/>
              <a:t>Fill in the </a:t>
            </a:r>
            <a:r>
              <a:rPr lang="en-US" altLang="en-US" b="1"/>
              <a:t>amounts you receive each week.</a:t>
            </a:r>
          </a:p>
          <a:p>
            <a:pPr marL="168401" indent="-168401">
              <a:buFont typeface="Arial" panose="020B0604020202020204" pitchFamily="34" charset="0"/>
              <a:buChar char="•"/>
            </a:pPr>
            <a:r>
              <a:rPr lang="en-US" altLang="en-US" b="1"/>
              <a:t>Total up </a:t>
            </a:r>
            <a:r>
              <a:rPr lang="en-US" altLang="en-US"/>
              <a:t>each week’s income.</a:t>
            </a:r>
          </a:p>
          <a:p>
            <a:pPr marL="168401" indent="-168401">
              <a:buFont typeface="Arial" panose="020B0604020202020204" pitchFamily="34" charset="0"/>
              <a:buChar char="•"/>
            </a:pPr>
            <a:r>
              <a:rPr lang="en-US" altLang="en-US" b="1"/>
              <a:t>Circle the payments that come at a predictable time and amount.</a:t>
            </a:r>
            <a:r>
              <a:rPr lang="en-US" altLang="en-US"/>
              <a:t> This will show you the income you can count on each month</a:t>
            </a:r>
            <a:r>
              <a:rPr lang="en-US" altLang="en-US" b="1"/>
              <a:t>. </a:t>
            </a:r>
          </a:p>
          <a:p>
            <a:pPr defTabSz="912170" eaLnBrk="1" hangingPunct="1">
              <a:spcBef>
                <a:spcPct val="0"/>
              </a:spcBef>
            </a:pPr>
            <a:endParaRPr lang="en-US" altLang="en-US" b="0" u="none" baseline="0"/>
          </a:p>
          <a:p>
            <a:pPr defTabSz="912170" eaLnBrk="1" hangingPunct="1">
              <a:spcBef>
                <a:spcPct val="0"/>
              </a:spcBef>
            </a:pPr>
            <a:r>
              <a:rPr lang="en-US" altLang="en-US" b="0" u="none" baseline="0"/>
              <a:t>A person should </a:t>
            </a:r>
            <a:r>
              <a:rPr lang="en-US" altLang="en-US" b="1" u="none" baseline="0"/>
              <a:t>use the tracker in an accurate way</a:t>
            </a:r>
            <a:r>
              <a:rPr lang="en-US" altLang="en-US" b="0" u="none" baseline="0"/>
              <a:t>, but can do it </a:t>
            </a:r>
            <a:r>
              <a:rPr lang="en-US" altLang="en-US" b="1" u="none" baseline="0"/>
              <a:t>however is most comfortable for them</a:t>
            </a:r>
            <a:r>
              <a:rPr lang="en-US" altLang="en-US" b="0" u="none" baseline="0"/>
              <a:t>. For example, they could:</a:t>
            </a:r>
          </a:p>
          <a:p>
            <a:pPr marL="168401" indent="-168401">
              <a:buFont typeface="Arial" panose="020B0604020202020204" pitchFamily="34" charset="0"/>
              <a:buChar char="•"/>
            </a:pPr>
            <a:r>
              <a:rPr lang="en-US" b="1"/>
              <a:t>Write their income or other financial resource directly into the tracker</a:t>
            </a:r>
            <a:r>
              <a:rPr lang="en-US"/>
              <a:t>. </a:t>
            </a:r>
          </a:p>
          <a:p>
            <a:pPr marL="168401" indent="-168401">
              <a:buFont typeface="Arial" panose="020B0604020202020204" pitchFamily="34" charset="0"/>
              <a:buChar char="•"/>
            </a:pPr>
            <a:r>
              <a:rPr lang="en-US" b="1"/>
              <a:t>Ask someone to help </a:t>
            </a:r>
            <a:r>
              <a:rPr lang="en-US"/>
              <a:t>write their income or financial resources into the tracker. </a:t>
            </a:r>
          </a:p>
          <a:p>
            <a:pPr marL="168401" indent="-168401">
              <a:buFont typeface="Arial" panose="020B0604020202020204" pitchFamily="34" charset="0"/>
              <a:buChar char="•"/>
            </a:pPr>
            <a:r>
              <a:rPr lang="en-US" b="1"/>
              <a:t>Record a voice memo each time they receive income or benefits</a:t>
            </a:r>
            <a:r>
              <a:rPr lang="en-US"/>
              <a:t> and have that written into the tracker at the end of a day or week. </a:t>
            </a:r>
          </a:p>
          <a:p>
            <a:pPr marL="168401" indent="-168401">
              <a:buFont typeface="Arial" panose="020B0604020202020204" pitchFamily="34" charset="0"/>
              <a:buChar char="•"/>
            </a:pPr>
            <a:r>
              <a:rPr lang="en-US" b="1"/>
              <a:t>Take pictures of their income or benefits </a:t>
            </a:r>
            <a:r>
              <a:rPr lang="en-US"/>
              <a:t>and have that written into the spending tracker at the end of a day or week. </a:t>
            </a:r>
          </a:p>
          <a:p>
            <a:pPr marL="168401" indent="-168401">
              <a:buFont typeface="Arial" panose="020B0604020202020204" pitchFamily="34" charset="0"/>
              <a:buChar char="•"/>
            </a:pPr>
            <a:r>
              <a:rPr lang="en-US" b="1"/>
              <a:t>Use a smart phone application</a:t>
            </a:r>
            <a:r>
              <a:rPr lang="en-US"/>
              <a:t> to track income and financial resources.</a:t>
            </a:r>
          </a:p>
          <a:p>
            <a:pPr>
              <a:lnSpc>
                <a:spcPct val="100000"/>
              </a:lnSpc>
            </a:pPr>
            <a:endParaRPr lang="en-US"/>
          </a:p>
          <a:p>
            <a:pPr>
              <a:lnSpc>
                <a:spcPct val="100000"/>
              </a:lnSpc>
            </a:pPr>
            <a:r>
              <a:rPr lang="en-US" altLang="en-US" b="1"/>
              <a:t>Categories used in income tracker:</a:t>
            </a:r>
          </a:p>
          <a:p>
            <a:pPr marL="168401" indent="-168401">
              <a:buFont typeface="Arial" panose="020B0604020202020204" pitchFamily="34" charset="0"/>
              <a:buChar char="•"/>
            </a:pPr>
            <a:r>
              <a:rPr lang="en-US" altLang="en-US" b="1"/>
              <a:t>Job</a:t>
            </a:r>
            <a:r>
              <a:rPr lang="en-US" altLang="en-US"/>
              <a:t>: Income from employment, including, self-employment, and seasonal work.</a:t>
            </a:r>
          </a:p>
          <a:p>
            <a:pPr marL="168401" indent="-168401">
              <a:spcBef>
                <a:spcPts val="589"/>
              </a:spcBef>
              <a:buFont typeface="Arial" panose="020B0604020202020204" pitchFamily="34" charset="0"/>
              <a:buChar char="•"/>
            </a:pPr>
            <a:r>
              <a:rPr lang="en-US" altLang="en-US" b="1"/>
              <a:t>Government program</a:t>
            </a:r>
            <a:r>
              <a:rPr lang="en-US" altLang="en-US"/>
              <a:t>: Any public benefit, including, Temporary Assistance for Needy Families (TANF), Supplemental Nutrition Assistance Program (SNAP), and Medicaid.</a:t>
            </a:r>
          </a:p>
          <a:p>
            <a:pPr marL="168401" indent="-168401">
              <a:spcBef>
                <a:spcPts val="589"/>
              </a:spcBef>
              <a:buFont typeface="Arial" panose="020B0604020202020204" pitchFamily="34" charset="0"/>
              <a:buChar char="•"/>
            </a:pPr>
            <a:r>
              <a:rPr lang="en-US" altLang="en-US" b="1"/>
              <a:t>Disability benefits</a:t>
            </a:r>
            <a:r>
              <a:rPr lang="en-US" altLang="en-US"/>
              <a:t>: Supplemental Security Income (SSI) or Social Security Disability Insurance (SSDI) .</a:t>
            </a:r>
          </a:p>
          <a:p>
            <a:pPr marL="168401" indent="-168401">
              <a:spcBef>
                <a:spcPts val="589"/>
              </a:spcBef>
              <a:buFont typeface="Arial" panose="020B0604020202020204" pitchFamily="34" charset="0"/>
              <a:buChar char="•"/>
            </a:pPr>
            <a:r>
              <a:rPr lang="en-US" altLang="en-US" b="1"/>
              <a:t>Financial support</a:t>
            </a:r>
            <a:r>
              <a:rPr lang="en-US" altLang="en-US"/>
              <a:t>: Stipend, allowance, scholarship, child-support, gifts. </a:t>
            </a:r>
          </a:p>
          <a:p>
            <a:pPr marL="168401" indent="-168401">
              <a:spcBef>
                <a:spcPts val="589"/>
              </a:spcBef>
              <a:buFont typeface="Arial" panose="020B0604020202020204" pitchFamily="34" charset="0"/>
              <a:buChar char="•"/>
            </a:pPr>
            <a:r>
              <a:rPr lang="en-US" altLang="en-US" b="1"/>
              <a:t>Additional</a:t>
            </a:r>
            <a:r>
              <a:rPr lang="en-US" altLang="en-US"/>
              <a:t>: Tax-refunds, gifts, help from family or friends.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48</a:t>
            </a:fld>
            <a:endParaRPr lang="en-US" altLang="en-US"/>
          </a:p>
        </p:txBody>
      </p:sp>
    </p:spTree>
    <p:extLst>
      <p:ext uri="{BB962C8B-B14F-4D97-AF65-F5344CB8AC3E}">
        <p14:creationId xmlns:p14="http://schemas.microsoft.com/office/powerpoint/2010/main" val="509650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endParaRPr lang="en-US"/>
          </a:p>
          <a:p>
            <a:pPr>
              <a:spcBef>
                <a:spcPts val="0"/>
              </a:spcBef>
            </a:pPr>
            <a:endParaRPr lang="en-US"/>
          </a:p>
          <a:p>
            <a:pPr>
              <a:spcBef>
                <a:spcPts val="0"/>
              </a:spcBef>
            </a:pPr>
            <a:r>
              <a:rPr lang="en-US"/>
              <a:t>Here is a simple example of the </a:t>
            </a:r>
            <a:r>
              <a:rPr lang="en-US" i="1"/>
              <a:t>Income and benefits tracker </a:t>
            </a:r>
            <a:r>
              <a:rPr lang="en-US"/>
              <a:t>for somebody who has SSI and earns $300 per week as a cashier. The federal rate for SSI was $735 per month in 2017, but using the SSI calculation (which we’ll show later), SSI goes down to $177.50 for somebody earning $1200 per month. So, in this example:</a:t>
            </a:r>
          </a:p>
          <a:p>
            <a:pPr>
              <a:spcBef>
                <a:spcPts val="0"/>
              </a:spcBef>
            </a:pPr>
            <a:endParaRPr lang="en-US"/>
          </a:p>
          <a:p>
            <a:pPr marL="174708" indent="-174708">
              <a:spcBef>
                <a:spcPts val="0"/>
              </a:spcBef>
              <a:buFont typeface="Arial" panose="020B0604020202020204" pitchFamily="34" charset="0"/>
              <a:buChar char="•"/>
            </a:pPr>
            <a:r>
              <a:rPr lang="en-US"/>
              <a:t>Somebody would </a:t>
            </a:r>
            <a:r>
              <a:rPr lang="en-US" b="1"/>
              <a:t>earn $300 in every week of the tracker </a:t>
            </a:r>
            <a:r>
              <a:rPr lang="en-US"/>
              <a:t>from their </a:t>
            </a:r>
            <a:r>
              <a:rPr lang="en-US" b="1"/>
              <a:t>cashier job</a:t>
            </a:r>
          </a:p>
          <a:p>
            <a:pPr marL="174708" indent="-174708">
              <a:spcBef>
                <a:spcPts val="0"/>
              </a:spcBef>
              <a:buFont typeface="Arial" panose="020B0604020202020204" pitchFamily="34" charset="0"/>
              <a:buChar char="•"/>
            </a:pPr>
            <a:r>
              <a:rPr lang="en-US"/>
              <a:t>They would receive </a:t>
            </a:r>
            <a:r>
              <a:rPr lang="en-US" b="1"/>
              <a:t>$177.50 in SSI right at the beginning of the month</a:t>
            </a:r>
          </a:p>
          <a:p>
            <a:pPr marL="174708" indent="-174708">
              <a:spcBef>
                <a:spcPts val="0"/>
              </a:spcBef>
              <a:buFont typeface="Arial" panose="020B0604020202020204" pitchFamily="34" charset="0"/>
              <a:buChar char="•"/>
            </a:pPr>
            <a:r>
              <a:rPr lang="en-US"/>
              <a:t>Weekly totals would be </a:t>
            </a:r>
            <a:r>
              <a:rPr lang="en-US" b="1"/>
              <a:t>$477.50 in week one</a:t>
            </a:r>
            <a:r>
              <a:rPr lang="en-US"/>
              <a:t>, then </a:t>
            </a:r>
            <a:r>
              <a:rPr lang="en-US" b="1"/>
              <a:t>$300 in week 2, week 3 and week 4</a:t>
            </a:r>
          </a:p>
          <a:p>
            <a:pPr marL="174708" indent="-174708">
              <a:spcBef>
                <a:spcPts val="0"/>
              </a:spcBef>
              <a:buFont typeface="Arial" panose="020B0604020202020204" pitchFamily="34" charset="0"/>
              <a:buChar char="•"/>
            </a:pPr>
            <a:r>
              <a:rPr lang="en-US" b="1"/>
              <a:t>Total income for the month would be $1377.50.</a:t>
            </a:r>
          </a:p>
          <a:p>
            <a:pPr marL="174708" indent="-174708">
              <a:spcBef>
                <a:spcPts val="0"/>
              </a:spcBef>
              <a:buFont typeface="Arial" panose="020B0604020202020204" pitchFamily="34" charset="0"/>
              <a:buChar char="•"/>
            </a:pPr>
            <a:endParaRPr lang="en-US" b="1"/>
          </a:p>
          <a:p>
            <a:pPr>
              <a:spcBef>
                <a:spcPts val="0"/>
              </a:spcBef>
            </a:pPr>
            <a:r>
              <a:rPr lang="en-US"/>
              <a:t>This is a simple example with just one job and SSI, but </a:t>
            </a:r>
            <a:r>
              <a:rPr lang="en-US" b="1"/>
              <a:t>people may have many sources of income. </a:t>
            </a:r>
            <a:r>
              <a:rPr lang="en-US"/>
              <a:t>Regardless of their situation, though, this tool helps people to understand their monthly budget and much may be available at each point in the month.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49</a:t>
            </a:fld>
            <a:endParaRPr lang="en-US" altLang="en-US"/>
          </a:p>
        </p:txBody>
      </p:sp>
    </p:spTree>
    <p:extLst>
      <p:ext uri="{BB962C8B-B14F-4D97-AF65-F5344CB8AC3E}">
        <p14:creationId xmlns:p14="http://schemas.microsoft.com/office/powerpoint/2010/main" val="1625570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marL="174708" indent="-174708">
              <a:spcBef>
                <a:spcPts val="0"/>
              </a:spcBef>
              <a:buFont typeface="Arial" panose="020B0604020202020204" pitchFamily="34" charset="0"/>
              <a:buChar char="•"/>
            </a:pPr>
            <a:r>
              <a:rPr lang="en-US"/>
              <a:t>Present slide content.</a:t>
            </a:r>
          </a:p>
          <a:p>
            <a:pPr marL="174708" indent="-174708">
              <a:spcBef>
                <a:spcPts val="0"/>
              </a:spcBef>
              <a:buFont typeface="Arial" panose="020B0604020202020204" pitchFamily="34" charset="0"/>
              <a:buChar char="•"/>
            </a:pPr>
            <a:r>
              <a:rPr lang="en-US"/>
              <a:t>Right now, the Federal SSI monthly benefit is $750 per month. In 2017, it was $735 (this is the amount the SSI tool uses). Some states pay more, depending on where you live. When you work, it changes the size of your monthly check – but no matter what, when you work you will have more money in your pocket than if you don’t work at all.</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50</a:t>
            </a:fld>
            <a:endParaRPr lang="en-US" altLang="en-US"/>
          </a:p>
        </p:txBody>
      </p:sp>
    </p:spTree>
    <p:extLst>
      <p:ext uri="{BB962C8B-B14F-4D97-AF65-F5344CB8AC3E}">
        <p14:creationId xmlns:p14="http://schemas.microsoft.com/office/powerpoint/2010/main" val="525789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spcBef>
                <a:spcPts val="0"/>
              </a:spcBef>
              <a:defRPr/>
            </a:pPr>
            <a:r>
              <a:rPr lang="en-US" altLang="en-US" b="1" u="sng">
                <a:solidFill>
                  <a:srgbClr val="000000"/>
                </a:solidFill>
              </a:rPr>
              <a:t>Instructions for Presenter:</a:t>
            </a:r>
          </a:p>
          <a:p>
            <a:pPr defTabSz="449068">
              <a:spcBef>
                <a:spcPts val="0"/>
              </a:spcBef>
              <a:defRPr/>
            </a:pPr>
            <a:endParaRPr lang="en-US" altLang="en-US"/>
          </a:p>
          <a:p>
            <a:pPr marL="168401" indent="-168401" defTabSz="449068">
              <a:spcBef>
                <a:spcPts val="0"/>
              </a:spcBef>
              <a:buFont typeface="Arial" panose="020B0604020202020204" pitchFamily="34" charset="0"/>
              <a:buChar char="•"/>
              <a:defRPr/>
            </a:pPr>
            <a:r>
              <a:rPr lang="en-US" altLang="en-US"/>
              <a:t>Go through each point in the tool and </a:t>
            </a:r>
            <a:r>
              <a:rPr lang="en-US" altLang="en-US" b="1"/>
              <a:t>work out the math with the person you are serving</a:t>
            </a:r>
            <a:r>
              <a:rPr lang="en-US" altLang="en-US"/>
              <a:t>. </a:t>
            </a:r>
          </a:p>
          <a:p>
            <a:pPr marL="168401" indent="-168401" defTabSz="449068">
              <a:spcBef>
                <a:spcPts val="0"/>
              </a:spcBef>
              <a:buFont typeface="Arial" panose="020B0604020202020204" pitchFamily="34" charset="0"/>
              <a:buChar char="•"/>
              <a:defRPr/>
            </a:pPr>
            <a:r>
              <a:rPr lang="en-US" altLang="en-US"/>
              <a:t>The </a:t>
            </a:r>
            <a:r>
              <a:rPr lang="en-US" altLang="en-US" b="1"/>
              <a:t>Federal SSI monthly benefit was $735 per month in</a:t>
            </a:r>
            <a:r>
              <a:rPr lang="en-US" altLang="en-US"/>
              <a:t> 2017. (it is $750 in 2018) Some states pay more, depending on where you live. Eligible couples receive $1125/month (2018), and blind adults have higher SSI rates for individuals and couples.</a:t>
            </a:r>
          </a:p>
          <a:p>
            <a:pPr marL="168401" indent="-168401">
              <a:spcBef>
                <a:spcPts val="0"/>
              </a:spcBef>
              <a:buFont typeface="Arial" panose="020B0604020202020204" pitchFamily="34" charset="0"/>
              <a:buChar char="•"/>
            </a:pPr>
            <a:r>
              <a:rPr lang="en-US" altLang="en-US"/>
              <a:t>First, when you earn money through a job, you </a:t>
            </a:r>
            <a:r>
              <a:rPr lang="en-US" altLang="en-US" b="1"/>
              <a:t>keep the first $85 of your pay without any impact on your SSI</a:t>
            </a:r>
            <a:r>
              <a:rPr lang="en-US" altLang="en-US"/>
              <a:t>. </a:t>
            </a:r>
          </a:p>
          <a:p>
            <a:pPr marL="168401" indent="-168401">
              <a:spcBef>
                <a:spcPts val="0"/>
              </a:spcBef>
              <a:buFont typeface="Arial" panose="020B0604020202020204" pitchFamily="34" charset="0"/>
              <a:buChar char="•"/>
            </a:pPr>
            <a:r>
              <a:rPr lang="en-US" altLang="en-US"/>
              <a:t>For every dollar you earn after that, </a:t>
            </a:r>
            <a:r>
              <a:rPr lang="en-US" altLang="en-US" b="1"/>
              <a:t>SSI drops by 50 cents.</a:t>
            </a:r>
          </a:p>
          <a:p>
            <a:pPr marL="168401" indent="-168401">
              <a:spcBef>
                <a:spcPts val="0"/>
              </a:spcBef>
              <a:buFont typeface="Arial" panose="020B0604020202020204" pitchFamily="34" charset="0"/>
              <a:buChar char="•"/>
            </a:pPr>
            <a:r>
              <a:rPr lang="en-US" altLang="en-US"/>
              <a:t>Help them see that even though their benefit is reduced, it’s </a:t>
            </a:r>
            <a:r>
              <a:rPr lang="en-US" altLang="en-US" b="1"/>
              <a:t>only reduced by $.50 for every dollar earned.</a:t>
            </a:r>
          </a:p>
          <a:p>
            <a:pPr>
              <a:spcBef>
                <a:spcPts val="0"/>
              </a:spcBef>
            </a:pPr>
            <a:endParaRPr lang="en-US"/>
          </a:p>
          <a:p>
            <a:pPr defTabSz="449068">
              <a:spcBef>
                <a:spcPts val="0"/>
              </a:spcBef>
              <a:defRPr/>
            </a:pPr>
            <a:r>
              <a:rPr lang="en-US">
                <a:solidFill>
                  <a:srgbClr val="000000"/>
                </a:solidFill>
              </a:rPr>
              <a:t>Note that:</a:t>
            </a:r>
          </a:p>
          <a:p>
            <a:pPr marL="168401" indent="-168401" defTabSz="449068">
              <a:spcBef>
                <a:spcPts val="0"/>
              </a:spcBef>
              <a:buFont typeface="Arial"/>
              <a:buChar char="•"/>
              <a:defRPr/>
            </a:pPr>
            <a:r>
              <a:rPr lang="en-US">
                <a:solidFill>
                  <a:srgbClr val="000000"/>
                </a:solidFill>
              </a:rPr>
              <a:t>The rules are slightly more complicated, especially if somebody has “unearned income” such as Social Security Disability Insurance (SSDI). This is covered in the SSI estimator tool.</a:t>
            </a:r>
          </a:p>
          <a:p>
            <a:pPr marL="168401" indent="-168401" defTabSz="449068">
              <a:spcBef>
                <a:spcPts val="0"/>
              </a:spcBef>
              <a:buFont typeface="Arial"/>
              <a:buChar char="•"/>
              <a:defRPr/>
            </a:pPr>
            <a:r>
              <a:rPr lang="en-US">
                <a:solidFill>
                  <a:srgbClr val="000000"/>
                </a:solidFill>
              </a:rPr>
              <a:t>Somebody may be able to keep their SSI benefit even higher if they mark down Impairment Related Work Expenses (IRWEs) or other strategies.</a:t>
            </a:r>
          </a:p>
          <a:p>
            <a:pPr marL="168401" indent="-168401" defTabSz="449068">
              <a:spcBef>
                <a:spcPts val="0"/>
              </a:spcBef>
              <a:buFont typeface="Arial"/>
              <a:buChar char="•"/>
              <a:defRPr/>
            </a:pPr>
            <a:r>
              <a:rPr lang="en-US">
                <a:solidFill>
                  <a:srgbClr val="000000"/>
                </a:solidFill>
              </a:rPr>
              <a:t>Rules for SSI are different than the rules for SSDI. The </a:t>
            </a:r>
            <a:r>
              <a:rPr lang="en-US" i="1">
                <a:solidFill>
                  <a:srgbClr val="000000"/>
                </a:solidFill>
              </a:rPr>
              <a:t>SSI estimator</a:t>
            </a:r>
            <a:r>
              <a:rPr lang="en-US">
                <a:solidFill>
                  <a:srgbClr val="000000"/>
                </a:solidFill>
              </a:rPr>
              <a:t> only covers SSI.</a:t>
            </a: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51</a:t>
            </a:fld>
            <a:endParaRPr lang="en-US" altLang="en-US"/>
          </a:p>
        </p:txBody>
      </p:sp>
    </p:spTree>
    <p:extLst>
      <p:ext uri="{BB962C8B-B14F-4D97-AF65-F5344CB8AC3E}">
        <p14:creationId xmlns:p14="http://schemas.microsoft.com/office/powerpoint/2010/main" val="3026898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defRPr/>
            </a:pPr>
            <a:endParaRPr lang="en-US" altLang="en-US" b="1" u="none"/>
          </a:p>
          <a:p>
            <a:pPr defTabSz="449068">
              <a:defRPr/>
            </a:pPr>
            <a:r>
              <a:rPr lang="en-US" altLang="en-US" b="1" u="sng">
                <a:solidFill>
                  <a:srgbClr val="000000"/>
                </a:solidFill>
              </a:rPr>
              <a:t>Instructions for Presenter:</a:t>
            </a:r>
          </a:p>
          <a:p>
            <a:pPr defTabSz="449068">
              <a:defRPr/>
            </a:pPr>
            <a:endParaRPr lang="en-US" altLang="en-US" b="1" u="none"/>
          </a:p>
          <a:p>
            <a:pPr defTabSz="449068">
              <a:defRPr/>
            </a:pPr>
            <a:r>
              <a:rPr lang="en-US" altLang="en-US" b="1" u="none"/>
              <a:t>Small Group</a:t>
            </a:r>
            <a:r>
              <a:rPr lang="en-US" altLang="en-US" b="1" u="none" baseline="0"/>
              <a:t> </a:t>
            </a:r>
            <a:r>
              <a:rPr lang="en-US" altLang="en-US" b="1" u="none"/>
              <a:t>Brainstorm</a:t>
            </a:r>
          </a:p>
          <a:p>
            <a:pPr marL="168401" indent="-168401">
              <a:buFont typeface="Arial"/>
              <a:buChar char="•"/>
              <a:defRPr/>
            </a:pPr>
            <a:endParaRPr lang="en-US" altLang="en-US"/>
          </a:p>
          <a:p>
            <a:pPr marL="168401" indent="-168401">
              <a:buFont typeface="Arial"/>
              <a:buChar char="•"/>
              <a:defRPr/>
            </a:pPr>
            <a:r>
              <a:rPr lang="en-US" altLang="en-US" baseline="0"/>
              <a:t>Present slide contents.</a:t>
            </a:r>
            <a:endParaRPr lang="en-US" altLang="en-US"/>
          </a:p>
          <a:p>
            <a:pPr marL="168401" indent="-168401">
              <a:buFont typeface="Arial"/>
              <a:buChar char="•"/>
              <a:defRPr/>
            </a:pPr>
            <a:r>
              <a:rPr lang="en-US" altLang="en-US" baseline="0"/>
              <a:t>Begin the small group brainstorm by asking people to assemble into groups of 4-6. Ask each group to appoint a note taker.</a:t>
            </a:r>
            <a:endParaRPr lang="en-US" altLang="en-US"/>
          </a:p>
          <a:p>
            <a:pPr marL="168401" indent="-168401" defTabSz="449068">
              <a:buFont typeface="Arial"/>
              <a:buChar char="•"/>
              <a:defRPr/>
            </a:pPr>
            <a:r>
              <a:rPr lang="en-US" b="1">
                <a:solidFill>
                  <a:srgbClr val="000000"/>
                </a:solidFill>
              </a:rPr>
              <a:t>ASK: Given what you have seen so far, how could you envision using </a:t>
            </a:r>
            <a:r>
              <a:rPr lang="en-US" b="1" i="1">
                <a:solidFill>
                  <a:srgbClr val="000000"/>
                </a:solidFill>
              </a:rPr>
              <a:t>Focus on People with Disabilities</a:t>
            </a:r>
            <a:r>
              <a:rPr lang="en-US" b="1">
                <a:solidFill>
                  <a:srgbClr val="000000"/>
                </a:solidFill>
              </a:rPr>
              <a:t>?</a:t>
            </a:r>
          </a:p>
          <a:p>
            <a:pPr marL="168401" indent="-168401" defTabSz="449068">
              <a:buFont typeface="Arial"/>
              <a:buChar char="•"/>
              <a:defRPr/>
            </a:pPr>
            <a:r>
              <a:rPr lang="en-US">
                <a:solidFill>
                  <a:srgbClr val="000000"/>
                </a:solidFill>
              </a:rPr>
              <a:t>Instruct groups to be prepared to report what they have discussed.</a:t>
            </a:r>
          </a:p>
          <a:p>
            <a:pPr marL="168401" indent="-168401" defTabSz="449068">
              <a:buFont typeface="Arial"/>
              <a:buChar char="•"/>
              <a:defRPr/>
            </a:pPr>
            <a:r>
              <a:rPr lang="en-US">
                <a:solidFill>
                  <a:srgbClr val="000000"/>
                </a:solidFill>
              </a:rPr>
              <a:t>Write their ideas on flip chart paper or white board.</a:t>
            </a:r>
          </a:p>
          <a:p>
            <a:pPr>
              <a:defRPr/>
            </a:pPr>
            <a:endParaRPr lang="en-US" altLang="en-US"/>
          </a:p>
          <a:p>
            <a:endParaRPr lang="en-US"/>
          </a:p>
        </p:txBody>
      </p:sp>
      <p:sp>
        <p:nvSpPr>
          <p:cNvPr id="4" name="Slide Number Placeholder 3"/>
          <p:cNvSpPr>
            <a:spLocks noGrp="1"/>
          </p:cNvSpPr>
          <p:nvPr>
            <p:ph type="sldNum" sz="quarter" idx="10"/>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2203085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spcBef>
                <a:spcPts val="0"/>
              </a:spcBef>
              <a:defRPr/>
            </a:pPr>
            <a:r>
              <a:rPr lang="en-US" altLang="en-US" b="1" u="sng">
                <a:solidFill>
                  <a:srgbClr val="000000"/>
                </a:solidFill>
              </a:rPr>
              <a:t>Instructions for Presenter:</a:t>
            </a:r>
          </a:p>
          <a:p>
            <a:pPr defTabSz="449068">
              <a:spcBef>
                <a:spcPts val="0"/>
              </a:spcBef>
              <a:defRPr/>
            </a:pPr>
            <a:endParaRPr lang="en-US"/>
          </a:p>
          <a:p>
            <a:pPr defTabSz="449068">
              <a:spcBef>
                <a:spcPts val="0"/>
              </a:spcBef>
              <a:defRPr/>
            </a:pPr>
            <a:endParaRPr lang="en-US"/>
          </a:p>
          <a:p>
            <a:pPr defTabSz="449068">
              <a:spcBef>
                <a:spcPts val="0"/>
              </a:spcBef>
              <a:defRPr/>
            </a:pPr>
            <a:r>
              <a:rPr lang="en-US"/>
              <a:t>There is an example in the SSI estimator, with smaller text. Here is another example from the person that was earning $300/week ($1200/month) in the previous income and benefits tracker (in the right-hand column). This section is the 1</a:t>
            </a:r>
            <a:r>
              <a:rPr lang="en-US" baseline="30000"/>
              <a:t>st</a:t>
            </a:r>
            <a:r>
              <a:rPr lang="en-US"/>
              <a:t> half of the full estimator, which continues on the next slide. Let’s see how it works:</a:t>
            </a:r>
          </a:p>
          <a:p>
            <a:pPr defTabSz="449068">
              <a:spcBef>
                <a:spcPts val="0"/>
              </a:spcBef>
              <a:defRPr/>
            </a:pPr>
            <a:endParaRPr lang="en-US"/>
          </a:p>
          <a:p>
            <a:pPr marL="174708" indent="-174708" defTabSz="449068">
              <a:spcBef>
                <a:spcPts val="0"/>
              </a:spcBef>
              <a:buFont typeface="Arial" panose="020B0604020202020204" pitchFamily="34" charset="0"/>
              <a:buChar char="•"/>
              <a:defRPr/>
            </a:pPr>
            <a:r>
              <a:rPr lang="en-US"/>
              <a:t>The person earns $1200 from work in a month.</a:t>
            </a:r>
          </a:p>
          <a:p>
            <a:pPr marL="174708" indent="-174708" defTabSz="449068">
              <a:spcBef>
                <a:spcPts val="0"/>
              </a:spcBef>
              <a:buFont typeface="Arial" panose="020B0604020202020204" pitchFamily="34" charset="0"/>
              <a:buChar char="•"/>
              <a:defRPr/>
            </a:pPr>
            <a:r>
              <a:rPr lang="en-US"/>
              <a:t>Subtract $85 from $1200 to get $1115. This is the amount of income that affects their SSI.</a:t>
            </a:r>
          </a:p>
          <a:p>
            <a:pPr marL="174708" indent="-174708" defTabSz="449068">
              <a:spcBef>
                <a:spcPts val="0"/>
              </a:spcBef>
              <a:buFont typeface="Arial" panose="020B0604020202020204" pitchFamily="34" charset="0"/>
              <a:buChar char="•"/>
              <a:defRPr/>
            </a:pPr>
            <a:r>
              <a:rPr lang="en-US"/>
              <a:t>Divide $1115 by 2, to get $557.50. That is the amount that will be taken from their SSI.</a:t>
            </a:r>
          </a:p>
          <a:p>
            <a:pPr marL="174708" indent="-174708" defTabSz="449068">
              <a:spcBef>
                <a:spcPts val="0"/>
              </a:spcBef>
              <a:buFont typeface="Arial" panose="020B0604020202020204" pitchFamily="34" charset="0"/>
              <a:buChar char="•"/>
              <a:defRPr/>
            </a:pPr>
            <a:endParaRPr lang="en-US"/>
          </a:p>
          <a:p>
            <a:pPr defTabSz="449068">
              <a:spcBef>
                <a:spcPts val="0"/>
              </a:spcBef>
              <a:defRPr/>
            </a:pPr>
            <a:r>
              <a:rPr lang="en-US"/>
              <a:t>Continue to the next slide…</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52</a:t>
            </a:fld>
            <a:endParaRPr lang="en-US" altLang="en-US"/>
          </a:p>
        </p:txBody>
      </p:sp>
    </p:spTree>
    <p:extLst>
      <p:ext uri="{BB962C8B-B14F-4D97-AF65-F5344CB8AC3E}">
        <p14:creationId xmlns:p14="http://schemas.microsoft.com/office/powerpoint/2010/main" val="2398868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spcBef>
                <a:spcPts val="0"/>
              </a:spcBef>
              <a:defRPr/>
            </a:pPr>
            <a:r>
              <a:rPr lang="en-US" altLang="en-US" b="1" u="sng">
                <a:solidFill>
                  <a:srgbClr val="000000"/>
                </a:solidFill>
              </a:rPr>
              <a:t>Instructions for Presenter:</a:t>
            </a:r>
            <a:endParaRPr lang="en-US"/>
          </a:p>
          <a:p>
            <a:pPr defTabSz="449068">
              <a:spcBef>
                <a:spcPts val="0"/>
              </a:spcBef>
              <a:defRPr/>
            </a:pPr>
            <a:endParaRPr lang="en-US"/>
          </a:p>
          <a:p>
            <a:pPr defTabSz="449068">
              <a:spcBef>
                <a:spcPts val="0"/>
              </a:spcBef>
              <a:defRPr/>
            </a:pPr>
            <a:r>
              <a:rPr lang="en-US"/>
              <a:t>Continuing from the previous slide, where somebody had $557.50 that will be taken from their SSI:</a:t>
            </a:r>
          </a:p>
          <a:p>
            <a:pPr defTabSz="449068">
              <a:spcBef>
                <a:spcPts val="0"/>
              </a:spcBef>
              <a:defRPr/>
            </a:pPr>
            <a:endParaRPr lang="en-US"/>
          </a:p>
          <a:p>
            <a:pPr marL="174708" indent="-174708" defTabSz="449068">
              <a:spcBef>
                <a:spcPts val="0"/>
              </a:spcBef>
              <a:buFont typeface="Arial" panose="020B0604020202020204" pitchFamily="34" charset="0"/>
              <a:buChar char="•"/>
              <a:defRPr/>
            </a:pPr>
            <a:r>
              <a:rPr lang="en-US"/>
              <a:t>Take their current SSI amount of $735 (the federal </a:t>
            </a:r>
            <a:r>
              <a:rPr lang="en-US" err="1"/>
              <a:t>amountin</a:t>
            </a:r>
            <a:r>
              <a:rPr lang="en-US"/>
              <a:t> 2017)</a:t>
            </a:r>
          </a:p>
          <a:p>
            <a:pPr marL="174708" indent="-174708" defTabSz="449068">
              <a:spcBef>
                <a:spcPts val="0"/>
              </a:spcBef>
              <a:buFont typeface="Arial" panose="020B0604020202020204" pitchFamily="34" charset="0"/>
              <a:buChar char="•"/>
              <a:defRPr/>
            </a:pPr>
            <a:r>
              <a:rPr lang="en-US"/>
              <a:t>Subtract the new amount taken from their SSI ($557.50).</a:t>
            </a:r>
          </a:p>
          <a:p>
            <a:pPr marL="174708" indent="-174708" defTabSz="449068">
              <a:spcBef>
                <a:spcPts val="0"/>
              </a:spcBef>
              <a:buFont typeface="Arial" panose="020B0604020202020204" pitchFamily="34" charset="0"/>
              <a:buChar char="•"/>
              <a:defRPr/>
            </a:pPr>
            <a:r>
              <a:rPr lang="en-US"/>
              <a:t>This leaves $177.50, which is their new SSI amount.</a:t>
            </a:r>
          </a:p>
          <a:p>
            <a:pPr marL="174708" indent="-174708" defTabSz="449068">
              <a:spcBef>
                <a:spcPts val="0"/>
              </a:spcBef>
              <a:buFont typeface="Arial" panose="020B0604020202020204" pitchFamily="34" charset="0"/>
              <a:buChar char="•"/>
              <a:defRPr/>
            </a:pPr>
            <a:endParaRPr lang="en-US"/>
          </a:p>
          <a:p>
            <a:pPr defTabSz="449068">
              <a:spcBef>
                <a:spcPts val="0"/>
              </a:spcBef>
              <a:defRPr/>
            </a:pPr>
            <a:r>
              <a:rPr lang="en-US"/>
              <a:t>To calculate their new total income:</a:t>
            </a:r>
          </a:p>
          <a:p>
            <a:pPr marL="174708" indent="-174708" defTabSz="449068">
              <a:spcBef>
                <a:spcPts val="0"/>
              </a:spcBef>
              <a:buFont typeface="Arial" panose="020B0604020202020204" pitchFamily="34" charset="0"/>
              <a:buChar char="•"/>
              <a:defRPr/>
            </a:pPr>
            <a:r>
              <a:rPr lang="en-US"/>
              <a:t>Take the amount they earned from work: $1200/month.</a:t>
            </a:r>
          </a:p>
          <a:p>
            <a:pPr marL="174708" indent="-174708" defTabSz="449068">
              <a:spcBef>
                <a:spcPts val="0"/>
              </a:spcBef>
              <a:buFont typeface="Arial" panose="020B0604020202020204" pitchFamily="34" charset="0"/>
              <a:buChar char="•"/>
              <a:defRPr/>
            </a:pPr>
            <a:r>
              <a:rPr lang="en-US"/>
              <a:t>Add their new SSI amount: $177.50 .</a:t>
            </a:r>
          </a:p>
          <a:p>
            <a:pPr marL="174708" indent="-174708" defTabSz="449068">
              <a:spcBef>
                <a:spcPts val="0"/>
              </a:spcBef>
              <a:buFont typeface="Arial" panose="020B0604020202020204" pitchFamily="34" charset="0"/>
              <a:buChar char="•"/>
              <a:defRPr/>
            </a:pPr>
            <a:r>
              <a:rPr lang="en-US" b="1"/>
              <a:t>This is the total amount per month: $1377.50.</a:t>
            </a:r>
          </a:p>
          <a:p>
            <a:pPr marL="174708" indent="-174708" defTabSz="449068">
              <a:spcBef>
                <a:spcPts val="0"/>
              </a:spcBef>
              <a:buFont typeface="Arial" panose="020B0604020202020204" pitchFamily="34" charset="0"/>
              <a:buChar char="•"/>
              <a:defRPr/>
            </a:pPr>
            <a:endParaRPr lang="en-US" b="1"/>
          </a:p>
          <a:p>
            <a:pPr defTabSz="449068">
              <a:spcBef>
                <a:spcPts val="0"/>
              </a:spcBef>
              <a:defRPr/>
            </a:pPr>
            <a:r>
              <a:rPr lang="en-US" b="0"/>
              <a:t>You can note that this amount is more than they would originally have, by not working (just the regular SSI rate of $735).</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53</a:t>
            </a:fld>
            <a:endParaRPr lang="en-US" altLang="en-US"/>
          </a:p>
        </p:txBody>
      </p:sp>
    </p:spTree>
    <p:extLst>
      <p:ext uri="{BB962C8B-B14F-4D97-AF65-F5344CB8AC3E}">
        <p14:creationId xmlns:p14="http://schemas.microsoft.com/office/powerpoint/2010/main" val="3098826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endParaRPr lang="en-US">
              <a:solidFill>
                <a:srgbClr val="3B3C3E"/>
              </a:solidFill>
              <a:ea typeface="ＭＳ Ｐゴシック" charset="0"/>
            </a:endParaRP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1: Income and resource tracker </a:t>
            </a:r>
            <a:r>
              <a:rPr lang="en-US">
                <a:ea typeface="ＭＳ Ｐゴシック" charset="0"/>
              </a:rPr>
              <a:t>to help you understand when and how much income and benefits you receive. </a:t>
            </a:r>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2: Ways receive income and benefits </a:t>
            </a:r>
            <a:r>
              <a:rPr lang="en-US">
                <a:ea typeface="ＭＳ Ｐゴシック" charset="0"/>
              </a:rPr>
              <a:t>to better understand the benefits and risks of different ways of receiving income and benefits.</a:t>
            </a:r>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3: Ways to increase cash and financial resources </a:t>
            </a:r>
            <a:r>
              <a:rPr lang="en-US">
                <a:ea typeface="ＭＳ Ｐゴシック" charset="0"/>
              </a:rPr>
              <a:t>to identify ways to possibly increase your income or financial resources.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54</a:t>
            </a:fld>
            <a:endParaRPr lang="en-US" altLang="en-US"/>
          </a:p>
        </p:txBody>
      </p:sp>
    </p:spTree>
    <p:extLst>
      <p:ext uri="{BB962C8B-B14F-4D97-AF65-F5344CB8AC3E}">
        <p14:creationId xmlns:p14="http://schemas.microsoft.com/office/powerpoint/2010/main" val="1217816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ltLang="en-US">
                <a:solidFill>
                  <a:srgbClr val="000000"/>
                </a:solidFill>
              </a:rPr>
              <a:t>Present slide content.</a:t>
            </a:r>
          </a:p>
          <a:p>
            <a:pPr marL="168401" indent="-168401" eaLnBrk="1" hangingPunct="1">
              <a:spcBef>
                <a:spcPct val="0"/>
              </a:spcBef>
              <a:buFont typeface="Arial" panose="020B0604020202020204" pitchFamily="34" charset="0"/>
              <a:buChar char="•"/>
              <a:defRPr/>
            </a:pPr>
            <a:endParaRPr lang="en-US" altLang="en-US">
              <a:solidFill>
                <a:srgbClr val="000000"/>
              </a:solidFill>
            </a:endParaRPr>
          </a:p>
          <a:p>
            <a:pPr defTabSz="465887"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a:p>
            <a:pPr marL="168401" indent="-168401" eaLnBrk="1" hangingPunct="1">
              <a:spcBef>
                <a:spcPct val="0"/>
              </a:spcBef>
              <a:buFont typeface="Arial" panose="020B0604020202020204" pitchFamily="34" charset="0"/>
              <a:buChar char="•"/>
              <a:defRPr/>
            </a:pPr>
            <a:endParaRPr lang="en-US" altLang="en-US">
              <a:solidFill>
                <a:srgbClr val="000000"/>
              </a:solidFill>
            </a:endParaRPr>
          </a:p>
          <a:p>
            <a:pPr eaLnBrk="1" hangingPunct="1">
              <a:spcBef>
                <a:spcPct val="0"/>
              </a:spcBef>
              <a:defRPr/>
            </a:pPr>
            <a:r>
              <a:rPr lang="en-US" altLang="en-US" b="1">
                <a:solidFill>
                  <a:srgbClr val="000000"/>
                </a:solidFill>
              </a:rPr>
              <a:t>Optional</a:t>
            </a:r>
            <a:r>
              <a:rPr lang="en-US" altLang="en-US" b="1" baseline="0">
                <a:solidFill>
                  <a:srgbClr val="000000"/>
                </a:solidFill>
              </a:rPr>
              <a:t> </a:t>
            </a:r>
            <a:r>
              <a:rPr lang="en-US" altLang="en-US" b="1">
                <a:solidFill>
                  <a:srgbClr val="000000"/>
                </a:solidFill>
              </a:rPr>
              <a:t>Exercise:</a:t>
            </a:r>
            <a:r>
              <a:rPr lang="en-US" altLang="en-US" b="1" baseline="0">
                <a:solidFill>
                  <a:srgbClr val="000000"/>
                </a:solidFill>
              </a:rPr>
              <a:t> Needs, Wants, and Obligations</a:t>
            </a:r>
            <a:endParaRPr lang="en-US" altLang="en-US" b="1">
              <a:solidFill>
                <a:srgbClr val="000000"/>
              </a:solidFill>
            </a:endParaRPr>
          </a:p>
          <a:p>
            <a:pPr eaLnBrk="1" hangingPunct="1">
              <a:spcBef>
                <a:spcPct val="0"/>
              </a:spcBef>
              <a:defRPr/>
            </a:pPr>
            <a:endParaRPr lang="en-US" altLang="en-US" b="1">
              <a:solidFill>
                <a:srgbClr val="000000"/>
              </a:solidFill>
            </a:endParaRPr>
          </a:p>
          <a:p>
            <a:pPr marL="174708" indent="-174708" eaLnBrk="1" hangingPunct="1">
              <a:spcBef>
                <a:spcPct val="0"/>
              </a:spcBef>
              <a:buFont typeface="Arial" charset="0"/>
              <a:buChar char="•"/>
              <a:defRPr/>
            </a:pPr>
            <a:r>
              <a:rPr lang="en-US" altLang="en-US">
                <a:solidFill>
                  <a:srgbClr val="000000"/>
                </a:solidFill>
                <a:ea typeface="MS PGothic" charset="-128"/>
              </a:rPr>
              <a:t>Review the definition of spending.</a:t>
            </a:r>
          </a:p>
          <a:p>
            <a:pPr marL="174708" indent="-174708" eaLnBrk="1" hangingPunct="1">
              <a:spcBef>
                <a:spcPct val="0"/>
              </a:spcBef>
              <a:buFont typeface="Arial" charset="0"/>
              <a:buChar char="•"/>
              <a:defRPr/>
            </a:pPr>
            <a:r>
              <a:rPr lang="en-US" altLang="en-US">
                <a:solidFill>
                  <a:srgbClr val="000000"/>
                </a:solidFill>
                <a:ea typeface="MS PGothic" charset="-128"/>
              </a:rPr>
              <a:t>Review the definitions of needs, wants, and obligations:</a:t>
            </a:r>
          </a:p>
          <a:p>
            <a:pPr marL="640594" lvl="1" indent="-174708" eaLnBrk="1" fontAlgn="auto" hangingPunct="1">
              <a:spcAft>
                <a:spcPts val="0"/>
              </a:spcAft>
              <a:buFont typeface="Arial" panose="020B0604020202020204" pitchFamily="34" charset="0"/>
              <a:buChar char="•"/>
              <a:defRPr/>
            </a:pPr>
            <a:r>
              <a:rPr lang="en-US" sz="800">
                <a:solidFill>
                  <a:srgbClr val="101820"/>
                </a:solidFill>
              </a:rPr>
              <a:t>Needs are things you must have to live. </a:t>
            </a:r>
          </a:p>
          <a:p>
            <a:pPr marL="640594" lvl="1" indent="-174708" eaLnBrk="1" fontAlgn="auto" hangingPunct="1">
              <a:spcAft>
                <a:spcPts val="0"/>
              </a:spcAft>
              <a:buFont typeface="Arial" panose="020B0604020202020204" pitchFamily="34" charset="0"/>
              <a:buChar char="•"/>
              <a:defRPr/>
            </a:pPr>
            <a:r>
              <a:rPr lang="en-US" sz="800">
                <a:solidFill>
                  <a:srgbClr val="101820"/>
                </a:solidFill>
              </a:rPr>
              <a:t>Wants are things you can survive without. </a:t>
            </a:r>
          </a:p>
          <a:p>
            <a:pPr marL="640594" lvl="1" indent="-174708" eaLnBrk="1" fontAlgn="auto" hangingPunct="1">
              <a:spcAft>
                <a:spcPts val="0"/>
              </a:spcAft>
              <a:buFont typeface="Arial" panose="020B0604020202020204" pitchFamily="34" charset="0"/>
              <a:buChar char="•"/>
              <a:defRPr/>
            </a:pPr>
            <a:r>
              <a:rPr lang="en-US" sz="800">
                <a:solidFill>
                  <a:srgbClr val="101820"/>
                </a:solidFill>
              </a:rPr>
              <a:t>Obligations are things you must pay because you owe someone money (a car loan) or have been ordered to pay someone (child support).</a:t>
            </a:r>
          </a:p>
          <a:p>
            <a:pPr marL="174708" indent="-174708" eaLnBrk="1" hangingPunct="1">
              <a:spcBef>
                <a:spcPct val="0"/>
              </a:spcBef>
              <a:buFont typeface="Arial" charset="0"/>
              <a:buChar char="•"/>
              <a:defRPr/>
            </a:pPr>
            <a:r>
              <a:rPr lang="en-US" altLang="en-US">
                <a:solidFill>
                  <a:srgbClr val="000000"/>
                </a:solidFill>
                <a:ea typeface="MS PGothic" charset="-128"/>
              </a:rPr>
              <a:t>Tell people you are going to read off a list of items that you could spend money on. Use the list of example expenses below or use others that may be more contextually or culturally relevant to the people you are training. Limit the number of examples to 4 – 6.</a:t>
            </a:r>
          </a:p>
          <a:p>
            <a:pPr marL="174708" indent="-174708" eaLnBrk="1" hangingPunct="1">
              <a:spcBef>
                <a:spcPct val="0"/>
              </a:spcBef>
              <a:buFont typeface="Arial" charset="0"/>
              <a:buChar char="•"/>
              <a:defRPr/>
            </a:pPr>
            <a:r>
              <a:rPr lang="en-US" altLang="en-US">
                <a:solidFill>
                  <a:srgbClr val="000000"/>
                </a:solidFill>
                <a:ea typeface="MS PGothic" charset="-128"/>
              </a:rPr>
              <a:t>Ask participants to “vote” for the what best represents the category they would put that item in: need, want, or obligation. Depending on the preferences</a:t>
            </a:r>
            <a:r>
              <a:rPr lang="en-US" altLang="en-US" baseline="0">
                <a:solidFill>
                  <a:srgbClr val="000000"/>
                </a:solidFill>
                <a:ea typeface="MS PGothic" charset="-128"/>
              </a:rPr>
              <a:t> of your group—especially any issues related to a disability—choose a voting method that works for everyone. Options include:</a:t>
            </a:r>
          </a:p>
          <a:p>
            <a:pPr marL="640594" lvl="1" indent="-174708" eaLnBrk="1" hangingPunct="1">
              <a:spcBef>
                <a:spcPct val="0"/>
              </a:spcBef>
              <a:buFont typeface="Arial" charset="0"/>
              <a:buChar char="•"/>
              <a:defRPr/>
            </a:pPr>
            <a:r>
              <a:rPr lang="en-US" altLang="en-US" baseline="0">
                <a:solidFill>
                  <a:srgbClr val="000000"/>
                </a:solidFill>
                <a:ea typeface="MS PGothic" charset="-128"/>
              </a:rPr>
              <a:t>Making the noise of a different barnyard animal (e.g., pig = want, cow = need, goat = obligation).</a:t>
            </a:r>
          </a:p>
          <a:p>
            <a:pPr marL="640594" lvl="1" indent="-174708" eaLnBrk="1" hangingPunct="1">
              <a:spcBef>
                <a:spcPct val="0"/>
              </a:spcBef>
              <a:buFont typeface="Arial" charset="0"/>
              <a:buChar char="•"/>
              <a:defRPr/>
            </a:pPr>
            <a:r>
              <a:rPr lang="en-US" altLang="en-US" baseline="0">
                <a:solidFill>
                  <a:srgbClr val="000000"/>
                </a:solidFill>
                <a:ea typeface="MS PGothic" charset="-128"/>
              </a:rPr>
              <a:t>A poll facilitated by one of the free online polling services that are available. People vote using their phone and the results appear on the screen or wall you are projecting on.</a:t>
            </a:r>
          </a:p>
          <a:p>
            <a:pPr marL="640594" lvl="1" indent="-174708" eaLnBrk="1" hangingPunct="1">
              <a:spcBef>
                <a:spcPct val="0"/>
              </a:spcBef>
              <a:buFont typeface="Arial" charset="0"/>
              <a:buChar char="•"/>
              <a:defRPr/>
            </a:pPr>
            <a:r>
              <a:rPr lang="en-US" altLang="en-US" baseline="0">
                <a:solidFill>
                  <a:srgbClr val="000000"/>
                </a:solidFill>
                <a:ea typeface="MS PGothic" charset="-128"/>
              </a:rPr>
              <a:t>Raised hands. This requires that, for each example expense (see below), you ask the group “How many of you think this is a want?” “How many think it is a need?” “How many think it is an obligation?”</a:t>
            </a:r>
          </a:p>
          <a:p>
            <a:pPr marL="174708" indent="-174708" eaLnBrk="1" hangingPunct="1">
              <a:spcBef>
                <a:spcPct val="0"/>
              </a:spcBef>
              <a:buFont typeface="Arial" charset="0"/>
              <a:buChar char="•"/>
              <a:defRPr/>
            </a:pPr>
            <a:r>
              <a:rPr lang="en-US" altLang="en-US">
                <a:solidFill>
                  <a:srgbClr val="000000"/>
                </a:solidFill>
                <a:ea typeface="MS PGothic" charset="-128"/>
              </a:rPr>
              <a:t>After you read each item, facilitate a discussion to uncover the reasons people have voted the way they have.</a:t>
            </a:r>
          </a:p>
          <a:p>
            <a:pPr marL="174708" indent="-174708" eaLnBrk="1" hangingPunct="1">
              <a:spcBef>
                <a:spcPct val="0"/>
              </a:spcBef>
              <a:buFont typeface="Arial" charset="0"/>
              <a:buChar char="•"/>
              <a:defRPr/>
            </a:pPr>
            <a:r>
              <a:rPr lang="en-US" altLang="en-US">
                <a:solidFill>
                  <a:srgbClr val="000000"/>
                </a:solidFill>
                <a:ea typeface="MS PGothic" charset="-128"/>
              </a:rPr>
              <a:t>Be sure to ask questions like:</a:t>
            </a:r>
          </a:p>
          <a:p>
            <a:pPr marL="663242" lvl="1" indent="-174708" eaLnBrk="1" hangingPunct="1">
              <a:spcBef>
                <a:spcPct val="0"/>
              </a:spcBef>
              <a:buFont typeface="Arial" charset="0"/>
              <a:buChar char="•"/>
              <a:defRPr/>
            </a:pPr>
            <a:r>
              <a:rPr lang="en-US" altLang="en-US" b="1" i="1">
                <a:solidFill>
                  <a:srgbClr val="000000"/>
                </a:solidFill>
                <a:ea typeface="MS PGothic" charset="-128"/>
              </a:rPr>
              <a:t>What are some of the reasons you see the item as a need? Want? Obligation?</a:t>
            </a:r>
          </a:p>
          <a:p>
            <a:pPr marL="663242" lvl="1" indent="-174708" eaLnBrk="1" hangingPunct="1">
              <a:spcBef>
                <a:spcPct val="0"/>
              </a:spcBef>
              <a:buFont typeface="Arial" charset="0"/>
              <a:buChar char="•"/>
              <a:defRPr/>
            </a:pPr>
            <a:r>
              <a:rPr lang="en-US" altLang="en-US" b="1" i="1">
                <a:solidFill>
                  <a:srgbClr val="000000"/>
                </a:solidFill>
                <a:ea typeface="MS PGothic" charset="-128"/>
              </a:rPr>
              <a:t>What could be some of the reasons people see the same item so differently?</a:t>
            </a:r>
          </a:p>
          <a:p>
            <a:pPr marL="663242" lvl="1" indent="-174708" eaLnBrk="1" hangingPunct="1">
              <a:spcBef>
                <a:spcPct val="0"/>
              </a:spcBef>
              <a:buFont typeface="Arial" charset="0"/>
              <a:buChar char="•"/>
              <a:defRPr/>
            </a:pPr>
            <a:r>
              <a:rPr lang="en-US" altLang="en-US" b="1" i="1">
                <a:solidFill>
                  <a:srgbClr val="000000"/>
                </a:solidFill>
                <a:ea typeface="MS PGothic" charset="-128"/>
              </a:rPr>
              <a:t>How does this relate to your work with people?</a:t>
            </a:r>
          </a:p>
          <a:p>
            <a:pPr marL="174708" indent="-174708" eaLnBrk="1" hangingPunct="1">
              <a:spcBef>
                <a:spcPct val="0"/>
              </a:spcBef>
              <a:buFont typeface="Arial" charset="0"/>
              <a:buChar char="•"/>
              <a:defRPr/>
            </a:pPr>
            <a:endParaRPr lang="en-US" altLang="en-US" b="1" i="1">
              <a:solidFill>
                <a:srgbClr val="000000"/>
              </a:solidFill>
              <a:ea typeface="MS PGothic" charset="-128"/>
            </a:endParaRPr>
          </a:p>
          <a:p>
            <a:pPr marL="174708" indent="-174708" eaLnBrk="1" hangingPunct="1">
              <a:spcBef>
                <a:spcPct val="0"/>
              </a:spcBef>
              <a:buFont typeface="Arial" charset="0"/>
              <a:buChar char="•"/>
              <a:defRPr/>
            </a:pPr>
            <a:r>
              <a:rPr lang="en-US" altLang="en-US">
                <a:solidFill>
                  <a:srgbClr val="000000"/>
                </a:solidFill>
                <a:ea typeface="MS PGothic" charset="-128"/>
              </a:rPr>
              <a:t>Example expenses:</a:t>
            </a:r>
          </a:p>
          <a:p>
            <a:pPr marL="640594" lvl="1" indent="-174708" eaLnBrk="1" hangingPunct="1">
              <a:spcBef>
                <a:spcPct val="0"/>
              </a:spcBef>
              <a:buFont typeface="Arial" charset="0"/>
              <a:buChar char="•"/>
              <a:defRPr/>
            </a:pPr>
            <a:r>
              <a:rPr lang="en-US" altLang="en-US">
                <a:solidFill>
                  <a:srgbClr val="000000"/>
                </a:solidFill>
                <a:ea typeface="MS PGothic" charset="-128"/>
              </a:rPr>
              <a:t>Rent</a:t>
            </a:r>
          </a:p>
          <a:p>
            <a:pPr marL="640594" lvl="1" indent="-174708" eaLnBrk="1" hangingPunct="1">
              <a:spcBef>
                <a:spcPct val="0"/>
              </a:spcBef>
              <a:buFont typeface="Arial" charset="0"/>
              <a:buChar char="•"/>
              <a:defRPr/>
            </a:pPr>
            <a:r>
              <a:rPr lang="en-US" altLang="en-US">
                <a:solidFill>
                  <a:srgbClr val="000000"/>
                </a:solidFill>
                <a:ea typeface="MS PGothic" charset="-128"/>
              </a:rPr>
              <a:t>Savings for vacation</a:t>
            </a:r>
          </a:p>
          <a:p>
            <a:pPr marL="640594" lvl="1" indent="-174708" eaLnBrk="1" hangingPunct="1">
              <a:spcBef>
                <a:spcPct val="0"/>
              </a:spcBef>
              <a:buFont typeface="Arial" charset="0"/>
              <a:buChar char="•"/>
              <a:defRPr/>
            </a:pPr>
            <a:r>
              <a:rPr lang="en-US" altLang="en-US">
                <a:solidFill>
                  <a:srgbClr val="000000"/>
                </a:solidFill>
                <a:ea typeface="MS PGothic" charset="-128"/>
              </a:rPr>
              <a:t>Cell phone including data plan</a:t>
            </a:r>
          </a:p>
          <a:p>
            <a:pPr marL="640594" lvl="1" indent="-174708" eaLnBrk="1" hangingPunct="1">
              <a:spcBef>
                <a:spcPct val="0"/>
              </a:spcBef>
              <a:buFont typeface="Arial" charset="0"/>
              <a:buChar char="•"/>
              <a:defRPr/>
            </a:pPr>
            <a:r>
              <a:rPr lang="en-US" altLang="en-US">
                <a:solidFill>
                  <a:srgbClr val="000000"/>
                </a:solidFill>
                <a:ea typeface="MS PGothic" charset="-128"/>
              </a:rPr>
              <a:t>Paper towels</a:t>
            </a:r>
          </a:p>
          <a:p>
            <a:pPr marL="640594" lvl="1" indent="-174708" eaLnBrk="1" hangingPunct="1">
              <a:spcBef>
                <a:spcPct val="0"/>
              </a:spcBef>
              <a:buFont typeface="Arial" charset="0"/>
              <a:buChar char="•"/>
              <a:defRPr/>
            </a:pPr>
            <a:r>
              <a:rPr lang="en-US" altLang="en-US">
                <a:solidFill>
                  <a:srgbClr val="000000"/>
                </a:solidFill>
                <a:ea typeface="MS PGothic" charset="-128"/>
              </a:rPr>
              <a:t>Personal grooming related expenses </a:t>
            </a:r>
          </a:p>
          <a:p>
            <a:pPr marL="640594" lvl="1" indent="-174708" eaLnBrk="1" hangingPunct="1">
              <a:spcBef>
                <a:spcPct val="0"/>
              </a:spcBef>
              <a:buFont typeface="Arial" charset="0"/>
              <a:buChar char="•"/>
              <a:defRPr/>
            </a:pPr>
            <a:r>
              <a:rPr lang="en-US" altLang="en-US">
                <a:solidFill>
                  <a:srgbClr val="000000"/>
                </a:solidFill>
                <a:ea typeface="MS PGothic" charset="-128"/>
              </a:rPr>
              <a:t>Bottled water</a:t>
            </a:r>
          </a:p>
          <a:p>
            <a:pPr marL="640594" lvl="1" indent="-174708" eaLnBrk="1" hangingPunct="1">
              <a:spcBef>
                <a:spcPct val="0"/>
              </a:spcBef>
              <a:buFont typeface="Arial" charset="0"/>
              <a:buChar char="•"/>
              <a:defRPr/>
            </a:pPr>
            <a:r>
              <a:rPr lang="en-US" altLang="en-US">
                <a:solidFill>
                  <a:srgbClr val="000000"/>
                </a:solidFill>
                <a:ea typeface="MS PGothic" charset="-128"/>
              </a:rPr>
              <a:t>Coffee (the kind you make at home)</a:t>
            </a:r>
          </a:p>
          <a:p>
            <a:pPr marL="640594" lvl="1" indent="-174708" eaLnBrk="1" hangingPunct="1">
              <a:spcBef>
                <a:spcPct val="0"/>
              </a:spcBef>
              <a:buFont typeface="Arial" charset="0"/>
              <a:buChar char="•"/>
              <a:defRPr/>
            </a:pPr>
            <a:r>
              <a:rPr lang="en-US" altLang="en-US">
                <a:solidFill>
                  <a:srgbClr val="000000"/>
                </a:solidFill>
                <a:ea typeface="MS PGothic" charset="-128"/>
              </a:rPr>
              <a:t>Pet food</a:t>
            </a:r>
          </a:p>
          <a:p>
            <a:pPr marL="640594" lvl="1" indent="-174708" eaLnBrk="1" hangingPunct="1">
              <a:spcBef>
                <a:spcPct val="0"/>
              </a:spcBef>
              <a:buFont typeface="Arial" charset="0"/>
              <a:buChar char="•"/>
              <a:defRPr/>
            </a:pPr>
            <a:r>
              <a:rPr lang="en-US" altLang="en-US">
                <a:solidFill>
                  <a:srgbClr val="000000"/>
                </a:solidFill>
                <a:ea typeface="MS PGothic" charset="-128"/>
              </a:rPr>
              <a:t>Credit card payment</a:t>
            </a:r>
          </a:p>
          <a:p>
            <a:pPr marL="640594" lvl="1" indent="-174708" eaLnBrk="1" hangingPunct="1">
              <a:spcBef>
                <a:spcPct val="0"/>
              </a:spcBef>
              <a:buFont typeface="Arial" charset="0"/>
              <a:buChar char="•"/>
              <a:defRPr/>
            </a:pPr>
            <a:r>
              <a:rPr lang="en-US" altLang="en-US">
                <a:solidFill>
                  <a:srgbClr val="000000"/>
                </a:solidFill>
                <a:ea typeface="MS PGothic" charset="-128"/>
              </a:rPr>
              <a:t>Home-based Internet connection</a:t>
            </a:r>
          </a:p>
          <a:p>
            <a:pPr marL="640594" lvl="1" indent="-174708" eaLnBrk="1" hangingPunct="1">
              <a:spcBef>
                <a:spcPct val="0"/>
              </a:spcBef>
              <a:buFont typeface="Arial" charset="0"/>
              <a:buChar char="•"/>
              <a:defRPr/>
            </a:pPr>
            <a:r>
              <a:rPr lang="en-US" altLang="en-US">
                <a:solidFill>
                  <a:srgbClr val="000000"/>
                </a:solidFill>
                <a:ea typeface="MS PGothic" charset="-128"/>
              </a:rPr>
              <a:t>Baby formula</a:t>
            </a:r>
          </a:p>
          <a:p>
            <a:pPr eaLnBrk="1" hangingPunct="1">
              <a:spcBef>
                <a:spcPct val="0"/>
              </a:spcBef>
              <a:defRPr/>
            </a:pPr>
            <a:endParaRPr lang="en-US" altLang="en-US">
              <a:solidFill>
                <a:srgbClr val="000000"/>
              </a:solidFill>
            </a:endParaRP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16390BC-D91A-F249-9264-C81EDFD5482E}" type="slidenum">
              <a:rPr lang="en-US" sz="1200">
                <a:latin typeface="Calibri" charset="0"/>
              </a:rPr>
              <a:pPr/>
              <a:t>55</a:t>
            </a:fld>
            <a:endParaRPr lang="en-US" sz="1200">
              <a:latin typeface="Calibri" charset="0"/>
            </a:endParaRPr>
          </a:p>
        </p:txBody>
      </p:sp>
    </p:spTree>
    <p:extLst>
      <p:ext uri="{BB962C8B-B14F-4D97-AF65-F5344CB8AC3E}">
        <p14:creationId xmlns:p14="http://schemas.microsoft.com/office/powerpoint/2010/main" val="775494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p:txBody>
          <a:bodyPr wrap="square" numCol="1" anchor="t" anchorCtr="0" compatLnSpc="1">
            <a:prstTxWarp prst="textNoShape">
              <a:avLst/>
            </a:prstTxWarp>
          </a:bodyPr>
          <a:lstStyle/>
          <a:p>
            <a:pPr defTabSz="912170" eaLnBrk="1" hangingPunct="1">
              <a:spcBef>
                <a:spcPct val="0"/>
              </a:spcBef>
              <a:defRPr/>
            </a:pPr>
            <a:r>
              <a:rPr lang="en-US" altLang="en-US" b="1" u="sng">
                <a:solidFill>
                  <a:srgbClr val="000000"/>
                </a:solidFill>
              </a:rPr>
              <a:t>Instructions for Presenter:</a:t>
            </a:r>
          </a:p>
          <a:p>
            <a:pPr defTabSz="912170" eaLnBrk="1" hangingPunct="1">
              <a:spcBef>
                <a:spcPct val="0"/>
              </a:spcBef>
            </a:pPr>
            <a:endParaRPr lang="en-US" altLang="en-US">
              <a:solidFill>
                <a:srgbClr val="000000"/>
              </a:solidFill>
            </a:endParaRPr>
          </a:p>
          <a:p>
            <a:pPr marL="174708" indent="-174708" defTabSz="912170" eaLnBrk="1" hangingPunct="1">
              <a:spcBef>
                <a:spcPct val="0"/>
              </a:spcBef>
              <a:buFont typeface="Arial" panose="020B0604020202020204" pitchFamily="34" charset="0"/>
              <a:buChar char="•"/>
            </a:pPr>
            <a:r>
              <a:rPr lang="en-US" altLang="en-US">
                <a:solidFill>
                  <a:srgbClr val="000000"/>
                </a:solidFill>
              </a:rPr>
              <a:t>Present slide content.</a:t>
            </a:r>
          </a:p>
          <a:p>
            <a:pPr defTabSz="912170" eaLnBrk="1" hangingPunct="1">
              <a:spcBef>
                <a:spcPct val="0"/>
              </a:spcBef>
            </a:pPr>
            <a:endParaRPr lang="en-US" altLang="en-US">
              <a:solidFill>
                <a:srgbClr val="000000"/>
              </a:solidFill>
            </a:endParaRPr>
          </a:p>
          <a:p>
            <a:r>
              <a:rPr lang="en-US" altLang="en-US">
                <a:solidFill>
                  <a:srgbClr val="000000"/>
                </a:solidFill>
              </a:rPr>
              <a:t>Note that, in the case of others controlling the money:</a:t>
            </a:r>
          </a:p>
          <a:p>
            <a:pPr marL="168401" indent="-168401">
              <a:buFont typeface="Arial" panose="020B0604020202020204" pitchFamily="34" charset="0"/>
              <a:buChar char="•"/>
            </a:pPr>
            <a:r>
              <a:rPr lang="en-US"/>
              <a:t>The lack of opportunity for involvement may often come from a desire to protect a person with disabilities or, in the case of a trustee, from the rules of the trust itself.</a:t>
            </a:r>
          </a:p>
          <a:p>
            <a:pPr marL="168401" indent="-168401">
              <a:buFont typeface="Arial" panose="020B0604020202020204" pitchFamily="34" charset="0"/>
              <a:buChar char="•"/>
            </a:pPr>
            <a:r>
              <a:rPr lang="en-US"/>
              <a:t>In some cases, the family member or representative payee may believe they know what is in the person’s best interest or disagree with how the individual wants to spend their money.</a:t>
            </a:r>
            <a:endParaRPr lang="en-US">
              <a:solidFill>
                <a:srgbClr val="000000"/>
              </a:solidFill>
            </a:endParaRP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16390BC-D91A-F249-9264-C81EDFD5482E}" type="slidenum">
              <a:rPr lang="en-US" sz="1200">
                <a:latin typeface="Calibri" charset="0"/>
              </a:rPr>
              <a:pPr/>
              <a:t>56</a:t>
            </a:fld>
            <a:endParaRPr lang="en-US" sz="1200">
              <a:latin typeface="Calibri" charset="0"/>
            </a:endParaRPr>
          </a:p>
        </p:txBody>
      </p:sp>
    </p:spTree>
    <p:extLst>
      <p:ext uri="{BB962C8B-B14F-4D97-AF65-F5344CB8AC3E}">
        <p14:creationId xmlns:p14="http://schemas.microsoft.com/office/powerpoint/2010/main" val="523103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rPr>
              <a:t>Instructions for Presenter:</a:t>
            </a:r>
          </a:p>
          <a:p>
            <a:pPr marL="174708" indent="-174708" eaLnBrk="1" hangingPunct="1">
              <a:spcBef>
                <a:spcPct val="0"/>
              </a:spcBef>
              <a:buFont typeface="Arial" panose="020B0604020202020204" pitchFamily="34" charset="0"/>
              <a:buChar char="•"/>
              <a:defRPr/>
            </a:pPr>
            <a:endParaRPr lang="en-US" altLang="en-US" b="0">
              <a:solidFill>
                <a:srgbClr val="000000"/>
              </a:solidFill>
            </a:endParaRPr>
          </a:p>
          <a:p>
            <a:pPr marL="174708" indent="-174708" eaLnBrk="1" hangingPunct="1">
              <a:spcBef>
                <a:spcPct val="0"/>
              </a:spcBef>
              <a:buFont typeface="Arial" panose="020B0604020202020204" pitchFamily="34" charset="0"/>
              <a:buChar char="•"/>
              <a:defRPr/>
            </a:pPr>
            <a:r>
              <a:rPr lang="en-US" altLang="en-US" b="0">
                <a:solidFill>
                  <a:srgbClr val="000000"/>
                </a:solidFill>
              </a:rPr>
              <a:t>Present slide content.</a:t>
            </a:r>
          </a:p>
          <a:p>
            <a:pPr marL="174708" indent="-174708">
              <a:buFont typeface="Arial" panose="020B0604020202020204" pitchFamily="34" charset="0"/>
              <a:buChar char="•"/>
            </a:pPr>
            <a:r>
              <a:rPr lang="en-US" altLang="en-US" b="0">
                <a:solidFill>
                  <a:srgbClr val="000000"/>
                </a:solidFill>
              </a:rPr>
              <a:t>With regards to values, “</a:t>
            </a:r>
            <a:r>
              <a:rPr lang="en-US" altLang="en-US" b="0" baseline="0">
                <a:solidFill>
                  <a:srgbClr val="000000"/>
                </a:solidFill>
              </a:rPr>
              <a:t>a</a:t>
            </a:r>
            <a:r>
              <a:rPr lang="en-US" b="0"/>
              <a:t>n item that may seem like a “want” or frivolous expenditure to one person may be an important expression of self to someone else.”</a:t>
            </a:r>
          </a:p>
          <a:p>
            <a:pPr marL="174708" indent="-174708">
              <a:buFont typeface="Arial" panose="020B0604020202020204" pitchFamily="34" charset="0"/>
              <a:buChar char="•"/>
            </a:pPr>
            <a:r>
              <a:rPr lang="en-US" b="0"/>
              <a:t>“Everyone takes risks with their money. Lessons learned from taking risks and making mistakes can be meaningful.”</a:t>
            </a:r>
            <a:endParaRPr lang="en-US" b="0">
              <a:solidFill>
                <a:srgbClr val="000000"/>
              </a:solidFill>
            </a:endParaRP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16390BC-D91A-F249-9264-C81EDFD5482E}" type="slidenum">
              <a:rPr lang="en-US" sz="1200">
                <a:latin typeface="Calibri" charset="0"/>
              </a:rPr>
              <a:pPr/>
              <a:t>57</a:t>
            </a:fld>
            <a:endParaRPr lang="en-US" sz="1200">
              <a:latin typeface="Calibri" charset="0"/>
            </a:endParaRPr>
          </a:p>
        </p:txBody>
      </p:sp>
    </p:spTree>
    <p:extLst>
      <p:ext uri="{BB962C8B-B14F-4D97-AF65-F5344CB8AC3E}">
        <p14:creationId xmlns:p14="http://schemas.microsoft.com/office/powerpoint/2010/main" val="3286914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915">
              <a:defRPr/>
            </a:pPr>
            <a:r>
              <a:rPr lang="en-US" altLang="en-US" b="1" u="sng">
                <a:solidFill>
                  <a:srgbClr val="000000"/>
                </a:solidFill>
              </a:rPr>
              <a:t>Instructions for Presenter:</a:t>
            </a:r>
          </a:p>
          <a:p>
            <a:pPr marL="168401" indent="-168401" defTabSz="944915">
              <a:buFont typeface="Arial"/>
              <a:buChar char="•"/>
              <a:defRPr/>
            </a:pPr>
            <a:endParaRPr lang="en-US">
              <a:solidFill>
                <a:srgbClr val="000000"/>
              </a:solidFill>
              <a:latin typeface="Calibri" charset="0"/>
              <a:ea typeface="MS PGothic" charset="0"/>
            </a:endParaRPr>
          </a:p>
          <a:p>
            <a:pPr defTabSz="944915">
              <a:defRPr/>
            </a:pPr>
            <a:r>
              <a:rPr lang="en-US">
                <a:solidFill>
                  <a:srgbClr val="000000"/>
                </a:solidFill>
                <a:latin typeface="Calibri" charset="0"/>
                <a:ea typeface="MS PGothic" charset="0"/>
              </a:rPr>
              <a:t>Present slide content.</a:t>
            </a:r>
            <a:endParaRPr lang="en-US"/>
          </a:p>
        </p:txBody>
      </p:sp>
      <p:sp>
        <p:nvSpPr>
          <p:cNvPr id="4" name="Slide Number Placeholder 3"/>
          <p:cNvSpPr>
            <a:spLocks noGrp="1"/>
          </p:cNvSpPr>
          <p:nvPr>
            <p:ph type="sldNum" sz="quarter" idx="10"/>
          </p:nvPr>
        </p:nvSpPr>
        <p:spPr/>
        <p:txBody>
          <a:bodyPr/>
          <a:lstStyle/>
          <a:p>
            <a:fld id="{4BAF53EF-993C-FF42-8B62-CEF57763A78D}" type="slidenum">
              <a:rPr lang="en-US" smtClean="0"/>
              <a:t>58</a:t>
            </a:fld>
            <a:endParaRPr lang="en-US"/>
          </a:p>
        </p:txBody>
      </p:sp>
    </p:spTree>
    <p:extLst>
      <p:ext uri="{BB962C8B-B14F-4D97-AF65-F5344CB8AC3E}">
        <p14:creationId xmlns:p14="http://schemas.microsoft.com/office/powerpoint/2010/main" val="3042501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defTabSz="912170" eaLnBrk="1" hangingPunct="1">
              <a:spcBef>
                <a:spcPct val="0"/>
              </a:spcBef>
            </a:pPr>
            <a:endParaRPr lang="en-US" b="0">
              <a:solidFill>
                <a:srgbClr val="000000"/>
              </a:solidFill>
              <a:latin typeface="Calibri" charset="0"/>
              <a:ea typeface="MS PGothic" charset="0"/>
            </a:endParaRPr>
          </a:p>
          <a:p>
            <a:pPr marL="174708" indent="-174708" defTabSz="912170" eaLnBrk="1" hangingPunct="1">
              <a:spcBef>
                <a:spcPct val="0"/>
              </a:spcBef>
              <a:buFont typeface="Arial" panose="020B0604020202020204" pitchFamily="34" charset="0"/>
              <a:buChar char="•"/>
            </a:pPr>
            <a:r>
              <a:rPr lang="en-US" b="0">
                <a:solidFill>
                  <a:srgbClr val="000000"/>
                </a:solidFill>
                <a:latin typeface="Calibri" charset="0"/>
                <a:ea typeface="MS PGothic" charset="0"/>
              </a:rPr>
              <a:t>Present slide content.</a:t>
            </a:r>
          </a:p>
        </p:txBody>
      </p:sp>
      <p:sp>
        <p:nvSpPr>
          <p:cNvPr id="4" name="Slide Number Placeholder 3"/>
          <p:cNvSpPr>
            <a:spLocks noGrp="1"/>
          </p:cNvSpPr>
          <p:nvPr>
            <p:ph type="sldNum" sz="quarter" idx="10"/>
          </p:nvPr>
        </p:nvSpPr>
        <p:spPr/>
        <p:txBody>
          <a:bodyPr/>
          <a:lstStyle/>
          <a:p>
            <a:fld id="{4BAF53EF-993C-FF42-8B62-CEF57763A78D}" type="slidenum">
              <a:rPr lang="en-US" smtClean="0"/>
              <a:t>59</a:t>
            </a:fld>
            <a:endParaRPr lang="en-US"/>
          </a:p>
        </p:txBody>
      </p:sp>
    </p:spTree>
    <p:extLst>
      <p:ext uri="{BB962C8B-B14F-4D97-AF65-F5344CB8AC3E}">
        <p14:creationId xmlns:p14="http://schemas.microsoft.com/office/powerpoint/2010/main" val="2583508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endParaRPr lang="en-US" altLang="en-US" b="1" u="sng" baseline="0">
              <a:solidFill>
                <a:schemeClr val="tx1"/>
              </a:solidFill>
            </a:endParaRPr>
          </a:p>
          <a:p>
            <a:pPr defTabSz="912170" eaLnBrk="1" hangingPunct="1">
              <a:spcBef>
                <a:spcPct val="0"/>
              </a:spcBef>
            </a:pPr>
            <a:endParaRPr lang="en-US" altLang="en-US" b="1" u="none" baseline="0">
              <a:solidFill>
                <a:schemeClr val="tx1"/>
              </a:solidFill>
            </a:endParaRPr>
          </a:p>
          <a:p>
            <a:pPr defTabSz="912170" eaLnBrk="1" hangingPunct="1">
              <a:spcBef>
                <a:spcPct val="0"/>
              </a:spcBef>
            </a:pPr>
            <a:r>
              <a:rPr lang="en-US" altLang="en-US" b="0" u="none" baseline="0">
                <a:solidFill>
                  <a:schemeClr val="tx1"/>
                </a:solidFill>
              </a:rPr>
              <a:t>Review how the spending tracker works. </a:t>
            </a:r>
          </a:p>
          <a:p>
            <a:pPr defTabSz="912170" eaLnBrk="1" hangingPunct="1">
              <a:spcBef>
                <a:spcPct val="0"/>
              </a:spcBef>
            </a:pPr>
            <a:endParaRPr lang="en-US" altLang="en-US" b="0" u="none" baseline="0">
              <a:solidFill>
                <a:schemeClr val="tx1"/>
              </a:solidFill>
            </a:endParaRPr>
          </a:p>
          <a:p>
            <a:pPr marL="232943" indent="-232943">
              <a:buFont typeface="+mj-lt"/>
              <a:buAutoNum type="arabicPeriod"/>
            </a:pPr>
            <a:r>
              <a:rPr lang="en-US"/>
              <a:t>Get an envelope to collect your receipts. </a:t>
            </a:r>
          </a:p>
          <a:p>
            <a:pPr marL="232943" indent="-232943">
              <a:buFont typeface="+mj-lt"/>
              <a:buAutoNum type="arabicPeriod"/>
            </a:pPr>
            <a:r>
              <a:rPr lang="en-US"/>
              <a:t>Use the table to sort your spending into the categories below. Don’t forget about bills you share with others. </a:t>
            </a:r>
          </a:p>
          <a:p>
            <a:pPr marL="232943" indent="-232943">
              <a:buFont typeface="+mj-lt"/>
              <a:buAutoNum type="arabicPeriod"/>
            </a:pPr>
            <a:r>
              <a:rPr lang="en-US"/>
              <a:t>At month’s end, total up each category</a:t>
            </a:r>
          </a:p>
          <a:p>
            <a:pPr marL="232943" indent="-232943">
              <a:buFont typeface="+mj-lt"/>
              <a:buAutoNum type="arabicPeriod"/>
            </a:pPr>
            <a:endParaRPr lang="en-US" altLang="en-US"/>
          </a:p>
          <a:p>
            <a:r>
              <a:rPr lang="en-US" altLang="en-US" i="1"/>
              <a:t>This tracker allows for weekly tracking toward “category totals.” Tracking can happen on a daily, weekly or monthly basis.</a:t>
            </a:r>
            <a:r>
              <a:rPr lang="en-US" altLang="en-US"/>
              <a:t> More detail on each category is available in </a:t>
            </a:r>
            <a:r>
              <a:rPr lang="en-US" altLang="en-US" i="1"/>
              <a:t>Focus on People with Disabilities.</a:t>
            </a:r>
            <a:endParaRPr lang="en-US" altLang="en-US" i="1">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60</a:t>
            </a:fld>
            <a:endParaRPr lang="en-US" altLang="en-US"/>
          </a:p>
        </p:txBody>
      </p:sp>
    </p:spTree>
    <p:extLst>
      <p:ext uri="{BB962C8B-B14F-4D97-AF65-F5344CB8AC3E}">
        <p14:creationId xmlns:p14="http://schemas.microsoft.com/office/powerpoint/2010/main" val="22182226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endParaRPr lang="en-US" altLang="en-US" b="0" u="none" baseline="0"/>
          </a:p>
          <a:p>
            <a:pPr defTabSz="912170" eaLnBrk="1" hangingPunct="1">
              <a:spcBef>
                <a:spcPct val="0"/>
              </a:spcBef>
              <a:defRPr/>
            </a:pPr>
            <a:endParaRPr lang="en-US" altLang="en-US" b="0" u="none" baseline="0"/>
          </a:p>
          <a:p>
            <a:pPr defTabSz="912170" eaLnBrk="1" hangingPunct="1">
              <a:spcBef>
                <a:spcPct val="0"/>
              </a:spcBef>
              <a:defRPr/>
            </a:pPr>
            <a:r>
              <a:rPr lang="en-US" altLang="en-US" b="0" u="none" baseline="0"/>
              <a:t>This example shows the screenshot with the numbers filled in for each category, per week and as a total for the month. It all adds up to $1,345.  Even though Week 5 might include a few days that fall in the next calendar month, we're including the whole week in the </a:t>
            </a:r>
            <a:r>
              <a:rPr lang="en-US" altLang="en-US" b="0" i="1" u="none" baseline="0"/>
              <a:t>Spending tracker </a:t>
            </a:r>
            <a:r>
              <a:rPr lang="en-US" altLang="en-US" b="0" u="none" baseline="0"/>
              <a:t>for the purposes of getting handle on spending. [Depending on their goals, some people may choose to only include the expenses in the month that they are tracking.]</a:t>
            </a:r>
          </a:p>
          <a:p>
            <a:pPr defTabSz="912170" eaLnBrk="1" hangingPunct="1">
              <a:spcBef>
                <a:spcPct val="0"/>
              </a:spcBef>
            </a:pPr>
            <a:endParaRPr lang="en-US" altLang="en-US" b="0" u="none" baseline="0"/>
          </a:p>
          <a:p>
            <a:pPr defTabSz="912170" eaLnBrk="1" hangingPunct="1">
              <a:spcBef>
                <a:spcPct val="0"/>
              </a:spcBef>
            </a:pPr>
            <a:r>
              <a:rPr lang="en-US" altLang="en-US" b="0" u="none" baseline="0"/>
              <a:t>Explain that expenses happen on different schedules. For example,</a:t>
            </a:r>
          </a:p>
          <a:p>
            <a:pPr marL="168401" indent="-168401" defTabSz="912170" eaLnBrk="1" hangingPunct="1">
              <a:spcBef>
                <a:spcPct val="0"/>
              </a:spcBef>
              <a:buFont typeface="Arial" panose="020B0604020202020204" pitchFamily="34" charset="0"/>
              <a:buChar char="•"/>
            </a:pPr>
            <a:r>
              <a:rPr lang="en-US" altLang="en-US" b="0" u="none" baseline="0"/>
              <a:t>The cell phone payment, bus pass, housing &amp; utilities are all paid at the beginning of the month. </a:t>
            </a:r>
          </a:p>
          <a:p>
            <a:pPr marL="168401" indent="-168401" defTabSz="912170" eaLnBrk="1" hangingPunct="1">
              <a:spcBef>
                <a:spcPct val="0"/>
              </a:spcBef>
              <a:buFont typeface="Arial" panose="020B0604020202020204" pitchFamily="34" charset="0"/>
              <a:buChar char="•"/>
            </a:pPr>
            <a:r>
              <a:rPr lang="en-US" altLang="en-US" b="0" u="none" baseline="0"/>
              <a:t>Otherwise, expenses might be paid out on a weekly basis. </a:t>
            </a:r>
          </a:p>
          <a:p>
            <a:pPr marL="617469" lvl="1" indent="-168401" defTabSz="912170" eaLnBrk="1" hangingPunct="1">
              <a:spcBef>
                <a:spcPct val="0"/>
              </a:spcBef>
              <a:buFont typeface="Arial" panose="020B0604020202020204" pitchFamily="34" charset="0"/>
              <a:buChar char="•"/>
            </a:pPr>
            <a:r>
              <a:rPr lang="en-US" altLang="en-US" b="0" u="none" baseline="0"/>
              <a:t>Some things, such as groceries, might be more stable each week. </a:t>
            </a:r>
          </a:p>
          <a:p>
            <a:pPr marL="617469" lvl="1" indent="-168401" defTabSz="912170" eaLnBrk="1" hangingPunct="1">
              <a:spcBef>
                <a:spcPct val="0"/>
              </a:spcBef>
              <a:buFont typeface="Arial" panose="020B0604020202020204" pitchFamily="34" charset="0"/>
              <a:buChar char="•"/>
            </a:pPr>
            <a:r>
              <a:rPr lang="en-US" altLang="en-US" b="0" u="none" baseline="0"/>
              <a:t>Other things, i.e. health expenses, might change without somebody having much control over them and might have a large premium at the beginning of the month, for example. </a:t>
            </a:r>
          </a:p>
          <a:p>
            <a:pPr marL="617469" lvl="1" indent="-168401" defTabSz="912170" eaLnBrk="1" hangingPunct="1">
              <a:spcBef>
                <a:spcPct val="0"/>
              </a:spcBef>
              <a:buFont typeface="Arial" panose="020B0604020202020204" pitchFamily="34" charset="0"/>
              <a:buChar char="•"/>
            </a:pPr>
            <a:r>
              <a:rPr lang="en-US" altLang="en-US" b="0" u="none" baseline="0"/>
              <a:t>Other expenses, such as eating out and entertainment, are choices that can vary week by week.</a:t>
            </a:r>
          </a:p>
          <a:p>
            <a:pPr defTabSz="912170" eaLnBrk="1" hangingPunct="1">
              <a:spcBef>
                <a:spcPct val="0"/>
              </a:spcBef>
            </a:pPr>
            <a:endParaRPr lang="en-US" altLang="en-US" b="0" u="none" baseline="0"/>
          </a:p>
          <a:p>
            <a:pPr defTabSz="912170" eaLnBrk="1" hangingPunct="1">
              <a:spcBef>
                <a:spcPct val="0"/>
              </a:spcBef>
            </a:pPr>
            <a:r>
              <a:rPr lang="en-US" altLang="en-US" b="1" u="none" baseline="0"/>
              <a:t>People may not have expenses in some categories. </a:t>
            </a:r>
            <a:r>
              <a:rPr lang="en-US" altLang="en-US" b="0" u="none" baseline="0"/>
              <a:t>For example, the sample person doesn’t have any debt to repay, doesn’t have any education or childcare expenses, is not “helping others,” and does not have any pets. </a:t>
            </a:r>
            <a:r>
              <a:rPr lang="en-US" altLang="en-US" b="1" u="none" baseline="0"/>
              <a:t>If they have random expenses </a:t>
            </a:r>
            <a:r>
              <a:rPr lang="en-US" altLang="en-US" b="0" u="none" baseline="0"/>
              <a:t>that don’t fit into the pre-set categories, though, they can create a new one in the “other” section or create a whole new row.</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61</a:t>
            </a:fld>
            <a:endParaRPr lang="en-US" altLang="en-US"/>
          </a:p>
        </p:txBody>
      </p:sp>
    </p:spTree>
    <p:extLst>
      <p:ext uri="{BB962C8B-B14F-4D97-AF65-F5344CB8AC3E}">
        <p14:creationId xmlns:p14="http://schemas.microsoft.com/office/powerpoint/2010/main" val="32352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465887">
              <a:spcBef>
                <a:spcPts val="0"/>
              </a:spcBef>
              <a:defRPr/>
            </a:pPr>
            <a:endParaRPr lang="en-US" altLang="en-US" b="1" u="sng">
              <a:solidFill>
                <a:srgbClr val="000000"/>
              </a:solidFill>
            </a:endParaRPr>
          </a:p>
          <a:p>
            <a:pPr defTabSz="465887">
              <a:spcBef>
                <a:spcPts val="0"/>
              </a:spcBef>
              <a:defRPr/>
            </a:pPr>
            <a:r>
              <a:rPr lang="en-US" altLang="en-US" b="1" u="sng">
                <a:solidFill>
                  <a:srgbClr val="000000"/>
                </a:solidFill>
              </a:rPr>
              <a:t>Instructions for Presenter:</a:t>
            </a:r>
            <a:endParaRPr lang="en-US" i="1"/>
          </a:p>
          <a:p>
            <a:pPr marL="174708" indent="-174708">
              <a:spcBef>
                <a:spcPts val="0"/>
              </a:spcBef>
              <a:buFont typeface="Arial" panose="020B0604020202020204" pitchFamily="34" charset="0"/>
              <a:buChar char="•"/>
            </a:pPr>
            <a:endParaRPr lang="en-US" i="1"/>
          </a:p>
          <a:p>
            <a:pPr marL="174708" indent="-174708">
              <a:spcBef>
                <a:spcPts val="0"/>
              </a:spcBef>
              <a:buFont typeface="Arial" panose="020B0604020202020204" pitchFamily="34" charset="0"/>
              <a:buChar char="•"/>
            </a:pPr>
            <a:r>
              <a:rPr lang="en-US" i="1"/>
              <a:t>Focus on People with Disabilities</a:t>
            </a:r>
            <a:r>
              <a:rPr lang="en-US"/>
              <a:t>,</a:t>
            </a:r>
            <a:r>
              <a:rPr lang="en-US" i="1"/>
              <a:t> </a:t>
            </a:r>
            <a:r>
              <a:rPr lang="en-US"/>
              <a:t>like the </a:t>
            </a:r>
            <a:r>
              <a:rPr lang="en-US" i="1"/>
              <a:t>Your Money, Your Goals</a:t>
            </a:r>
            <a:r>
              <a:rPr lang="en-US" i="0" baseline="0"/>
              <a:t> </a:t>
            </a:r>
            <a:r>
              <a:rPr lang="en-US"/>
              <a:t>toolkit, provides information and tools that people can use to make the financial choices that are right for them. There are a few different situations where </a:t>
            </a:r>
            <a:r>
              <a:rPr lang="en-US" i="1"/>
              <a:t>Focus on People with Disabilities</a:t>
            </a:r>
            <a:r>
              <a:rPr lang="en-US"/>
              <a:t> could be used</a:t>
            </a:r>
            <a:r>
              <a:rPr lang="en-US" baseline="0"/>
              <a:t> </a:t>
            </a:r>
            <a:r>
              <a:rPr lang="en-US"/>
              <a:t>on the slide.</a:t>
            </a:r>
          </a:p>
          <a:p>
            <a:pPr marL="174708" indent="-174708">
              <a:spcBef>
                <a:spcPts val="0"/>
              </a:spcBef>
              <a:buFont typeface="Arial" panose="020B0604020202020204" pitchFamily="34" charset="0"/>
              <a:buChar char="•"/>
            </a:pPr>
            <a:endParaRPr lang="en-US"/>
          </a:p>
          <a:p>
            <a:pPr marL="174708" indent="-174708" defTabSz="465887">
              <a:spcBef>
                <a:spcPts val="0"/>
              </a:spcBef>
              <a:buFont typeface="Arial" panose="020B0604020202020204" pitchFamily="34" charset="0"/>
              <a:buChar char="•"/>
              <a:defRPr/>
            </a:pPr>
            <a:r>
              <a:rPr lang="en-US" altLang="en-US">
                <a:solidFill>
                  <a:srgbClr val="000000"/>
                </a:solidFill>
              </a:rPr>
              <a:t>Note:</a:t>
            </a:r>
            <a:r>
              <a:rPr lang="en-US" altLang="en-US" baseline="0">
                <a:solidFill>
                  <a:srgbClr val="000000"/>
                </a:solidFill>
              </a:rPr>
              <a:t> </a:t>
            </a:r>
            <a:r>
              <a:rPr lang="en-US" altLang="en-US" b="1" baseline="0">
                <a:solidFill>
                  <a:srgbClr val="000000"/>
                </a:solidFill>
              </a:rPr>
              <a:t>Intermediaries</a:t>
            </a:r>
            <a:r>
              <a:rPr lang="en-US" altLang="en-US" baseline="0">
                <a:solidFill>
                  <a:srgbClr val="000000"/>
                </a:solidFill>
              </a:rPr>
              <a:t> are people with relationships of trust with the people they serve. Intermediaries can serve as sources of financial empowerment by sharing information, tools, and referrals on financial topics. Other slides and speakers notes in this presentation may refer to intermediaries.</a:t>
            </a:r>
            <a:endParaRPr lang="en-US" altLang="en-US">
              <a:solidFill>
                <a:srgbClr val="000000"/>
              </a:solidFill>
            </a:endParaRPr>
          </a:p>
          <a:p>
            <a:pPr>
              <a:spcBef>
                <a:spcPts val="0"/>
              </a:spcBef>
            </a:pPr>
            <a:endParaRPr lang="en-US"/>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6C3B3131-D70A-C547-BFCF-ACBF16753A3F}" type="slidenum">
              <a:rPr lang="en-US" sz="1200">
                <a:latin typeface="Calibri" charset="0"/>
              </a:rPr>
              <a:pPr/>
              <a:t>8</a:t>
            </a:fld>
            <a:endParaRPr lang="en-US" sz="1200">
              <a:latin typeface="Calibri" charset="0"/>
            </a:endParaRPr>
          </a:p>
        </p:txBody>
      </p:sp>
    </p:spTree>
    <p:extLst>
      <p:ext uri="{BB962C8B-B14F-4D97-AF65-F5344CB8AC3E}">
        <p14:creationId xmlns:p14="http://schemas.microsoft.com/office/powerpoint/2010/main" val="3729567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p>
          <a:p>
            <a:pPr marL="168401" indent="-168401">
              <a:spcBef>
                <a:spcPts val="0"/>
              </a:spcBef>
              <a:buFont typeface="Arial" panose="020B0604020202020204" pitchFamily="34" charset="0"/>
              <a:buChar char="•"/>
            </a:pPr>
            <a:r>
              <a:rPr lang="en-US" altLang="en-US"/>
              <a:t>Use </a:t>
            </a:r>
            <a:r>
              <a:rPr lang="en-US" altLang="en-US" b="1" i="1"/>
              <a:t>Tool 1: Spending tracker </a:t>
            </a:r>
            <a:r>
              <a:rPr lang="en-US" altLang="en-US"/>
              <a:t>to understand how you use your money now. This is similar to the tracker that is used in the </a:t>
            </a:r>
            <a:r>
              <a:rPr lang="en-US" altLang="en-US" i="1"/>
              <a:t>Focus on People with Disabilities</a:t>
            </a:r>
          </a:p>
          <a:p>
            <a:pPr marL="168401" indent="-168401">
              <a:spcBef>
                <a:spcPts val="0"/>
              </a:spcBef>
              <a:buFont typeface="Arial" panose="020B0604020202020204" pitchFamily="34" charset="0"/>
              <a:buChar char="•"/>
            </a:pPr>
            <a:r>
              <a:rPr lang="en-US" altLang="en-US"/>
              <a:t>Use </a:t>
            </a:r>
            <a:r>
              <a:rPr lang="en-US" altLang="en-US" b="1" i="1"/>
              <a:t>Tool 2: Bill calendar </a:t>
            </a:r>
            <a:r>
              <a:rPr lang="en-US" altLang="en-US"/>
              <a:t>to create a visual reminder of when your bills are due and how much is due.</a:t>
            </a:r>
          </a:p>
          <a:p>
            <a:pPr marL="168401" indent="-168401">
              <a:spcBef>
                <a:spcPts val="0"/>
              </a:spcBef>
              <a:buFont typeface="Arial" panose="020B0604020202020204" pitchFamily="34" charset="0"/>
              <a:buChar char="•"/>
            </a:pPr>
            <a:r>
              <a:rPr lang="en-US" altLang="en-US"/>
              <a:t>Use </a:t>
            </a:r>
            <a:r>
              <a:rPr lang="en-US" altLang="en-US" b="1" i="1"/>
              <a:t>Tool 3: Ways to pay bills: Know your options </a:t>
            </a:r>
            <a:r>
              <a:rPr lang="en-US" altLang="en-US"/>
              <a:t>to better understand the advantages and disadvantages of different methods for paying bills.</a:t>
            </a:r>
          </a:p>
          <a:p>
            <a:pPr marL="168401" indent="-168401">
              <a:spcBef>
                <a:spcPts val="0"/>
              </a:spcBef>
              <a:buFont typeface="Arial" panose="020B0604020202020204" pitchFamily="34" charset="0"/>
              <a:buChar char="•"/>
            </a:pPr>
            <a:r>
              <a:rPr lang="en-US" altLang="en-US"/>
              <a:t>Use </a:t>
            </a:r>
            <a:r>
              <a:rPr lang="en-US" altLang="en-US" b="1" i="1"/>
              <a:t>Tool 4: Strategies for cutting expenses </a:t>
            </a:r>
            <a:r>
              <a:rPr lang="en-US" altLang="en-US"/>
              <a:t>to identify ways to cut spending.</a:t>
            </a:r>
          </a:p>
          <a:p>
            <a:pPr marL="168401" indent="-168401">
              <a:spcBef>
                <a:spcPts val="0"/>
              </a:spcBef>
              <a:buFont typeface="Arial" panose="020B0604020202020204" pitchFamily="34" charset="0"/>
              <a:buChar char="•"/>
            </a:pPr>
            <a:r>
              <a:rPr lang="en-US" altLang="en-US"/>
              <a:t>Use </a:t>
            </a:r>
            <a:r>
              <a:rPr lang="en-US" altLang="en-US" b="1" i="1"/>
              <a:t>Tool 5: When cash is short—prioritizing bills and planning spending </a:t>
            </a:r>
            <a:r>
              <a:rPr lang="en-US" altLang="en-US"/>
              <a:t>to help you develop a short-term plan to get through times when you do not have enough income to cover your needs, wants, and obligations.</a:t>
            </a:r>
          </a:p>
          <a:p>
            <a:pPr>
              <a:spcBef>
                <a:spcPts val="0"/>
              </a:spcBef>
              <a:defRPr/>
            </a:pP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62</a:t>
            </a:fld>
            <a:endParaRPr lang="en-US" altLang="en-US"/>
          </a:p>
        </p:txBody>
      </p:sp>
    </p:spTree>
    <p:extLst>
      <p:ext uri="{BB962C8B-B14F-4D97-AF65-F5344CB8AC3E}">
        <p14:creationId xmlns:p14="http://schemas.microsoft.com/office/powerpoint/2010/main" val="8509595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ltLang="en-US">
                <a:solidFill>
                  <a:srgbClr val="000000"/>
                </a:solidFill>
              </a:rPr>
              <a:t>Explore what participants know about cash flow by asking: “What is a cash flow budget?”</a:t>
            </a:r>
          </a:p>
          <a:p>
            <a:pPr marL="168401" indent="-168401" eaLnBrk="1" hangingPunct="1">
              <a:spcBef>
                <a:spcPct val="0"/>
              </a:spcBef>
              <a:buFont typeface="Arial" panose="020B0604020202020204" pitchFamily="34" charset="0"/>
              <a:buChar char="•"/>
              <a:defRPr/>
            </a:pPr>
            <a:r>
              <a:rPr lang="en-US" altLang="en-US">
                <a:solidFill>
                  <a:srgbClr val="000000"/>
                </a:solidFill>
              </a:rPr>
              <a:t>After participants offer some ideas, share definition: </a:t>
            </a:r>
            <a:r>
              <a:rPr lang="en-US" altLang="en-US" b="1">
                <a:solidFill>
                  <a:srgbClr val="000000"/>
                </a:solidFill>
              </a:rPr>
              <a:t>A projection of how you will get and use your cash and other financial resources.</a:t>
            </a:r>
          </a:p>
          <a:p>
            <a:pPr marL="168401" indent="-168401" eaLnBrk="1" hangingPunct="1">
              <a:spcBef>
                <a:spcPct val="0"/>
              </a:spcBef>
              <a:buFont typeface="Arial" panose="020B0604020202020204" pitchFamily="34" charset="0"/>
              <a:buChar char="•"/>
              <a:defRPr/>
            </a:pPr>
            <a:r>
              <a:rPr lang="en-US" altLang="en-US">
                <a:solidFill>
                  <a:srgbClr val="000000"/>
                </a:solidFill>
              </a:rPr>
              <a:t>Contrast cash flow to regular budget by asking: “How is a cash flow budget different from a regular budget?”</a:t>
            </a:r>
          </a:p>
          <a:p>
            <a:pPr marL="168401" indent="-168401" eaLnBrk="1" hangingPunct="1">
              <a:spcBef>
                <a:spcPct val="0"/>
              </a:spcBef>
              <a:buFont typeface="Arial" panose="020B0604020202020204" pitchFamily="34" charset="0"/>
              <a:buChar char="•"/>
              <a:defRPr/>
            </a:pPr>
            <a:r>
              <a:rPr lang="en-US" altLang="en-US">
                <a:solidFill>
                  <a:srgbClr val="000000"/>
                </a:solidFill>
              </a:rPr>
              <a:t>After participants offer some ideas, share definition: </a:t>
            </a:r>
            <a:r>
              <a:rPr lang="en-US" altLang="en-US" b="1">
                <a:solidFill>
                  <a:srgbClr val="000000"/>
                </a:solidFill>
              </a:rPr>
              <a:t>A cash flow budget </a:t>
            </a:r>
            <a:r>
              <a:rPr lang="en-US" altLang="en-US" b="1" u="sng">
                <a:solidFill>
                  <a:srgbClr val="000000"/>
                </a:solidFill>
              </a:rPr>
              <a:t>tracks the timing</a:t>
            </a:r>
            <a:r>
              <a:rPr lang="en-US" altLang="en-US" b="1" u="none">
                <a:solidFill>
                  <a:srgbClr val="000000"/>
                </a:solidFill>
              </a:rPr>
              <a:t> </a:t>
            </a:r>
            <a:r>
              <a:rPr lang="en-US" altLang="en-US" b="1">
                <a:solidFill>
                  <a:srgbClr val="000000"/>
                </a:solidFill>
              </a:rPr>
              <a:t>of income and spending. </a:t>
            </a:r>
            <a:r>
              <a:rPr lang="en-US" altLang="en-US" b="1" u="sng">
                <a:solidFill>
                  <a:srgbClr val="000000"/>
                </a:solidFill>
              </a:rPr>
              <a:t>This is key.</a:t>
            </a:r>
          </a:p>
          <a:p>
            <a:pPr eaLnBrk="1" hangingPunct="1">
              <a:spcBef>
                <a:spcPct val="0"/>
              </a:spcBef>
              <a:buFontTx/>
              <a:buChar char="•"/>
              <a:defRPr/>
            </a:pPr>
            <a:endParaRPr lang="en-US" altLang="en-US">
              <a:solidFill>
                <a:srgbClr val="000000"/>
              </a:solidFill>
            </a:endParaRPr>
          </a:p>
          <a:p>
            <a:pPr marL="168401" indent="-168401" eaLnBrk="1" hangingPunct="1">
              <a:spcBef>
                <a:spcPct val="0"/>
              </a:spcBef>
              <a:buFont typeface="Arial" panose="020B0604020202020204" pitchFamily="34" charset="0"/>
              <a:buChar char="•"/>
              <a:defRPr/>
            </a:pPr>
            <a:r>
              <a:rPr lang="en-US" altLang="en-US" b="1" i="1">
                <a:solidFill>
                  <a:srgbClr val="000000"/>
                </a:solidFill>
              </a:rPr>
              <a:t>ASK: What do you think may be the benefit of this approach for your clients?</a:t>
            </a:r>
            <a:r>
              <a:rPr lang="en-US" altLang="en-US" i="1"/>
              <a:t> </a:t>
            </a:r>
          </a:p>
          <a:p>
            <a:pPr marL="168401" indent="-168401" eaLnBrk="1" hangingPunct="1">
              <a:spcBef>
                <a:spcPct val="0"/>
              </a:spcBef>
              <a:buFont typeface="Arial" panose="020B0604020202020204" pitchFamily="34" charset="0"/>
              <a:buChar char="•"/>
              <a:defRPr/>
            </a:pPr>
            <a:endParaRPr lang="en-US" altLang="en-US" i="1"/>
          </a:p>
          <a:p>
            <a:pPr defTabSz="465887"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63</a:t>
            </a:fld>
            <a:endParaRPr lang="en-US" altLang="en-US"/>
          </a:p>
        </p:txBody>
      </p:sp>
    </p:spTree>
    <p:extLst>
      <p:ext uri="{BB962C8B-B14F-4D97-AF65-F5344CB8AC3E}">
        <p14:creationId xmlns:p14="http://schemas.microsoft.com/office/powerpoint/2010/main" val="3143868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endParaRPr lang="en-US" b="0">
              <a:solidFill>
                <a:srgbClr val="000000"/>
              </a:solidFill>
            </a:endParaRPr>
          </a:p>
          <a:p>
            <a:pPr marL="174708" indent="-174708">
              <a:buFont typeface="Arial" panose="020B0604020202020204" pitchFamily="34" charset="0"/>
              <a:buChar char="•"/>
            </a:pPr>
            <a:r>
              <a:rPr lang="en-US" b="0">
                <a:solidFill>
                  <a:srgbClr val="000000"/>
                </a:solidFill>
              </a:rPr>
              <a:t>Present</a:t>
            </a:r>
            <a:r>
              <a:rPr lang="en-US" b="0" baseline="0">
                <a:solidFill>
                  <a:srgbClr val="000000"/>
                </a:solidFill>
              </a:rPr>
              <a:t> slide content.</a:t>
            </a:r>
            <a:endParaRPr lang="en-US" b="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64</a:t>
            </a:fld>
            <a:endParaRPr lang="en-US" altLang="en-US"/>
          </a:p>
        </p:txBody>
      </p:sp>
    </p:spTree>
    <p:extLst>
      <p:ext uri="{BB962C8B-B14F-4D97-AF65-F5344CB8AC3E}">
        <p14:creationId xmlns:p14="http://schemas.microsoft.com/office/powerpoint/2010/main" val="3166412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marL="174708" indent="-174708">
              <a:spcBef>
                <a:spcPts val="0"/>
              </a:spcBef>
              <a:buFont typeface="Arial" panose="020B0604020202020204" pitchFamily="34" charset="0"/>
              <a:buChar char="•"/>
            </a:pPr>
            <a:endParaRPr lang="en-US" baseline="0"/>
          </a:p>
          <a:p>
            <a:pPr marL="174708" indent="-174708">
              <a:spcBef>
                <a:spcPts val="0"/>
              </a:spcBef>
              <a:buFont typeface="Arial" panose="020B0604020202020204" pitchFamily="34" charset="0"/>
              <a:buChar char="•"/>
            </a:pPr>
            <a:r>
              <a:rPr lang="en-US" baseline="0"/>
              <a:t>Present slide content.</a:t>
            </a:r>
          </a:p>
          <a:p>
            <a:pPr marL="168401" indent="-168401">
              <a:spcBef>
                <a:spcPts val="0"/>
              </a:spcBef>
              <a:buFont typeface="Arial" panose="020B0604020202020204" pitchFamily="34" charset="0"/>
              <a:buChar char="•"/>
            </a:pPr>
            <a:r>
              <a:rPr lang="en-US" altLang="en-US" b="1"/>
              <a:t>Figuring out which to bills to expect</a:t>
            </a:r>
            <a:r>
              <a:rPr lang="en-US" altLang="en-US"/>
              <a:t> throughout the month helps a person </a:t>
            </a:r>
            <a:r>
              <a:rPr lang="en-US" altLang="en-US" b="1"/>
              <a:t>plan to have enough money</a:t>
            </a:r>
            <a:r>
              <a:rPr lang="en-US" altLang="en-US"/>
              <a:t> or other financial resources to pay them. </a:t>
            </a:r>
          </a:p>
          <a:p>
            <a:pPr marL="168401" indent="-168401">
              <a:spcBef>
                <a:spcPts val="0"/>
              </a:spcBef>
              <a:buFont typeface="Arial" panose="020B0604020202020204" pitchFamily="34" charset="0"/>
              <a:buChar char="•"/>
            </a:pPr>
            <a:r>
              <a:rPr lang="en-US" altLang="en-US"/>
              <a:t>It can also help a person </a:t>
            </a:r>
            <a:r>
              <a:rPr lang="en-US" altLang="en-US" b="1"/>
              <a:t>think of ways to reduce your expenses</a:t>
            </a:r>
            <a:r>
              <a:rPr lang="en-US" altLang="en-US"/>
              <a:t> over the course of the month. </a:t>
            </a:r>
          </a:p>
          <a:p>
            <a:pPr marL="168401" indent="-168401">
              <a:spcBef>
                <a:spcPts val="0"/>
              </a:spcBef>
              <a:buFont typeface="Arial" panose="020B0604020202020204" pitchFamily="34" charset="0"/>
              <a:buChar char="•"/>
            </a:pPr>
            <a:r>
              <a:rPr lang="en-US" altLang="en-US"/>
              <a:t>A person you serve may find that </a:t>
            </a:r>
            <a:r>
              <a:rPr lang="en-US" altLang="en-US" b="1"/>
              <a:t>thinking ahead helps reduce the stress</a:t>
            </a:r>
            <a:r>
              <a:rPr lang="en-US" altLang="en-US"/>
              <a:t> when bills arrive in the mail. </a:t>
            </a:r>
          </a:p>
          <a:p>
            <a:pPr marL="168401" indent="-168401">
              <a:spcBef>
                <a:spcPts val="0"/>
              </a:spcBef>
              <a:buFont typeface="Arial" panose="020B0604020202020204" pitchFamily="34" charset="0"/>
              <a:buChar char="•"/>
            </a:pPr>
            <a:r>
              <a:rPr lang="en-US" altLang="en-US"/>
              <a:t>A person should use </a:t>
            </a:r>
            <a:r>
              <a:rPr lang="en-US" altLang="en-US" b="1"/>
              <a:t>whatever is most comfortable</a:t>
            </a:r>
            <a:r>
              <a:rPr lang="en-US" altLang="en-US"/>
              <a:t> for then to keep track of their bills. </a:t>
            </a:r>
            <a:endParaRPr lang="en-US" b="1"/>
          </a:p>
          <a:p>
            <a:pPr marL="174708" indent="-174708">
              <a:spcBef>
                <a:spcPts val="0"/>
              </a:spcBef>
              <a:buFont typeface="Arial" panose="020B0604020202020204" pitchFamily="34" charset="0"/>
              <a:buChar char="•"/>
            </a:pPr>
            <a:endParaRPr lang="en-US" baseline="0"/>
          </a:p>
        </p:txBody>
      </p:sp>
      <p:sp>
        <p:nvSpPr>
          <p:cNvPr id="4" name="Slide Number Placeholder 3"/>
          <p:cNvSpPr>
            <a:spLocks noGrp="1"/>
          </p:cNvSpPr>
          <p:nvPr>
            <p:ph type="sldNum" sz="quarter" idx="10"/>
          </p:nvPr>
        </p:nvSpPr>
        <p:spPr/>
        <p:txBody>
          <a:bodyPr/>
          <a:lstStyle/>
          <a:p>
            <a:fld id="{4BAF53EF-993C-FF42-8B62-CEF57763A78D}" type="slidenum">
              <a:rPr lang="en-US" smtClean="0"/>
              <a:t>65</a:t>
            </a:fld>
            <a:endParaRPr lang="en-US"/>
          </a:p>
        </p:txBody>
      </p:sp>
    </p:spTree>
    <p:extLst>
      <p:ext uri="{BB962C8B-B14F-4D97-AF65-F5344CB8AC3E}">
        <p14:creationId xmlns:p14="http://schemas.microsoft.com/office/powerpoint/2010/main" val="1061291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b="0"/>
          </a:p>
          <a:p>
            <a:pPr>
              <a:spcBef>
                <a:spcPts val="0"/>
              </a:spcBef>
            </a:pPr>
            <a:r>
              <a:rPr lang="en-US" b="0"/>
              <a:t>Use this bill calendar to see all your bills and plan for when they are due.</a:t>
            </a:r>
          </a:p>
          <a:p>
            <a:pPr>
              <a:spcBef>
                <a:spcPts val="0"/>
              </a:spcBef>
            </a:pPr>
            <a:endParaRPr lang="en-US" b="0"/>
          </a:p>
          <a:p>
            <a:pPr>
              <a:spcBef>
                <a:spcPts val="0"/>
              </a:spcBef>
            </a:pPr>
            <a:r>
              <a:rPr lang="en-US" b="0"/>
              <a:t>1. List the month and label the calendar with the days of the month you want to plan for. </a:t>
            </a:r>
          </a:p>
          <a:p>
            <a:pPr>
              <a:spcBef>
                <a:spcPts val="0"/>
              </a:spcBef>
            </a:pPr>
            <a:r>
              <a:rPr lang="en-US" b="0"/>
              <a:t>2. Make a list of all your bills. </a:t>
            </a:r>
          </a:p>
          <a:p>
            <a:pPr>
              <a:spcBef>
                <a:spcPts val="0"/>
              </a:spcBef>
            </a:pPr>
            <a:r>
              <a:rPr lang="en-US" b="0"/>
              <a:t>3. For each bill mark the payment date: 7 days before the due date for mail, 2 days before the due date for online. </a:t>
            </a:r>
          </a:p>
          <a:p>
            <a:pPr>
              <a:spcBef>
                <a:spcPts val="0"/>
              </a:spcBef>
            </a:pPr>
            <a:r>
              <a:rPr lang="en-US" b="0"/>
              <a:t>4. Enter when you receive income and when your bills are due into the calendar.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66</a:t>
            </a:fld>
            <a:endParaRPr lang="en-US" altLang="en-US"/>
          </a:p>
        </p:txBody>
      </p:sp>
    </p:spTree>
    <p:extLst>
      <p:ext uri="{BB962C8B-B14F-4D97-AF65-F5344CB8AC3E}">
        <p14:creationId xmlns:p14="http://schemas.microsoft.com/office/powerpoint/2010/main" val="7639531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endParaRPr lang="en-US" baseline="0"/>
          </a:p>
          <a:p>
            <a:endParaRPr lang="en-US" baseline="0"/>
          </a:p>
          <a:p>
            <a:r>
              <a:rPr lang="en-US" baseline="0"/>
              <a:t>Present slide content.</a:t>
            </a:r>
          </a:p>
        </p:txBody>
      </p:sp>
      <p:sp>
        <p:nvSpPr>
          <p:cNvPr id="4" name="Slide Number Placeholder 3"/>
          <p:cNvSpPr>
            <a:spLocks noGrp="1"/>
          </p:cNvSpPr>
          <p:nvPr>
            <p:ph type="sldNum" sz="quarter" idx="10"/>
          </p:nvPr>
        </p:nvSpPr>
        <p:spPr/>
        <p:txBody>
          <a:bodyPr/>
          <a:lstStyle/>
          <a:p>
            <a:fld id="{4BAF53EF-993C-FF42-8B62-CEF57763A78D}" type="slidenum">
              <a:rPr lang="en-US" smtClean="0"/>
              <a:t>67</a:t>
            </a:fld>
            <a:endParaRPr lang="en-US"/>
          </a:p>
        </p:txBody>
      </p:sp>
    </p:spTree>
    <p:extLst>
      <p:ext uri="{BB962C8B-B14F-4D97-AF65-F5344CB8AC3E}">
        <p14:creationId xmlns:p14="http://schemas.microsoft.com/office/powerpoint/2010/main" val="4031747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marL="174708" indent="-174708">
              <a:spcBef>
                <a:spcPts val="0"/>
              </a:spcBef>
              <a:buFont typeface="Arial" panose="020B0604020202020204" pitchFamily="34" charset="0"/>
              <a:buChar char="•"/>
            </a:pPr>
            <a:r>
              <a:rPr lang="en-US"/>
              <a:t>Use the responses from the </a:t>
            </a:r>
            <a:r>
              <a:rPr lang="en-US" i="1"/>
              <a:t>Income and benefit tracker </a:t>
            </a:r>
            <a:r>
              <a:rPr lang="en-US"/>
              <a:t>tool and the </a:t>
            </a:r>
            <a:r>
              <a:rPr lang="en-US" i="1"/>
              <a:t>Spending tracker </a:t>
            </a:r>
            <a:r>
              <a:rPr lang="en-US"/>
              <a:t>tool in this guide to identify the total monthly income and expenses of the person you’re working with to create a monthly budget.</a:t>
            </a:r>
          </a:p>
          <a:p>
            <a:pPr marL="174708" indent="-174708">
              <a:spcBef>
                <a:spcPts val="0"/>
              </a:spcBef>
              <a:buFont typeface="Arial" panose="020B0604020202020204" pitchFamily="34" charset="0"/>
              <a:buChar char="•"/>
            </a:pPr>
            <a:r>
              <a:rPr lang="en-US"/>
              <a:t>Subtract the total spending from total income to build the budget </a:t>
            </a:r>
          </a:p>
          <a:p>
            <a:pPr marL="174708" indent="-174708">
              <a:spcBef>
                <a:spcPts val="0"/>
              </a:spcBef>
              <a:buFont typeface="Arial" panose="020B0604020202020204" pitchFamily="34" charset="0"/>
              <a:buChar char="•"/>
            </a:pPr>
            <a:endParaRPr lang="en-US"/>
          </a:p>
          <a:p>
            <a:pPr>
              <a:spcBef>
                <a:spcPts val="0"/>
              </a:spcBef>
            </a:pPr>
            <a:r>
              <a:rPr lang="en-US"/>
              <a:t>Note that:</a:t>
            </a:r>
            <a:endParaRPr lang="en-US" baseline="0"/>
          </a:p>
          <a:p>
            <a:pPr marL="174708" indent="-174708">
              <a:buFont typeface="Arial" panose="020B0604020202020204" pitchFamily="34" charset="0"/>
              <a:buChar char="•"/>
            </a:pPr>
            <a:r>
              <a:rPr lang="en-US"/>
              <a:t>If a person’s income is more than expenses, they have money left to save or spend.</a:t>
            </a:r>
          </a:p>
          <a:p>
            <a:pPr marL="174708" indent="-174708">
              <a:buFont typeface="Arial" panose="020B0604020202020204" pitchFamily="34" charset="0"/>
              <a:buChar char="•"/>
            </a:pPr>
            <a:r>
              <a:rPr lang="en-US"/>
              <a:t>If their expenses are more than their income, look at the budget to find expenses to cut.</a:t>
            </a:r>
            <a:endParaRPr lang="en-US" baseline="0"/>
          </a:p>
          <a:p>
            <a:pPr marL="174708" indent="-174708">
              <a:buFont typeface="Arial" panose="020B0604020202020204" pitchFamily="34" charset="0"/>
              <a:buChar char="•"/>
            </a:pPr>
            <a:r>
              <a:rPr lang="en-US" baseline="0"/>
              <a:t>This can help somebody understand whether their budget is running short, or how much they have extra in any given month. </a:t>
            </a:r>
          </a:p>
        </p:txBody>
      </p:sp>
      <p:sp>
        <p:nvSpPr>
          <p:cNvPr id="4" name="Slide Number Placeholder 3"/>
          <p:cNvSpPr>
            <a:spLocks noGrp="1"/>
          </p:cNvSpPr>
          <p:nvPr>
            <p:ph type="sldNum" sz="quarter" idx="10"/>
          </p:nvPr>
        </p:nvSpPr>
        <p:spPr/>
        <p:txBody>
          <a:bodyPr/>
          <a:lstStyle/>
          <a:p>
            <a:fld id="{4BAF53EF-993C-FF42-8B62-CEF57763A78D}" type="slidenum">
              <a:rPr lang="en-US" smtClean="0"/>
              <a:t>68</a:t>
            </a:fld>
            <a:endParaRPr lang="en-US"/>
          </a:p>
        </p:txBody>
      </p:sp>
    </p:spTree>
    <p:extLst>
      <p:ext uri="{BB962C8B-B14F-4D97-AF65-F5344CB8AC3E}">
        <p14:creationId xmlns:p14="http://schemas.microsoft.com/office/powerpoint/2010/main" val="2862091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endParaRPr lang="en-US" baseline="0"/>
          </a:p>
          <a:p>
            <a:pPr>
              <a:spcBef>
                <a:spcPts val="0"/>
              </a:spcBef>
            </a:pPr>
            <a:endParaRPr lang="en-US" baseline="0"/>
          </a:p>
          <a:p>
            <a:pPr>
              <a:spcBef>
                <a:spcPts val="0"/>
              </a:spcBef>
            </a:pPr>
            <a:r>
              <a:rPr lang="en-US" baseline="0"/>
              <a:t>This is a sample budget using the numbers from our “example” individual earning $1200/month from work and $177.50 in SSI – for a total income of $1377.50 – and $1345 in expenses. This leaves them with $32.50 left over at the end of the month.</a:t>
            </a:r>
          </a:p>
          <a:p>
            <a:pPr>
              <a:spcBef>
                <a:spcPts val="0"/>
              </a:spcBef>
            </a:pPr>
            <a:endParaRPr lang="en-US" baseline="0"/>
          </a:p>
          <a:p>
            <a:pPr>
              <a:spcBef>
                <a:spcPts val="0"/>
              </a:spcBef>
            </a:pPr>
            <a:r>
              <a:rPr lang="en-US" baseline="0"/>
              <a:t>You may want to note that the Monthly </a:t>
            </a:r>
            <a:r>
              <a:rPr lang="en-US" i="1" baseline="0"/>
              <a:t>budget to</a:t>
            </a:r>
            <a:r>
              <a:rPr lang="en-US" baseline="0"/>
              <a:t>ol in </a:t>
            </a:r>
            <a:r>
              <a:rPr lang="en-US" i="1" baseline="0"/>
              <a:t>Focus on People with Disabilities </a:t>
            </a:r>
            <a:r>
              <a:rPr lang="en-US" baseline="0"/>
              <a:t>has slightly different categories than the </a:t>
            </a:r>
            <a:r>
              <a:rPr lang="en-US" i="1" baseline="0"/>
              <a:t>Income and benefit tracker</a:t>
            </a:r>
            <a:r>
              <a:rPr lang="en-US" i="0" baseline="0"/>
              <a:t> and </a:t>
            </a:r>
            <a:r>
              <a:rPr lang="en-US" i="1" baseline="0"/>
              <a:t>Spending tracker tools</a:t>
            </a:r>
            <a:r>
              <a:rPr lang="en-US" baseline="0"/>
              <a:t>. This may require you to split up or combine some categories. For example, this Budget breaks up housing and utilities, while those are combined in the </a:t>
            </a:r>
            <a:r>
              <a:rPr lang="en-US" i="1" baseline="0"/>
              <a:t>Spending tracker</a:t>
            </a:r>
            <a:r>
              <a:rPr lang="en-US" baseline="0"/>
              <a:t>. It also does not include the “eating out” or “entertainment” categories at the </a:t>
            </a:r>
            <a:r>
              <a:rPr lang="en-US" i="1" baseline="0"/>
              <a:t>Spending tracker </a:t>
            </a:r>
            <a:r>
              <a:rPr lang="en-US" baseline="0"/>
              <a:t>does – so we combined those into the “other spending” category.</a:t>
            </a:r>
          </a:p>
        </p:txBody>
      </p:sp>
      <p:sp>
        <p:nvSpPr>
          <p:cNvPr id="4" name="Slide Number Placeholder 3"/>
          <p:cNvSpPr>
            <a:spLocks noGrp="1"/>
          </p:cNvSpPr>
          <p:nvPr>
            <p:ph type="sldNum" sz="quarter" idx="10"/>
          </p:nvPr>
        </p:nvSpPr>
        <p:spPr/>
        <p:txBody>
          <a:bodyPr/>
          <a:lstStyle/>
          <a:p>
            <a:fld id="{4BAF53EF-993C-FF42-8B62-CEF57763A78D}" type="slidenum">
              <a:rPr lang="en-US" smtClean="0"/>
              <a:t>69</a:t>
            </a:fld>
            <a:endParaRPr lang="en-US"/>
          </a:p>
        </p:txBody>
      </p:sp>
    </p:spTree>
    <p:extLst>
      <p:ext uri="{BB962C8B-B14F-4D97-AF65-F5344CB8AC3E}">
        <p14:creationId xmlns:p14="http://schemas.microsoft.com/office/powerpoint/2010/main" val="3833554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p>
          <a:p>
            <a:pPr marL="168401" indent="-168401">
              <a:spcBef>
                <a:spcPts val="0"/>
              </a:spcBef>
              <a:buFont typeface="Arial" panose="020B0604020202020204" pitchFamily="34" charset="0"/>
              <a:buChar char="•"/>
            </a:pPr>
            <a:r>
              <a:rPr lang="en-US"/>
              <a:t>Use </a:t>
            </a:r>
            <a:r>
              <a:rPr lang="en-US" b="1" i="1"/>
              <a:t>Tool 1: Cash flow budget </a:t>
            </a:r>
            <a:r>
              <a:rPr lang="en-US"/>
              <a:t>to help people create their own cash flow.</a:t>
            </a:r>
          </a:p>
          <a:p>
            <a:pPr marL="168401" indent="-168401">
              <a:spcBef>
                <a:spcPts val="0"/>
              </a:spcBef>
              <a:buFont typeface="Arial" panose="020B0604020202020204" pitchFamily="34" charset="0"/>
              <a:buChar char="•"/>
            </a:pPr>
            <a:r>
              <a:rPr lang="en-US"/>
              <a:t>Use</a:t>
            </a:r>
            <a:r>
              <a:rPr lang="en-US" b="1"/>
              <a:t> </a:t>
            </a:r>
            <a:r>
              <a:rPr lang="en-US" b="1" i="1"/>
              <a:t>Tool 2: Cash flow calendar</a:t>
            </a:r>
            <a:r>
              <a:rPr lang="en-US" b="1"/>
              <a:t> </a:t>
            </a:r>
            <a:r>
              <a:rPr lang="en-US"/>
              <a:t>as</a:t>
            </a:r>
            <a:r>
              <a:rPr lang="en-US" b="1"/>
              <a:t> </a:t>
            </a:r>
            <a:r>
              <a:rPr lang="en-US"/>
              <a:t>an alternative format for creating a cash flow.</a:t>
            </a:r>
          </a:p>
          <a:p>
            <a:pPr marL="168401" indent="-168401">
              <a:spcBef>
                <a:spcPts val="0"/>
              </a:spcBef>
              <a:buFont typeface="Arial" panose="020B0604020202020204" pitchFamily="34" charset="0"/>
              <a:buChar char="•"/>
            </a:pPr>
            <a:r>
              <a:rPr lang="en-US" altLang="en-US"/>
              <a:t>Use </a:t>
            </a:r>
            <a:r>
              <a:rPr lang="en-US" altLang="en-US" b="1" i="1"/>
              <a:t>Tool 3: Improving cash flow checklist </a:t>
            </a:r>
            <a:r>
              <a:rPr lang="en-US" altLang="en-US"/>
              <a:t>to identify specific strategies for improving cash flow.</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70</a:t>
            </a:fld>
            <a:endParaRPr lang="en-US" altLang="en-US"/>
          </a:p>
        </p:txBody>
      </p:sp>
    </p:spTree>
    <p:extLst>
      <p:ext uri="{BB962C8B-B14F-4D97-AF65-F5344CB8AC3E}">
        <p14:creationId xmlns:p14="http://schemas.microsoft.com/office/powerpoint/2010/main" val="25626965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5C1E816-09E7-47FA-A6FB-DF0A42BF6DDF}" type="slidenum">
              <a:rPr lang="en-US" altLang="en-US" smtClean="0"/>
              <a:pPr>
                <a:defRPr/>
              </a:pPr>
              <a:t>71</a:t>
            </a:fld>
            <a:endParaRPr lang="en-US" altLang="en-US"/>
          </a:p>
        </p:txBody>
      </p:sp>
    </p:spTree>
    <p:extLst>
      <p:ext uri="{BB962C8B-B14F-4D97-AF65-F5344CB8AC3E}">
        <p14:creationId xmlns:p14="http://schemas.microsoft.com/office/powerpoint/2010/main" val="7114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altLang="en-US" b="1" u="sng">
              <a:solidFill>
                <a:srgbClr val="000000"/>
              </a:solidFill>
            </a:endParaRPr>
          </a:p>
          <a:p>
            <a:pPr defTabSz="465887">
              <a:defRPr/>
            </a:pPr>
            <a:r>
              <a:rPr lang="en-US" altLang="en-US" b="1" u="sng">
                <a:solidFill>
                  <a:srgbClr val="000000"/>
                </a:solidFill>
              </a:rPr>
              <a:t>Instructions for Presenter:</a:t>
            </a:r>
          </a:p>
          <a:p>
            <a:endParaRPr lang="en-US" b="1" u="none"/>
          </a:p>
          <a:p>
            <a:r>
              <a:rPr lang="en-US" b="1" u="none"/>
              <a:t>Exercise (pairs</a:t>
            </a:r>
            <a:r>
              <a:rPr lang="en-US" b="1" u="none" baseline="0"/>
              <a:t>)</a:t>
            </a:r>
          </a:p>
          <a:p>
            <a:endParaRPr lang="en-US" b="0" u="none" baseline="0"/>
          </a:p>
          <a:p>
            <a:pPr marL="168401" indent="-168401" defTabSz="465887">
              <a:buFont typeface="Arial"/>
              <a:buChar char="•"/>
              <a:defRPr/>
            </a:pPr>
            <a:r>
              <a:rPr lang="en-US" altLang="en-US" baseline="0"/>
              <a:t>Present slide contents.</a:t>
            </a:r>
            <a:endParaRPr lang="en-US" b="0" i="0"/>
          </a:p>
          <a:p>
            <a:pPr marL="168401" indent="-168401">
              <a:buFont typeface="Arial"/>
              <a:buChar char="•"/>
            </a:pPr>
            <a:r>
              <a:rPr lang="en-US" b="0" u="none" baseline="0"/>
              <a:t>Have teams of two work through these questions together.</a:t>
            </a:r>
          </a:p>
          <a:p>
            <a:pPr marL="168401" indent="-168401">
              <a:buFont typeface="Arial"/>
              <a:buChar char="•"/>
            </a:pPr>
            <a:r>
              <a:rPr lang="en-US" b="0" u="none" baseline="0"/>
              <a:t>Give teams 5 </a:t>
            </a:r>
            <a:r>
              <a:rPr lang="mr-IN" b="0" u="none" baseline="0"/>
              <a:t>–</a:t>
            </a:r>
            <a:r>
              <a:rPr lang="en-US" b="0" u="none" baseline="0"/>
              <a:t> 10 minutes to work through this.</a:t>
            </a:r>
          </a:p>
          <a:p>
            <a:pPr marL="168401" indent="-168401">
              <a:buFont typeface="Arial"/>
              <a:buChar char="•"/>
            </a:pPr>
            <a:r>
              <a:rPr lang="en-US" b="0" u="none" baseline="0"/>
              <a:t>Have a subset of the groups report out. Try to select diverse examples.</a:t>
            </a:r>
          </a:p>
          <a:p>
            <a:pPr marL="168401" indent="-168401">
              <a:buFont typeface="Arial"/>
              <a:buChar char="•"/>
            </a:pPr>
            <a:r>
              <a:rPr lang="en-US" b="0" u="none" baseline="0"/>
              <a:t>Thank participants for their contributions.</a:t>
            </a:r>
          </a:p>
          <a:p>
            <a:pPr marL="168401" indent="-168401">
              <a:buFont typeface="Arial"/>
              <a:buChar char="•"/>
            </a:pPr>
            <a:r>
              <a:rPr lang="en-US" b="0" u="none" baseline="0"/>
              <a:t>Explain that now that they have completed an overview of </a:t>
            </a:r>
            <a:r>
              <a:rPr lang="en-US" b="0" i="1" u="none" baseline="0"/>
              <a:t>Your Money, Your Goals </a:t>
            </a:r>
            <a:r>
              <a:rPr lang="en-US" b="0" u="none" baseline="0"/>
              <a:t>and </a:t>
            </a:r>
            <a:r>
              <a:rPr lang="en-US" b="0" i="1" u="none" baseline="0"/>
              <a:t>Focus on People with Disabilities</a:t>
            </a:r>
            <a:r>
              <a:rPr lang="en-US" b="0" u="none" baseline="0"/>
              <a:t>, the rest of the training will focus on content and tools.</a:t>
            </a:r>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9</a:t>
            </a:fld>
            <a:endParaRPr lang="en-US"/>
          </a:p>
        </p:txBody>
      </p:sp>
    </p:spTree>
    <p:extLst>
      <p:ext uri="{BB962C8B-B14F-4D97-AF65-F5344CB8AC3E}">
        <p14:creationId xmlns:p14="http://schemas.microsoft.com/office/powerpoint/2010/main" val="686722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defTabSz="465887" eaLnBrk="1" hangingPunct="1">
              <a:spcBef>
                <a:spcPct val="0"/>
              </a:spcBef>
              <a:defRPr/>
            </a:pPr>
            <a:r>
              <a:rPr lang="en-US" b="0">
                <a:solidFill>
                  <a:srgbClr val="000000"/>
                </a:solidFill>
                <a:latin typeface="Calibri" charset="0"/>
                <a:ea typeface="MS PGothic" charset="0"/>
              </a:rPr>
              <a:t>Introduce Subsection 3: Debt, Credit, Financial Services, Consumer Protection</a:t>
            </a:r>
          </a:p>
          <a:p>
            <a:pPr defTabSz="465887" eaLnBrk="1" hangingPunct="1">
              <a:spcBef>
                <a:spcPct val="0"/>
              </a:spcBef>
              <a:defRPr/>
            </a:pPr>
            <a:endParaRPr lang="en-US" b="0">
              <a:solidFill>
                <a:srgbClr val="000000"/>
              </a:solidFill>
              <a:latin typeface="Calibri" charset="0"/>
              <a:ea typeface="MS PGothic" charset="0"/>
            </a:endParaRP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6: Dealing with debt</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Debt worksheet</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Dealing with debt collectors</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7: Understanding credit reports and scores</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8: Money services, cards, accounts and loans: finding what works for you</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9: Protecting your money</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Identifying financial abuse and exploitation</a:t>
            </a:r>
            <a:endParaRPr lang="en-US"/>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72</a:t>
            </a:fld>
            <a:endParaRPr lang="en-US" altLang="en-US"/>
          </a:p>
        </p:txBody>
      </p:sp>
    </p:spTree>
    <p:extLst>
      <p:ext uri="{BB962C8B-B14F-4D97-AF65-F5344CB8AC3E}">
        <p14:creationId xmlns:p14="http://schemas.microsoft.com/office/powerpoint/2010/main" val="34111804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1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rPr>
              <a:t>Instructions for Presenter:</a:t>
            </a:r>
            <a:endParaRPr lang="en-US" b="1">
              <a:solidFill>
                <a:srgbClr val="000000"/>
              </a:solidFill>
              <a:latin typeface="Calibri" charset="0"/>
              <a:ea typeface="MS PGothic" charset="0"/>
            </a:endParaRPr>
          </a:p>
          <a:p>
            <a:pPr eaLnBrk="1" hangingPunct="1">
              <a:spcBef>
                <a:spcPct val="0"/>
              </a:spcBef>
            </a:pPr>
            <a:endParaRPr lang="en-US" b="1">
              <a:solidFill>
                <a:srgbClr val="000000"/>
              </a:solidFill>
              <a:latin typeface="Calibri" charset="0"/>
              <a:ea typeface="MS PGothic" charset="0"/>
            </a:endParaRPr>
          </a:p>
          <a:p>
            <a:pPr eaLnBrk="1" hangingPunct="1">
              <a:spcBef>
                <a:spcPct val="0"/>
              </a:spcBef>
            </a:pPr>
            <a:r>
              <a:rPr lang="en-US" b="0">
                <a:solidFill>
                  <a:srgbClr val="000000"/>
                </a:solidFill>
                <a:latin typeface="Calibri" charset="0"/>
                <a:ea typeface="MS PGothic" charset="0"/>
              </a:rPr>
              <a:t>Facilitated Discussion</a:t>
            </a:r>
          </a:p>
          <a:p>
            <a:pPr eaLnBrk="1" hangingPunct="1">
              <a:spcBef>
                <a:spcPct val="0"/>
              </a:spcBef>
            </a:pPr>
            <a:endParaRPr lang="en-US">
              <a:solidFill>
                <a:srgbClr val="000000"/>
              </a:solidFill>
              <a:latin typeface="Calibri" charset="0"/>
              <a:ea typeface="MS PGothic" charset="0"/>
            </a:endParaRPr>
          </a:p>
          <a:p>
            <a:pPr marL="168401" indent="-168401" eaLnBrk="1" hangingPunct="1">
              <a:spcBef>
                <a:spcPct val="0"/>
              </a:spcBef>
              <a:buFont typeface="Arial"/>
              <a:buChar char="•"/>
            </a:pPr>
            <a:r>
              <a:rPr lang="en-US" b="0" i="1">
                <a:solidFill>
                  <a:srgbClr val="000000"/>
                </a:solidFill>
                <a:latin typeface="Calibri" charset="0"/>
                <a:ea typeface="MS PGothic" charset="0"/>
              </a:rPr>
              <a:t>ASK: What is a debt?</a:t>
            </a:r>
          </a:p>
          <a:p>
            <a:pPr marL="168401" indent="-168401" eaLnBrk="1" hangingPunct="1">
              <a:spcBef>
                <a:spcPct val="0"/>
              </a:spcBef>
              <a:buFont typeface="Arial"/>
              <a:buChar char="•"/>
            </a:pPr>
            <a:r>
              <a:rPr lang="en-US" b="0" i="1">
                <a:solidFill>
                  <a:srgbClr val="000000"/>
                </a:solidFill>
                <a:latin typeface="Calibri" charset="0"/>
                <a:ea typeface="MS PGothic" charset="0"/>
              </a:rPr>
              <a:t>ASK: How is debt different from credit?</a:t>
            </a:r>
          </a:p>
          <a:p>
            <a:pPr marL="168401" indent="-168401" eaLnBrk="1" hangingPunct="1">
              <a:spcBef>
                <a:spcPct val="0"/>
              </a:spcBef>
              <a:buFont typeface="Arial"/>
              <a:buChar char="•"/>
            </a:pPr>
            <a:endParaRPr lang="en-US" b="0" i="1">
              <a:solidFill>
                <a:srgbClr val="000000"/>
              </a:solidFill>
              <a:latin typeface="Calibri" charset="0"/>
              <a:ea typeface="MS PGothic" charset="0"/>
            </a:endParaRPr>
          </a:p>
          <a:p>
            <a:pPr defTabSz="465887"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281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EC784C95-56E5-ED4A-96BA-906F420B9099}" type="slidenum">
              <a:rPr lang="en-US" sz="1200">
                <a:latin typeface="Calibri" charset="0"/>
              </a:rPr>
              <a:pPr/>
              <a:t>73</a:t>
            </a:fld>
            <a:endParaRPr lang="en-US" sz="1200">
              <a:latin typeface="Calibri" charset="0"/>
            </a:endParaRPr>
          </a:p>
        </p:txBody>
      </p:sp>
    </p:spTree>
    <p:extLst>
      <p:ext uri="{BB962C8B-B14F-4D97-AF65-F5344CB8AC3E}">
        <p14:creationId xmlns:p14="http://schemas.microsoft.com/office/powerpoint/2010/main" val="1859674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1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rPr>
              <a:t>Instructions for Presenter:</a:t>
            </a:r>
            <a:endParaRPr lang="en-US" b="1">
              <a:solidFill>
                <a:srgbClr val="000000"/>
              </a:solidFill>
              <a:latin typeface="Calibri" charset="0"/>
              <a:ea typeface="MS PGothic" charset="0"/>
            </a:endParaRPr>
          </a:p>
          <a:p>
            <a:pPr eaLnBrk="1" hangingPunct="1">
              <a:spcBef>
                <a:spcPct val="0"/>
              </a:spcBef>
            </a:pPr>
            <a:endParaRPr lang="en-US" b="1">
              <a:solidFill>
                <a:srgbClr val="000000"/>
              </a:solidFill>
              <a:latin typeface="Calibri" charset="0"/>
              <a:ea typeface="MS PGothic" charset="0"/>
            </a:endParaRPr>
          </a:p>
          <a:p>
            <a:pPr eaLnBrk="1" hangingPunct="1">
              <a:spcBef>
                <a:spcPct val="0"/>
              </a:spcBef>
            </a:pPr>
            <a:r>
              <a:rPr lang="en-US" b="0">
                <a:solidFill>
                  <a:srgbClr val="000000"/>
                </a:solidFill>
                <a:latin typeface="Calibri" charset="0"/>
                <a:ea typeface="MS PGothic" charset="0"/>
              </a:rPr>
              <a:t>Facilitated Discussion, Continued</a:t>
            </a:r>
          </a:p>
          <a:p>
            <a:pPr eaLnBrk="1" hangingPunct="1">
              <a:spcBef>
                <a:spcPct val="0"/>
              </a:spcBef>
            </a:pPr>
            <a:endParaRPr lang="en-US">
              <a:solidFill>
                <a:srgbClr val="000000"/>
              </a:solidFill>
              <a:latin typeface="Calibri" charset="0"/>
              <a:ea typeface="MS PGothic" charset="0"/>
            </a:endParaRPr>
          </a:p>
          <a:p>
            <a:pPr marL="168401" indent="-168401" eaLnBrk="1" hangingPunct="1">
              <a:spcBef>
                <a:spcPct val="0"/>
              </a:spcBef>
              <a:buFont typeface="Arial"/>
              <a:buChar char="•"/>
            </a:pPr>
            <a:r>
              <a:rPr lang="en-US" b="1" i="1">
                <a:solidFill>
                  <a:srgbClr val="000000"/>
                </a:solidFill>
                <a:latin typeface="Calibri" charset="0"/>
                <a:ea typeface="MS PGothic" charset="0"/>
              </a:rPr>
              <a:t>ASK: What is a debt?</a:t>
            </a:r>
          </a:p>
          <a:p>
            <a:pPr marL="168401" indent="-168401" eaLnBrk="1" hangingPunct="1">
              <a:spcBef>
                <a:spcPct val="0"/>
              </a:spcBef>
              <a:buFont typeface="Arial"/>
              <a:buChar char="•"/>
            </a:pPr>
            <a:r>
              <a:rPr lang="en-US">
                <a:solidFill>
                  <a:srgbClr val="000000"/>
                </a:solidFill>
                <a:latin typeface="Calibri" charset="0"/>
                <a:ea typeface="MS PGothic" charset="0"/>
              </a:rPr>
              <a:t>After participants offer some ideas, share definition: </a:t>
            </a:r>
            <a:r>
              <a:rPr lang="en-US" b="1" i="1">
                <a:solidFill>
                  <a:srgbClr val="000000"/>
                </a:solidFill>
                <a:latin typeface="Calibri" charset="0"/>
                <a:ea typeface="MS PGothic" charset="0"/>
              </a:rPr>
              <a:t>Money you owe to another person or business. Debt is a liability. Debt may obligate future income.</a:t>
            </a:r>
          </a:p>
          <a:p>
            <a:pPr marL="168401" indent="-168401" eaLnBrk="1" hangingPunct="1">
              <a:spcBef>
                <a:spcPct val="0"/>
              </a:spcBef>
              <a:buFont typeface="Arial"/>
              <a:buChar char="•"/>
            </a:pPr>
            <a:endParaRPr lang="en-US">
              <a:solidFill>
                <a:srgbClr val="000000"/>
              </a:solidFill>
              <a:latin typeface="Calibri" charset="0"/>
              <a:ea typeface="MS PGothic" charset="0"/>
            </a:endParaRPr>
          </a:p>
          <a:p>
            <a:pPr marL="168401" indent="-168401" eaLnBrk="1" hangingPunct="1">
              <a:spcBef>
                <a:spcPct val="0"/>
              </a:spcBef>
              <a:buFont typeface="Arial"/>
              <a:buChar char="•"/>
            </a:pPr>
            <a:r>
              <a:rPr lang="en-US" b="1" i="1">
                <a:solidFill>
                  <a:srgbClr val="000000"/>
                </a:solidFill>
                <a:latin typeface="Calibri" charset="0"/>
                <a:ea typeface="MS PGothic" charset="0"/>
              </a:rPr>
              <a:t>ASK: How is debt different from credit?</a:t>
            </a:r>
          </a:p>
          <a:p>
            <a:pPr marL="168401" indent="-168401" eaLnBrk="1" hangingPunct="1">
              <a:spcBef>
                <a:spcPct val="0"/>
              </a:spcBef>
              <a:buFont typeface="Arial"/>
              <a:buChar char="•"/>
            </a:pPr>
            <a:r>
              <a:rPr lang="en-US">
                <a:solidFill>
                  <a:srgbClr val="000000"/>
                </a:solidFill>
                <a:latin typeface="Calibri" charset="0"/>
                <a:ea typeface="MS PGothic" charset="0"/>
              </a:rPr>
              <a:t>Credit means you can borrow money. Debt is the result of using credit. Credit is not a liability. When you use it, though, you create a liability.</a:t>
            </a:r>
          </a:p>
        </p:txBody>
      </p:sp>
      <p:sp>
        <p:nvSpPr>
          <p:cNvPr id="281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EC784C95-56E5-ED4A-96BA-906F420B9099}" type="slidenum">
              <a:rPr lang="en-US" sz="1200">
                <a:latin typeface="Calibri" charset="0"/>
              </a:rPr>
              <a:pPr/>
              <a:t>74</a:t>
            </a:fld>
            <a:endParaRPr lang="en-US" sz="1200">
              <a:latin typeface="Calibri" charset="0"/>
            </a:endParaRPr>
          </a:p>
        </p:txBody>
      </p:sp>
    </p:spTree>
    <p:extLst>
      <p:ext uri="{BB962C8B-B14F-4D97-AF65-F5344CB8AC3E}">
        <p14:creationId xmlns:p14="http://schemas.microsoft.com/office/powerpoint/2010/main" val="27501295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marL="174708" indent="-174708">
              <a:spcBef>
                <a:spcPts val="0"/>
              </a:spcBef>
              <a:buFont typeface="Arial" panose="020B0604020202020204" pitchFamily="34" charset="0"/>
              <a:buChar char="•"/>
            </a:pPr>
            <a:endParaRPr lang="en-US" altLang="en-US" b="0">
              <a:solidFill>
                <a:srgbClr val="000000"/>
              </a:solidFill>
            </a:endParaRPr>
          </a:p>
          <a:p>
            <a:pPr marL="174708" indent="-174708">
              <a:spcBef>
                <a:spcPts val="0"/>
              </a:spcBef>
              <a:buFont typeface="Arial" panose="020B0604020202020204" pitchFamily="34" charset="0"/>
              <a:buChar char="•"/>
            </a:pPr>
            <a:r>
              <a:rPr lang="en-US" altLang="en-US" b="0">
                <a:solidFill>
                  <a:srgbClr val="000000"/>
                </a:solidFill>
              </a:rPr>
              <a:t>Present slide content.</a:t>
            </a:r>
          </a:p>
          <a:p>
            <a:pPr marL="174708" indent="-174708">
              <a:spcBef>
                <a:spcPts val="0"/>
              </a:spcBef>
              <a:buFont typeface="Arial" panose="020B0604020202020204" pitchFamily="34" charset="0"/>
              <a:buChar char="•"/>
            </a:pPr>
            <a:r>
              <a:rPr lang="en-US" altLang="en-US" b="0">
                <a:solidFill>
                  <a:srgbClr val="000000"/>
                </a:solidFill>
              </a:rPr>
              <a:t>Note that this list is not exhaustive. These are just some of the examples that are especially relevant to people with disabilities.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75</a:t>
            </a:fld>
            <a:endParaRPr lang="en-US" altLang="en-US"/>
          </a:p>
        </p:txBody>
      </p:sp>
    </p:spTree>
    <p:extLst>
      <p:ext uri="{BB962C8B-B14F-4D97-AF65-F5344CB8AC3E}">
        <p14:creationId xmlns:p14="http://schemas.microsoft.com/office/powerpoint/2010/main" val="29488872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pPr marL="174708" indent="-174708">
              <a:buFont typeface="Arial" panose="020B0604020202020204" pitchFamily="34" charset="0"/>
              <a:buChar char="•"/>
            </a:pPr>
            <a:endParaRPr lang="en-US" altLang="en-US">
              <a:solidFill>
                <a:srgbClr val="000000"/>
              </a:solidFill>
            </a:endParaRPr>
          </a:p>
          <a:p>
            <a:r>
              <a:rPr lang="en-US" altLang="en-US">
                <a:solidFill>
                  <a:srgbClr val="000000"/>
                </a:solidFill>
              </a:rPr>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76</a:t>
            </a:fld>
            <a:endParaRPr lang="en-US" altLang="en-US"/>
          </a:p>
        </p:txBody>
      </p:sp>
    </p:spTree>
    <p:extLst>
      <p:ext uri="{BB962C8B-B14F-4D97-AF65-F5344CB8AC3E}">
        <p14:creationId xmlns:p14="http://schemas.microsoft.com/office/powerpoint/2010/main" val="2521995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p>
          <a:p>
            <a:pPr>
              <a:spcBef>
                <a:spcPts val="0"/>
              </a:spcBef>
            </a:pPr>
            <a:r>
              <a:rPr lang="en-US"/>
              <a:t>People may also qualify for </a:t>
            </a:r>
            <a:r>
              <a:rPr lang="en-US" b="1"/>
              <a:t>deferment </a:t>
            </a:r>
            <a:r>
              <a:rPr lang="en-US"/>
              <a:t>or </a:t>
            </a:r>
            <a:r>
              <a:rPr lang="en-US" b="1"/>
              <a:t>forbearance</a:t>
            </a:r>
            <a:r>
              <a:rPr lang="en-US"/>
              <a:t>. </a:t>
            </a:r>
          </a:p>
          <a:p>
            <a:pPr>
              <a:spcBef>
                <a:spcPts val="0"/>
              </a:spcBef>
            </a:pPr>
            <a:endParaRPr lang="en-US"/>
          </a:p>
          <a:p>
            <a:pPr marL="640594" lvl="1" indent="-174708">
              <a:spcBef>
                <a:spcPts val="0"/>
              </a:spcBef>
              <a:buFont typeface="Arial" panose="020B0604020202020204" pitchFamily="34" charset="0"/>
              <a:buChar char="•"/>
            </a:pPr>
            <a:r>
              <a:rPr lang="en-US" b="1"/>
              <a:t>Deferments are a temporary pause to student loan payments for specific situations such as active duty military service and reenrollment in school. Deferments are only granted for specific circumstances including: </a:t>
            </a:r>
            <a:endParaRPr lang="en-US"/>
          </a:p>
          <a:p>
            <a:pPr marL="1106481" lvl="2" indent="-174708">
              <a:spcBef>
                <a:spcPts val="0"/>
              </a:spcBef>
              <a:buFont typeface="Arial" panose="020B0604020202020204" pitchFamily="34" charset="0"/>
              <a:buChar char="•"/>
            </a:pPr>
            <a:r>
              <a:rPr lang="en-US"/>
              <a:t>Enrollment in college or a trade school (at least have time), a graduate fellowship, or a rehabilitation program for people with disabilities </a:t>
            </a:r>
          </a:p>
          <a:p>
            <a:pPr marL="1106481" lvl="2" indent="-174708">
              <a:spcBef>
                <a:spcPts val="0"/>
              </a:spcBef>
              <a:buFont typeface="Arial" panose="020B0604020202020204" pitchFamily="34" charset="0"/>
              <a:buChar char="•"/>
            </a:pPr>
            <a:r>
              <a:rPr lang="en-US"/>
              <a:t>Unemployment </a:t>
            </a:r>
          </a:p>
          <a:p>
            <a:pPr marL="1106481" lvl="2" indent="-174708">
              <a:spcBef>
                <a:spcPts val="0"/>
              </a:spcBef>
              <a:buFont typeface="Arial" panose="020B0604020202020204" pitchFamily="34" charset="0"/>
              <a:buChar char="•"/>
            </a:pPr>
            <a:r>
              <a:rPr lang="en-US"/>
              <a:t>Military service </a:t>
            </a:r>
          </a:p>
          <a:p>
            <a:pPr marL="1106481" lvl="2" indent="-174708">
              <a:spcBef>
                <a:spcPts val="0"/>
              </a:spcBef>
              <a:buFont typeface="Arial" panose="020B0604020202020204" pitchFamily="34" charset="0"/>
              <a:buChar char="•"/>
            </a:pPr>
            <a:r>
              <a:rPr lang="en-US"/>
              <a:t>Economic hardship, including Peace Corps service </a:t>
            </a:r>
          </a:p>
          <a:p>
            <a:pPr>
              <a:spcBef>
                <a:spcPts val="0"/>
              </a:spcBef>
            </a:pPr>
            <a:endParaRPr lang="en-US"/>
          </a:p>
          <a:p>
            <a:pPr marL="640594" lvl="1" indent="-174708">
              <a:spcBef>
                <a:spcPts val="0"/>
              </a:spcBef>
              <a:buFont typeface="Arial" panose="020B0604020202020204" pitchFamily="34" charset="0"/>
              <a:buChar char="•"/>
            </a:pPr>
            <a:r>
              <a:rPr lang="en-US" b="1"/>
              <a:t>Forbearance </a:t>
            </a:r>
            <a:r>
              <a:rPr lang="en-US"/>
              <a:t>is a temporary postponement or reduction of student loan payments for a period of time because a person is experiencing financial difficulty. Borrowers can receive forbearance if they’re not eligible for a deferment. A loan holder can grant forbearance in intervals of up to 12 months at a time for up to three years. Unlike deferment, with forbearance interest accrues whether the loans are subsidized or unsubsidized, and the person is responsible for repaying it even while in forbearance. </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77</a:t>
            </a:fld>
            <a:endParaRPr lang="en-US" altLang="en-US"/>
          </a:p>
        </p:txBody>
      </p:sp>
    </p:spTree>
    <p:extLst>
      <p:ext uri="{BB962C8B-B14F-4D97-AF65-F5344CB8AC3E}">
        <p14:creationId xmlns:p14="http://schemas.microsoft.com/office/powerpoint/2010/main" val="19496934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068">
              <a:spcBef>
                <a:spcPts val="0"/>
              </a:spcBef>
              <a:defRPr/>
            </a:pPr>
            <a:r>
              <a:rPr lang="en-US" altLang="en-US" b="1" u="sng">
                <a:solidFill>
                  <a:srgbClr val="000000"/>
                </a:solidFill>
              </a:rPr>
              <a:t>Instructions for Presenter:</a:t>
            </a:r>
          </a:p>
          <a:p>
            <a:pPr defTabSz="449068">
              <a:spcBef>
                <a:spcPts val="0"/>
              </a:spcBef>
              <a:defRPr/>
            </a:pPr>
            <a:endParaRPr lang="en-US" altLang="en-US" b="0">
              <a:solidFill>
                <a:srgbClr val="000000"/>
              </a:solidFill>
            </a:endParaRPr>
          </a:p>
          <a:p>
            <a:pPr marL="174708" indent="-174708" defTabSz="449068">
              <a:spcBef>
                <a:spcPts val="0"/>
              </a:spcBef>
              <a:buFont typeface="Arial" panose="020B0604020202020204" pitchFamily="34" charset="0"/>
              <a:buChar char="•"/>
              <a:defRPr/>
            </a:pPr>
            <a:r>
              <a:rPr lang="en-US" altLang="en-US" b="0">
                <a:solidFill>
                  <a:srgbClr val="000000"/>
                </a:solidFill>
              </a:rPr>
              <a:t>Present slide content.</a:t>
            </a:r>
          </a:p>
          <a:p>
            <a:pPr marL="174708" indent="-174708" defTabSz="449068">
              <a:spcBef>
                <a:spcPts val="0"/>
              </a:spcBef>
              <a:buFont typeface="Arial" panose="020B0604020202020204" pitchFamily="34" charset="0"/>
              <a:buChar char="•"/>
              <a:defRPr/>
            </a:pPr>
            <a:r>
              <a:rPr lang="en-US" b="1">
                <a:solidFill>
                  <a:srgbClr val="000000"/>
                </a:solidFill>
              </a:rPr>
              <a:t>P</a:t>
            </a:r>
            <a:r>
              <a:rPr lang="en-US" b="1"/>
              <a:t>eople with disabilities must continue to pay their student loans while awaiting approval of your application. </a:t>
            </a:r>
            <a:r>
              <a:rPr lang="en-US"/>
              <a:t>This is essential. </a:t>
            </a:r>
            <a:endParaRPr lang="en-US" altLang="en-US" b="1">
              <a:solidFill>
                <a:srgbClr val="000000"/>
              </a:solidFill>
            </a:endParaRPr>
          </a:p>
          <a:p>
            <a:pPr marL="174708" indent="-174708">
              <a:spcBef>
                <a:spcPts val="0"/>
              </a:spcBef>
              <a:buFont typeface="Arial" panose="020B0604020202020204" pitchFamily="34" charset="0"/>
              <a:buChar char="•"/>
            </a:pPr>
            <a:r>
              <a:rPr lang="en-US" b="1"/>
              <a:t>A person can show that they’re totally and permanently disabled in one of the following three ways:</a:t>
            </a:r>
          </a:p>
          <a:p>
            <a:pPr marL="634288" lvl="1" indent="-168401">
              <a:spcBef>
                <a:spcPts val="0"/>
              </a:spcBef>
              <a:buFont typeface="Arial" panose="020B0604020202020204" pitchFamily="34" charset="0"/>
              <a:buChar char="•"/>
            </a:pPr>
            <a:r>
              <a:rPr lang="en-US" u="sng"/>
              <a:t>Veterans can submit documentation </a:t>
            </a:r>
            <a:r>
              <a:rPr lang="en-US"/>
              <a:t>from the U.S. Department of Veterans Affairs (VA) showing that the VA has determined that they are unemployable due to a service-connected disability.</a:t>
            </a:r>
          </a:p>
          <a:p>
            <a:pPr marL="634288" lvl="1" indent="-168401">
              <a:spcBef>
                <a:spcPts val="0"/>
              </a:spcBef>
              <a:buFont typeface="Arial" panose="020B0604020202020204" pitchFamily="34" charset="0"/>
              <a:buChar char="•"/>
            </a:pPr>
            <a:r>
              <a:rPr lang="en-US" u="sng"/>
              <a:t>People receiving Social Security Disability Insurance (SSDI) or Supplemental Security Income (SSI) benefits</a:t>
            </a:r>
            <a:r>
              <a:rPr lang="en-US"/>
              <a:t>, can submit a Social Security Administration (SSA) notice of award for SSDI or SSI benefits stating that their next scheduled disability review will be within five to seven years from the date of their most recent SSA disability determination.</a:t>
            </a:r>
          </a:p>
          <a:p>
            <a:pPr marL="634288" lvl="1" indent="-168401">
              <a:spcBef>
                <a:spcPts val="0"/>
              </a:spcBef>
              <a:buFont typeface="Arial" panose="020B0604020202020204" pitchFamily="34" charset="0"/>
              <a:buChar char="•"/>
            </a:pPr>
            <a:r>
              <a:rPr lang="en-US"/>
              <a:t>People with disabilities can </a:t>
            </a:r>
            <a:r>
              <a:rPr lang="en-US" u="sng"/>
              <a:t>submit certification from a physician</a:t>
            </a:r>
            <a:r>
              <a:rPr lang="en-US"/>
              <a:t> that they are totally and permanently disabled. The physician must certify that they are unable to engage in any substantial gainful activity by reason of a medically determinable physical or mental impairment that:</a:t>
            </a:r>
          </a:p>
          <a:p>
            <a:pPr marL="1100175" lvl="2" indent="-168401">
              <a:spcBef>
                <a:spcPts val="0"/>
              </a:spcBef>
              <a:buFont typeface="Arial" panose="020B0604020202020204" pitchFamily="34" charset="0"/>
              <a:buChar char="•"/>
            </a:pPr>
            <a:r>
              <a:rPr lang="en-US"/>
              <a:t>Can be expected to result in death.</a:t>
            </a:r>
          </a:p>
          <a:p>
            <a:pPr marL="1100175" lvl="2" indent="-168401">
              <a:spcBef>
                <a:spcPts val="0"/>
              </a:spcBef>
              <a:buFont typeface="Arial" panose="020B0604020202020204" pitchFamily="34" charset="0"/>
              <a:buChar char="•"/>
            </a:pPr>
            <a:r>
              <a:rPr lang="en-US"/>
              <a:t>Has lasted for a continuous period of not less than 60 months.</a:t>
            </a:r>
          </a:p>
          <a:p>
            <a:pPr marL="1100175" lvl="2" indent="-168401">
              <a:spcBef>
                <a:spcPts val="0"/>
              </a:spcBef>
              <a:buFont typeface="Arial" panose="020B0604020202020204" pitchFamily="34" charset="0"/>
              <a:buChar char="•"/>
            </a:pPr>
            <a:r>
              <a:rPr lang="en-US"/>
              <a:t>Can be expected to last for a continuous period of not less than 60 months.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78</a:t>
            </a:fld>
            <a:endParaRPr lang="en-US" altLang="en-US"/>
          </a:p>
        </p:txBody>
      </p:sp>
    </p:spTree>
    <p:extLst>
      <p:ext uri="{BB962C8B-B14F-4D97-AF65-F5344CB8AC3E}">
        <p14:creationId xmlns:p14="http://schemas.microsoft.com/office/powerpoint/2010/main" val="28110937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pPr marL="174708" indent="-174708">
              <a:buFont typeface="Arial" panose="020B0604020202020204" pitchFamily="34" charset="0"/>
              <a:buChar char="•"/>
            </a:pPr>
            <a:endParaRPr lang="en-US" altLang="en-US">
              <a:solidFill>
                <a:srgbClr val="000000"/>
              </a:solidFill>
            </a:endParaRPr>
          </a:p>
          <a:p>
            <a:r>
              <a:rPr lang="en-US" altLang="en-US">
                <a:solidFill>
                  <a:srgbClr val="000000"/>
                </a:solidFill>
              </a:rPr>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79</a:t>
            </a:fld>
            <a:endParaRPr lang="en-US" altLang="en-US"/>
          </a:p>
        </p:txBody>
      </p:sp>
    </p:spTree>
    <p:extLst>
      <p:ext uri="{BB962C8B-B14F-4D97-AF65-F5344CB8AC3E}">
        <p14:creationId xmlns:p14="http://schemas.microsoft.com/office/powerpoint/2010/main" val="13574914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altLang="en-US" b="1" u="sng">
                <a:solidFill>
                  <a:srgbClr val="000000"/>
                </a:solidFill>
              </a:rPr>
              <a:t>Instructions for Presenter:</a:t>
            </a:r>
          </a:p>
          <a:p>
            <a:endParaRPr lang="en-US"/>
          </a:p>
          <a:p>
            <a:pPr marL="174708" indent="-174708">
              <a:buFont typeface="Arial" panose="020B0604020202020204" pitchFamily="34" charset="0"/>
              <a:buChar char="•"/>
            </a:pPr>
            <a:r>
              <a:rPr lang="en-US"/>
              <a:t>Making a plan to pay debt regularly, reduce debt, or get rid of debt starts with getting a clear picture of what a person owes and who they owe money to. The debt worksheet is designed to help them get all of this information in one place.</a:t>
            </a:r>
            <a:endParaRPr lang="en-US" altLang="en-US" b="0"/>
          </a:p>
          <a:p>
            <a:pPr marL="174708" indent="-174708">
              <a:buFont typeface="Arial" panose="020B0604020202020204" pitchFamily="34" charset="0"/>
              <a:buChar char="•"/>
            </a:pPr>
            <a:r>
              <a:rPr lang="en-US" altLang="en-US" b="0"/>
              <a:t>The debt worksheet has six columns monthly payment due, monthly due date, interest rate, amount outstanding, payoff date or goal, and notes. There are rows for different debt types including assistive technology loans, auto loans, back child support, credit card debts, and more. At the bottom of the debt worksheet, there is a box for a “total monthly payment amount.” This is part of the debt reduction and elimination plan.</a:t>
            </a:r>
          </a:p>
          <a:p>
            <a:pPr marL="174708" indent="-174708">
              <a:buFont typeface="Arial" panose="020B0604020202020204" pitchFamily="34" charset="0"/>
              <a:buChar char="•"/>
            </a:pPr>
            <a:r>
              <a:rPr lang="en-US" altLang="en-US" b="0"/>
              <a:t>Explain</a:t>
            </a:r>
            <a:r>
              <a:rPr lang="en-US" altLang="en-US" b="0" baseline="0"/>
              <a:t> how the </a:t>
            </a:r>
            <a:r>
              <a:rPr lang="en-US" altLang="en-US" b="0" i="1" baseline="0"/>
              <a:t>Debt worksheet</a:t>
            </a:r>
            <a:r>
              <a:rPr lang="en-US" altLang="en-US" b="0" baseline="0"/>
              <a:t> works:</a:t>
            </a:r>
          </a:p>
          <a:p>
            <a:pPr marL="910464" lvl="1" indent="-449068">
              <a:spcBef>
                <a:spcPts val="589"/>
              </a:spcBef>
              <a:buFont typeface="Arial" panose="020B0604020202020204" pitchFamily="34" charset="0"/>
              <a:buChar char="•"/>
            </a:pPr>
            <a:r>
              <a:rPr lang="en-US" altLang="en-US" b="0"/>
              <a:t>List all the debts you have.</a:t>
            </a:r>
          </a:p>
          <a:p>
            <a:pPr marL="910464" lvl="1" indent="-449068">
              <a:spcBef>
                <a:spcPts val="589"/>
              </a:spcBef>
              <a:buFont typeface="Arial" panose="020B0604020202020204" pitchFamily="34" charset="0"/>
              <a:buChar char="•"/>
            </a:pPr>
            <a:r>
              <a:rPr lang="en-US" altLang="en-US" b="0"/>
              <a:t>Fill out the table to see your total monthly debt payment.</a:t>
            </a:r>
          </a:p>
          <a:p>
            <a:pPr marL="910464" lvl="1" indent="-449068">
              <a:spcBef>
                <a:spcPts val="589"/>
              </a:spcBef>
              <a:buFont typeface="Arial" panose="020B0604020202020204" pitchFamily="34" charset="0"/>
              <a:buChar char="•"/>
            </a:pPr>
            <a:r>
              <a:rPr lang="en-US" altLang="en-US" b="0"/>
              <a:t>Circle any debts in collections.</a:t>
            </a:r>
          </a:p>
          <a:p>
            <a:pPr marL="174708" indent="-174708">
              <a:buFont typeface="Arial" panose="020B0604020202020204" pitchFamily="34" charset="0"/>
              <a:buChar char="•"/>
            </a:pPr>
            <a:r>
              <a:rPr lang="en-US" altLang="en-US" b="0" baseline="0"/>
              <a:t>Note that f</a:t>
            </a:r>
            <a:r>
              <a:rPr lang="en-US" altLang="en-US" b="0"/>
              <a:t>or each debt, you will need to know the: </a:t>
            </a:r>
          </a:p>
          <a:p>
            <a:pPr marL="634288" lvl="1" indent="-168401">
              <a:buFont typeface="Arial" panose="020B0604020202020204" pitchFamily="34" charset="0"/>
              <a:buChar char="•"/>
            </a:pPr>
            <a:r>
              <a:rPr lang="en-US" altLang="en-US" b="0"/>
              <a:t>Person, business, or organization you owe money to </a:t>
            </a:r>
          </a:p>
          <a:p>
            <a:pPr marL="634288" lvl="1" indent="-168401">
              <a:buFont typeface="Arial" panose="020B0604020202020204" pitchFamily="34" charset="0"/>
              <a:buChar char="•"/>
            </a:pPr>
            <a:r>
              <a:rPr lang="en-US" altLang="en-US" b="0"/>
              <a:t>Amount you owe them </a:t>
            </a:r>
          </a:p>
          <a:p>
            <a:pPr marL="634288" lvl="1" indent="-168401">
              <a:buFont typeface="Arial" panose="020B0604020202020204" pitchFamily="34" charset="0"/>
              <a:buChar char="•"/>
            </a:pPr>
            <a:r>
              <a:rPr lang="en-US" altLang="en-US" b="0"/>
              <a:t>Amount of your monthly payment, which includes the principal, interest payments and any fees you may owe </a:t>
            </a:r>
          </a:p>
          <a:p>
            <a:pPr marL="634288" lvl="1" indent="-168401">
              <a:buFont typeface="Arial" panose="020B0604020202020204" pitchFamily="34" charset="0"/>
              <a:buChar char="•"/>
            </a:pPr>
            <a:r>
              <a:rPr lang="en-US" altLang="en-US" b="0"/>
              <a:t>Interest rate you are paying and other important terms.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80</a:t>
            </a:fld>
            <a:endParaRPr lang="en-US" altLang="en-US"/>
          </a:p>
        </p:txBody>
      </p:sp>
    </p:spTree>
    <p:extLst>
      <p:ext uri="{BB962C8B-B14F-4D97-AF65-F5344CB8AC3E}">
        <p14:creationId xmlns:p14="http://schemas.microsoft.com/office/powerpoint/2010/main" val="2027422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altLang="en-US" b="0"/>
          </a:p>
          <a:p>
            <a:pPr>
              <a:spcBef>
                <a:spcPts val="0"/>
              </a:spcBef>
            </a:pPr>
            <a:r>
              <a:rPr lang="en-US" altLang="en-US" b="0"/>
              <a:t>Here is a sample </a:t>
            </a:r>
            <a:r>
              <a:rPr lang="en-US" altLang="en-US" b="0" i="1"/>
              <a:t>Debt worksheet</a:t>
            </a:r>
            <a:r>
              <a:rPr lang="en-US" altLang="en-US" b="0"/>
              <a:t>. The person enters the six factors for three different debts: an auto loan, credit card debt, and student loans. </a:t>
            </a:r>
          </a:p>
          <a:p>
            <a:pPr marL="174708" indent="-174708">
              <a:spcBef>
                <a:spcPts val="0"/>
              </a:spcBef>
              <a:buFont typeface="Arial" panose="020B0604020202020204" pitchFamily="34" charset="0"/>
              <a:buChar char="•"/>
            </a:pPr>
            <a:r>
              <a:rPr lang="en-US" altLang="en-US" b="0"/>
              <a:t>The auto loan and student loans are both fixed-rate and just have money due on the 1</a:t>
            </a:r>
            <a:r>
              <a:rPr lang="en-US" altLang="en-US" b="0" baseline="30000"/>
              <a:t>st</a:t>
            </a:r>
            <a:r>
              <a:rPr lang="en-US" altLang="en-US" b="0"/>
              <a:t>. With the amount due and monthly bill, they will be paid off in 2019 and 2022, respectively. The person can choose to pay off the loans earlier if they want, though.</a:t>
            </a:r>
          </a:p>
          <a:p>
            <a:pPr marL="174708" indent="-174708">
              <a:spcBef>
                <a:spcPts val="0"/>
              </a:spcBef>
              <a:buFont typeface="Arial" panose="020B0604020202020204" pitchFamily="34" charset="0"/>
              <a:buChar char="•"/>
            </a:pPr>
            <a:r>
              <a:rPr lang="en-US" altLang="en-US" b="0"/>
              <a:t>The person’s credit card debt has an outstanding amount of $400 with a 17% interest rate, and bills due on the 15</a:t>
            </a:r>
            <a:r>
              <a:rPr lang="en-US" altLang="en-US" b="0" baseline="30000"/>
              <a:t>th</a:t>
            </a:r>
            <a:r>
              <a:rPr lang="en-US" altLang="en-US" b="0"/>
              <a:t>. There is a minimum payment of $50/month (this is in the “notes” section). The person has a goal of paying off the debt in two months, so they are paying $220/month. It is more than just $200/month because they are taking into account the 17% interest.</a:t>
            </a:r>
          </a:p>
          <a:p>
            <a:pPr marL="174708" indent="-174708">
              <a:spcBef>
                <a:spcPts val="0"/>
              </a:spcBef>
              <a:buFont typeface="Arial" panose="020B0604020202020204" pitchFamily="34" charset="0"/>
              <a:buChar char="•"/>
            </a:pPr>
            <a:r>
              <a:rPr lang="en-US" altLang="en-US" b="0"/>
              <a:t>In total, this adds up to $570</a:t>
            </a:r>
            <a:r>
              <a:rPr lang="en-US" altLang="en-US" b="0" baseline="0"/>
              <a:t> per </a:t>
            </a:r>
            <a:r>
              <a:rPr lang="en-US" altLang="en-US" b="0"/>
              <a:t>month in total debt payments.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81</a:t>
            </a:fld>
            <a:endParaRPr lang="en-US" altLang="en-US"/>
          </a:p>
        </p:txBody>
      </p:sp>
    </p:spTree>
    <p:extLst>
      <p:ext uri="{BB962C8B-B14F-4D97-AF65-F5344CB8AC3E}">
        <p14:creationId xmlns:p14="http://schemas.microsoft.com/office/powerpoint/2010/main" val="163032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pPr>
            <a:endParaRPr lang="en-US" b="1">
              <a:solidFill>
                <a:srgbClr val="000000"/>
              </a:solidFill>
              <a:latin typeface="Calibri" charset="0"/>
              <a:ea typeface="MS PGothic" charset="0"/>
            </a:endParaRPr>
          </a:p>
          <a:p>
            <a:pPr defTabSz="465887" eaLnBrk="1" hangingPunct="1">
              <a:spcBef>
                <a:spcPct val="0"/>
              </a:spcBef>
              <a:defRPr/>
            </a:pPr>
            <a:r>
              <a:rPr lang="en-US" b="0">
                <a:solidFill>
                  <a:srgbClr val="000000"/>
                </a:solidFill>
                <a:latin typeface="Calibri" charset="0"/>
                <a:ea typeface="MS PGothic" charset="0"/>
              </a:rPr>
              <a:t>Introduce Subsection 1: People with Disabilities and Financial Decision-Making/Goal-Setting</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Getting started with the money conversation questionnaire</a:t>
            </a:r>
          </a:p>
          <a:p>
            <a:pPr marL="174708"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Module 1: Setting goals and planning for large purchases</a:t>
            </a:r>
          </a:p>
          <a:p>
            <a:pPr marL="640594" lvl="1" indent="-174708" defTabSz="465887" eaLnBrk="1" hangingPunct="1">
              <a:spcBef>
                <a:spcPct val="0"/>
              </a:spcBef>
              <a:buFont typeface="Arial" panose="020B0604020202020204" pitchFamily="34" charset="0"/>
              <a:buChar char="•"/>
              <a:defRPr/>
            </a:pPr>
            <a:r>
              <a:rPr lang="en-US" b="0">
                <a:solidFill>
                  <a:srgbClr val="000000"/>
                </a:solidFill>
                <a:latin typeface="Calibri" charset="0"/>
                <a:ea typeface="MS PGothic" charset="0"/>
              </a:rPr>
              <a:t>Tool: Paying for assistive devices</a:t>
            </a:r>
          </a:p>
          <a:p>
            <a:pPr marL="174708" indent="-174708" defTabSz="465887" eaLnBrk="1" hangingPunct="1">
              <a:spcBef>
                <a:spcPct val="0"/>
              </a:spcBef>
              <a:buFont typeface="Arial" panose="020B0604020202020204" pitchFamily="34" charset="0"/>
              <a:buChar char="•"/>
              <a:defRPr/>
            </a:pPr>
            <a:r>
              <a:rPr lang="en-US"/>
              <a:t>Module 2: Saving for emergencies, bills and goals</a:t>
            </a:r>
          </a:p>
          <a:p>
            <a:pPr marL="640594" lvl="1" indent="-174708" defTabSz="465887" eaLnBrk="1" hangingPunct="1">
              <a:spcBef>
                <a:spcPct val="0"/>
              </a:spcBef>
              <a:buFont typeface="Arial" panose="020B0604020202020204" pitchFamily="34" charset="0"/>
              <a:buChar char="•"/>
              <a:defRPr/>
            </a:pPr>
            <a:r>
              <a:rPr lang="en-US"/>
              <a:t>Tool: Setting up an ABLE Account</a:t>
            </a:r>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10</a:t>
            </a:fld>
            <a:endParaRPr lang="en-US" altLang="en-US"/>
          </a:p>
        </p:txBody>
      </p:sp>
    </p:spTree>
    <p:extLst>
      <p:ext uri="{BB962C8B-B14F-4D97-AF65-F5344CB8AC3E}">
        <p14:creationId xmlns:p14="http://schemas.microsoft.com/office/powerpoint/2010/main" val="1862724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74708" indent="-174708" defTabSz="912170" eaLnBrk="1" hangingPunct="1">
              <a:spcBef>
                <a:spcPct val="0"/>
              </a:spcBef>
              <a:buFont typeface="Arial" panose="020B0604020202020204" pitchFamily="34" charset="0"/>
              <a:buChar char="•"/>
            </a:pPr>
            <a:endParaRPr lang="en-US" altLang="en-US" b="0" u="none"/>
          </a:p>
          <a:p>
            <a:pPr marL="174708" indent="-174708" defTabSz="912170" eaLnBrk="1" hangingPunct="1">
              <a:spcBef>
                <a:spcPct val="0"/>
              </a:spcBef>
              <a:buFont typeface="Arial" panose="020B0604020202020204" pitchFamily="34" charset="0"/>
              <a:buChar char="•"/>
            </a:pPr>
            <a:r>
              <a:rPr lang="en-US" altLang="en-US" b="0" u="none"/>
              <a:t>Present slide contents.</a:t>
            </a:r>
          </a:p>
          <a:p>
            <a:endParaRPr lang="en-US" altLang="en-US" b="1">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82</a:t>
            </a:fld>
            <a:endParaRPr lang="en-US" altLang="en-US"/>
          </a:p>
        </p:txBody>
      </p:sp>
    </p:spTree>
    <p:extLst>
      <p:ext uri="{BB962C8B-B14F-4D97-AF65-F5344CB8AC3E}">
        <p14:creationId xmlns:p14="http://schemas.microsoft.com/office/powerpoint/2010/main" val="11402943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marL="174708" indent="-174708">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a:p>
            <a:pPr marL="174708" indent="-174708">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Present slide content.</a:t>
            </a:r>
          </a:p>
          <a:p>
            <a:pPr marL="174708" lvl="1" indent="-174708" defTabSz="465887">
              <a:spcBef>
                <a:spcPts val="0"/>
              </a:spcBef>
              <a:buFont typeface="Arial" panose="020B0604020202020204" pitchFamily="34" charset="0"/>
              <a:buChar char="•"/>
              <a:defRPr/>
            </a:pPr>
            <a:r>
              <a:rPr lang="en-US" b="0">
                <a:ea typeface="MS Mincho" panose="02020609040205080304" pitchFamily="49" charset="-128"/>
                <a:cs typeface="Times New Roman" panose="02020603050405020304" pitchFamily="18" charset="0"/>
              </a:rPr>
              <a:t>The tool on </a:t>
            </a:r>
            <a:r>
              <a:rPr lang="en-US" b="0" i="1">
                <a:ea typeface="MS Mincho" panose="02020609040205080304" pitchFamily="49" charset="-128"/>
                <a:cs typeface="Times New Roman" panose="02020603050405020304" pitchFamily="18" charset="0"/>
              </a:rPr>
              <a:t>Debt collectors</a:t>
            </a:r>
            <a:r>
              <a:rPr lang="en-US" b="0">
                <a:ea typeface="MS Mincho" panose="02020609040205080304" pitchFamily="49" charset="-128"/>
                <a:cs typeface="Times New Roman" panose="02020603050405020304" pitchFamily="18" charset="0"/>
              </a:rPr>
              <a:t> includes these two main sections: information about interacting with debt collectors, and a sample letter to communicate with them or other collection agencies. The full information is available in </a:t>
            </a:r>
            <a:r>
              <a:rPr lang="en-US" b="0" i="1">
                <a:ea typeface="MS Mincho" panose="02020609040205080304" pitchFamily="49" charset="-128"/>
                <a:cs typeface="Times New Roman" panose="02020603050405020304" pitchFamily="18" charset="0"/>
              </a:rPr>
              <a:t>Focus on People with Disabilities.</a:t>
            </a:r>
            <a:endParaRPr lang="en-US" b="0">
              <a:ea typeface="MS Mincho" panose="02020609040205080304" pitchFamily="49" charset="-128"/>
              <a:cs typeface="Times New Roman" panose="02020603050405020304" pitchFamily="18" charset="0"/>
            </a:endParaRPr>
          </a:p>
          <a:p>
            <a:pPr marL="174708" indent="-174708">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A debt collector cannot: </a:t>
            </a:r>
          </a:p>
          <a:p>
            <a:pPr marL="640594" lvl="1" indent="-174708">
              <a:spcBef>
                <a:spcPts val="589"/>
              </a:spcBef>
              <a:buFont typeface="Arial" panose="020B0604020202020204" pitchFamily="34" charset="0"/>
              <a:buChar char="•"/>
            </a:pPr>
            <a:r>
              <a:rPr lang="en-US" b="0">
                <a:ea typeface="MS Mincho" panose="02020609040205080304" pitchFamily="49" charset="-128"/>
                <a:cs typeface="Times New Roman" panose="02020603050405020304" pitchFamily="18" charset="0"/>
              </a:rPr>
              <a:t>Call repeatedly to harass or abuse you.</a:t>
            </a:r>
          </a:p>
          <a:p>
            <a:pPr marL="640594" lvl="1" indent="-174708">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Use obscene language.</a:t>
            </a:r>
          </a:p>
          <a:p>
            <a:pPr marL="640594" lvl="1" indent="-174708">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Threaten you to take action they can’t or don’t really plan to take.</a:t>
            </a:r>
          </a:p>
          <a:p>
            <a:pPr marL="640594" lvl="1" indent="-174708">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Publish your name for not paying a debt.</a:t>
            </a:r>
          </a:p>
          <a:p>
            <a:pPr marL="640594" lvl="1" indent="-174708">
              <a:spcBef>
                <a:spcPts val="0"/>
              </a:spcBef>
              <a:buFont typeface="Arial" panose="020B0604020202020204" pitchFamily="34" charset="0"/>
              <a:buChar char="•"/>
            </a:pPr>
            <a:r>
              <a:rPr lang="en-US" b="0">
                <a:ea typeface="MS Mincho" panose="02020609040205080304" pitchFamily="49" charset="-128"/>
                <a:cs typeface="Times New Roman" panose="02020603050405020304" pitchFamily="18" charset="0"/>
              </a:rPr>
              <a:t>Lie to you.</a:t>
            </a:r>
          </a:p>
          <a:p>
            <a:pPr marL="640594" lvl="1" indent="-174708">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a:p>
            <a:pPr marL="640594" lvl="1" indent="-174708">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a:p>
            <a:pPr marL="640594" lvl="1" indent="-174708">
              <a:spcBef>
                <a:spcPts val="0"/>
              </a:spcBef>
              <a:buFont typeface="Arial" panose="020B0604020202020204" pitchFamily="34" charset="0"/>
              <a:buChar char="•"/>
            </a:pPr>
            <a:endParaRPr lang="en-US" b="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83</a:t>
            </a:fld>
            <a:endParaRPr lang="en-US" altLang="en-US"/>
          </a:p>
        </p:txBody>
      </p:sp>
    </p:spTree>
    <p:extLst>
      <p:ext uri="{BB962C8B-B14F-4D97-AF65-F5344CB8AC3E}">
        <p14:creationId xmlns:p14="http://schemas.microsoft.com/office/powerpoint/2010/main" val="5253790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solidFill>
                <a:srgbClr val="3B3C3E"/>
              </a:solidFill>
              <a:ea typeface="ＭＳ Ｐゴシック" charset="0"/>
            </a:endParaRPr>
          </a:p>
          <a:p>
            <a:pPr marL="168401" indent="-168401">
              <a:spcBef>
                <a:spcPts val="0"/>
              </a:spcBef>
              <a:buFont typeface="Arial" panose="020B0604020202020204" pitchFamily="34" charset="0"/>
              <a:buChar char="•"/>
            </a:pPr>
            <a:r>
              <a:rPr lang="en-US" altLang="en-US"/>
              <a:t>Use </a:t>
            </a:r>
            <a:r>
              <a:rPr lang="en-US" altLang="en-US" b="1" i="1"/>
              <a:t>Tool 1: Debt worksheet </a:t>
            </a:r>
            <a:r>
              <a:rPr lang="en-US" altLang="en-US"/>
              <a:t>to make a list of your debts and the details associated with each debt—this is the foundation of a debt reduction plan.</a:t>
            </a:r>
          </a:p>
          <a:p>
            <a:pPr marL="168401" indent="-168401">
              <a:spcBef>
                <a:spcPts val="0"/>
              </a:spcBef>
              <a:buFont typeface="Arial" panose="020B0604020202020204" pitchFamily="34" charset="0"/>
              <a:buChar char="•"/>
            </a:pPr>
            <a:r>
              <a:rPr lang="en-US" altLang="en-US"/>
              <a:t>Use </a:t>
            </a:r>
            <a:r>
              <a:rPr lang="en-US" altLang="en-US" b="1" i="1"/>
              <a:t>Tool 2: Debt-to-income worksheet </a:t>
            </a:r>
            <a:r>
              <a:rPr lang="en-US" altLang="en-US"/>
              <a:t>to figure out how much of your income is going to cover your debts on a monthly basis.</a:t>
            </a:r>
          </a:p>
          <a:p>
            <a:pPr marL="168401" indent="-168401">
              <a:spcBef>
                <a:spcPts val="0"/>
              </a:spcBef>
              <a:buFont typeface="Arial" panose="020B0604020202020204" pitchFamily="34" charset="0"/>
              <a:buChar char="•"/>
            </a:pPr>
            <a:r>
              <a:rPr lang="en-US" altLang="en-US"/>
              <a:t>Use </a:t>
            </a:r>
            <a:r>
              <a:rPr lang="en-US" altLang="en-US" b="1" i="1"/>
              <a:t>Tool 3: Reducing debt worksheet </a:t>
            </a:r>
            <a:r>
              <a:rPr lang="en-US" altLang="en-US"/>
              <a:t>to identify a strategy for reducing or eliminating your debts.</a:t>
            </a:r>
          </a:p>
          <a:p>
            <a:pPr marL="168401" indent="-168401">
              <a:spcBef>
                <a:spcPts val="0"/>
              </a:spcBef>
              <a:buFont typeface="Arial" panose="020B0604020202020204" pitchFamily="34" charset="0"/>
              <a:buChar char="•"/>
            </a:pPr>
            <a:r>
              <a:rPr lang="en-US" altLang="en-US"/>
              <a:t>Use </a:t>
            </a:r>
            <a:r>
              <a:rPr lang="en-US" altLang="en-US" b="1" i="1"/>
              <a:t>Tool 4: Repaying student loans </a:t>
            </a:r>
            <a:r>
              <a:rPr lang="en-US" altLang="en-US"/>
              <a:t>to understand some of the key terms related to student loans as well as repayment options.</a:t>
            </a:r>
          </a:p>
          <a:p>
            <a:pPr marL="168401" indent="-168401">
              <a:spcBef>
                <a:spcPts val="0"/>
              </a:spcBef>
              <a:buFont typeface="Arial" panose="020B0604020202020204" pitchFamily="34" charset="0"/>
              <a:buChar char="•"/>
            </a:pPr>
            <a:r>
              <a:rPr lang="en-US" altLang="en-US"/>
              <a:t>Use </a:t>
            </a:r>
            <a:r>
              <a:rPr lang="en-US" altLang="en-US" b="1" i="1"/>
              <a:t>Tool 5: When debt collectors call: Steps you can take </a:t>
            </a:r>
            <a:r>
              <a:rPr lang="en-US" altLang="en-US"/>
              <a:t>to help you understand your rights in debt collection.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84</a:t>
            </a:fld>
            <a:endParaRPr lang="en-US" altLang="en-US"/>
          </a:p>
        </p:txBody>
      </p:sp>
    </p:spTree>
    <p:extLst>
      <p:ext uri="{BB962C8B-B14F-4D97-AF65-F5344CB8AC3E}">
        <p14:creationId xmlns:p14="http://schemas.microsoft.com/office/powerpoint/2010/main" val="32867434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12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2170" eaLnBrk="1" hangingPunct="1">
              <a:spcBef>
                <a:spcPct val="0"/>
              </a:spcBef>
              <a:defRPr/>
            </a:pPr>
            <a:r>
              <a:rPr lang="en-US" altLang="en-US" b="1" u="sng">
                <a:solidFill>
                  <a:srgbClr val="000000"/>
                </a:solidFill>
              </a:rPr>
              <a:t>Instructions for Presenter:</a:t>
            </a:r>
          </a:p>
          <a:p>
            <a:pPr marL="168401" indent="-168401" defTabSz="912170" eaLnBrk="1" hangingPunct="1">
              <a:spcBef>
                <a:spcPct val="0"/>
              </a:spcBef>
              <a:buFont typeface="Arial" panose="020B0604020202020204" pitchFamily="34" charset="0"/>
              <a:buChar char="•"/>
            </a:pPr>
            <a:endParaRPr lang="en-US">
              <a:solidFill>
                <a:srgbClr val="000000"/>
              </a:solidFill>
              <a:latin typeface="Calibri" charset="0"/>
              <a:ea typeface="MS PGothic" charset="0"/>
            </a:endParaRPr>
          </a:p>
          <a:p>
            <a:pPr defTabSz="912170" eaLnBrk="1" hangingPunct="1">
              <a:spcBef>
                <a:spcPct val="0"/>
              </a:spcBef>
            </a:pPr>
            <a:r>
              <a:rPr lang="en-US">
                <a:solidFill>
                  <a:srgbClr val="000000"/>
                </a:solidFill>
                <a:latin typeface="Calibri" charset="0"/>
                <a:ea typeface="MS PGothic" charset="0"/>
              </a:rPr>
              <a:t>Present slide content.</a:t>
            </a:r>
          </a:p>
          <a:p>
            <a:pPr marL="168401" indent="-168401" defTabSz="912170" eaLnBrk="1" hangingPunct="1">
              <a:spcBef>
                <a:spcPct val="0"/>
              </a:spcBef>
              <a:buFont typeface="Arial" panose="020B0604020202020204" pitchFamily="34" charset="0"/>
              <a:buChar char="•"/>
            </a:pPr>
            <a:endParaRPr lang="en-US">
              <a:solidFill>
                <a:srgbClr val="000000"/>
              </a:solidFill>
              <a:latin typeface="Calibri" charset="0"/>
              <a:ea typeface="MS PGothic" charset="0"/>
            </a:endParaRPr>
          </a:p>
          <a:p>
            <a:pPr defTabSz="912170"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328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29736" indent="-280667">
              <a:defRPr sz="2300">
                <a:solidFill>
                  <a:schemeClr val="tx1"/>
                </a:solidFill>
                <a:latin typeface="Georgia" charset="0"/>
                <a:ea typeface="MS PGothic" charset="0"/>
                <a:cs typeface="MS PGothic" charset="0"/>
              </a:defRPr>
            </a:lvl2pPr>
            <a:lvl3pPr marL="1122671" indent="-224535">
              <a:defRPr sz="2300">
                <a:solidFill>
                  <a:schemeClr val="tx1"/>
                </a:solidFill>
                <a:latin typeface="Georgia" charset="0"/>
                <a:ea typeface="MS PGothic" charset="0"/>
                <a:cs typeface="MS PGothic" charset="0"/>
              </a:defRPr>
            </a:lvl3pPr>
            <a:lvl4pPr marL="1571739" indent="-224535">
              <a:defRPr sz="2300">
                <a:solidFill>
                  <a:schemeClr val="tx1"/>
                </a:solidFill>
                <a:latin typeface="Georgia" charset="0"/>
                <a:ea typeface="MS PGothic" charset="0"/>
                <a:cs typeface="MS PGothic" charset="0"/>
              </a:defRPr>
            </a:lvl4pPr>
            <a:lvl5pPr marL="2020807" indent="-224535">
              <a:defRPr sz="2300">
                <a:solidFill>
                  <a:schemeClr val="tx1"/>
                </a:solidFill>
                <a:latin typeface="Georgia" charset="0"/>
                <a:ea typeface="MS PGothic" charset="0"/>
                <a:cs typeface="MS PGothic" charset="0"/>
              </a:defRPr>
            </a:lvl5pPr>
            <a:lvl6pPr marL="2469876" indent="-224535" eaLnBrk="0" fontAlgn="base" hangingPunct="0">
              <a:spcBef>
                <a:spcPct val="0"/>
              </a:spcBef>
              <a:spcAft>
                <a:spcPct val="0"/>
              </a:spcAft>
              <a:defRPr sz="2300">
                <a:solidFill>
                  <a:schemeClr val="tx1"/>
                </a:solidFill>
                <a:latin typeface="Georgia" charset="0"/>
                <a:ea typeface="MS PGothic" charset="0"/>
                <a:cs typeface="MS PGothic" charset="0"/>
              </a:defRPr>
            </a:lvl6pPr>
            <a:lvl7pPr marL="2918944" indent="-224535" eaLnBrk="0" fontAlgn="base" hangingPunct="0">
              <a:spcBef>
                <a:spcPct val="0"/>
              </a:spcBef>
              <a:spcAft>
                <a:spcPct val="0"/>
              </a:spcAft>
              <a:defRPr sz="2300">
                <a:solidFill>
                  <a:schemeClr val="tx1"/>
                </a:solidFill>
                <a:latin typeface="Georgia" charset="0"/>
                <a:ea typeface="MS PGothic" charset="0"/>
                <a:cs typeface="MS PGothic" charset="0"/>
              </a:defRPr>
            </a:lvl7pPr>
            <a:lvl8pPr marL="3368012" indent="-224535" eaLnBrk="0" fontAlgn="base" hangingPunct="0">
              <a:spcBef>
                <a:spcPct val="0"/>
              </a:spcBef>
              <a:spcAft>
                <a:spcPct val="0"/>
              </a:spcAft>
              <a:defRPr sz="2300">
                <a:solidFill>
                  <a:schemeClr val="tx1"/>
                </a:solidFill>
                <a:latin typeface="Georgia" charset="0"/>
                <a:ea typeface="MS PGothic" charset="0"/>
                <a:cs typeface="MS PGothic" charset="0"/>
              </a:defRPr>
            </a:lvl8pPr>
            <a:lvl9pPr marL="3817080" indent="-224535"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36997E8C-D871-3446-8C07-56E82BD12FC2}" type="slidenum">
              <a:rPr lang="en-US" sz="1200">
                <a:latin typeface="Calibri" charset="0"/>
              </a:rPr>
              <a:pPr/>
              <a:t>85</a:t>
            </a:fld>
            <a:endParaRPr lang="en-US" sz="1200">
              <a:latin typeface="Calibri" charset="0"/>
            </a:endParaRPr>
          </a:p>
        </p:txBody>
      </p:sp>
    </p:spTree>
    <p:extLst>
      <p:ext uri="{BB962C8B-B14F-4D97-AF65-F5344CB8AC3E}">
        <p14:creationId xmlns:p14="http://schemas.microsoft.com/office/powerpoint/2010/main" val="13091958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328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1015892" eaLnBrk="1" hangingPunct="1">
              <a:spcBef>
                <a:spcPct val="0"/>
              </a:spcBef>
              <a:defRPr/>
            </a:pPr>
            <a:r>
              <a:rPr lang="en-US" altLang="en-US" b="1" i="1" u="sng">
                <a:solidFill>
                  <a:srgbClr val="000000"/>
                </a:solidFill>
                <a:ea typeface="MS PGothic" charset="-128"/>
              </a:rPr>
              <a:t>Module 7: Understanding Credit Reports and Scores</a:t>
            </a:r>
          </a:p>
          <a:p>
            <a:pPr defTabSz="1015892" eaLnBrk="1" hangingPunct="1">
              <a:spcBef>
                <a:spcPct val="0"/>
              </a:spcBef>
              <a:defRPr/>
            </a:pPr>
            <a:endParaRPr lang="en-US" altLang="en-US" b="1" u="sng">
              <a:solidFill>
                <a:srgbClr val="000000"/>
              </a:solidFill>
              <a:ea typeface="MS PGothic" charset="-128"/>
            </a:endParaRPr>
          </a:p>
          <a:p>
            <a:pPr defTabSz="1015892" eaLnBrk="1" hangingPunct="1">
              <a:spcBef>
                <a:spcPct val="0"/>
              </a:spcBef>
              <a:defRPr/>
            </a:pPr>
            <a:r>
              <a:rPr lang="en-US" altLang="en-US" b="1">
                <a:solidFill>
                  <a:srgbClr val="000000"/>
                </a:solidFill>
                <a:ea typeface="MS PGothic" charset="-128"/>
              </a:rPr>
              <a:t>Presentation (Module 7)</a:t>
            </a:r>
          </a:p>
          <a:p>
            <a:pPr defTabSz="1015892" eaLnBrk="1" hangingPunct="1">
              <a:spcBef>
                <a:spcPct val="0"/>
              </a:spcBef>
              <a:defRPr/>
            </a:pPr>
            <a:endParaRPr lang="en-US" altLang="en-US" b="1">
              <a:solidFill>
                <a:srgbClr val="000000"/>
              </a:solidFill>
              <a:ea typeface="MS PGothic" charset="-128"/>
            </a:endParaRPr>
          </a:p>
          <a:p>
            <a:pPr defTabSz="1015892" eaLnBrk="1" hangingPunct="1">
              <a:spcBef>
                <a:spcPct val="0"/>
              </a:spcBef>
              <a:defRPr/>
            </a:pPr>
            <a:r>
              <a:rPr lang="en-US" altLang="en-US" b="1" i="1">
                <a:solidFill>
                  <a:srgbClr val="000000"/>
                </a:solidFill>
                <a:ea typeface="MS PGothic" charset="-128"/>
              </a:rPr>
              <a:t>Note: Only present this information if you have time. (see Page 240 - 245 for more information).</a:t>
            </a:r>
          </a:p>
          <a:p>
            <a:pPr defTabSz="1015892" eaLnBrk="1" hangingPunct="1">
              <a:spcBef>
                <a:spcPct val="0"/>
              </a:spcBef>
              <a:defRPr/>
            </a:pPr>
            <a:endParaRPr lang="en-US" altLang="en-US">
              <a:solidFill>
                <a:srgbClr val="000000"/>
              </a:solidFill>
              <a:ea typeface="MS PGothic" charset="-128"/>
            </a:endParaRPr>
          </a:p>
          <a:p>
            <a:pPr defTabSz="1015892" eaLnBrk="1" hangingPunct="1">
              <a:spcBef>
                <a:spcPct val="0"/>
              </a:spcBef>
              <a:defRPr/>
            </a:pPr>
            <a:r>
              <a:rPr lang="en-US" altLang="en-US">
                <a:solidFill>
                  <a:srgbClr val="000000"/>
                </a:solidFill>
                <a:ea typeface="MS PGothic" charset="-128"/>
              </a:rPr>
              <a:t>Explain: </a:t>
            </a:r>
            <a:r>
              <a:rPr lang="en-US" altLang="x-none">
                <a:ea typeface="MS PGothic" charset="-128"/>
              </a:rPr>
              <a:t>Credit scores are calculated based on the information in your credit report. Even though different credit scores have different mathematical formulas, they all use the information from your credit report. So, while some pieces of information in your credit reports may be more important or less important, depending on which company is calculating your score, the key is to understand the information in your credit reports </a:t>
            </a:r>
            <a:endParaRPr lang="en-US" altLang="en-US">
              <a:solidFill>
                <a:srgbClr val="000000"/>
              </a:solidFill>
              <a:ea typeface="MS PGothic" charset="-128"/>
            </a:endParaRPr>
          </a:p>
          <a:p>
            <a:pPr marL="174708" indent="-174708" defTabSz="1015892" eaLnBrk="1" hangingPunct="1">
              <a:spcBef>
                <a:spcPct val="0"/>
              </a:spcBef>
              <a:buFont typeface="Arial" charset="0"/>
              <a:buChar char="•"/>
              <a:defRPr/>
            </a:pPr>
            <a:endParaRPr lang="en-US" altLang="en-US">
              <a:solidFill>
                <a:srgbClr val="000000"/>
              </a:solidFill>
              <a:ea typeface="MS PGothic" charset="-128"/>
            </a:endParaRPr>
          </a:p>
          <a:p>
            <a:pPr marL="174708" indent="-174708" defTabSz="1015892" eaLnBrk="1" hangingPunct="1">
              <a:spcBef>
                <a:spcPct val="0"/>
              </a:spcBef>
              <a:buFont typeface="Arial" charset="0"/>
              <a:buChar char="•"/>
              <a:defRPr/>
            </a:pPr>
            <a:r>
              <a:rPr lang="en-US" altLang="en-US">
                <a:solidFill>
                  <a:srgbClr val="000000"/>
                </a:solidFill>
                <a:ea typeface="MS PGothic" charset="-128"/>
              </a:rPr>
              <a:t>Use the following information from the toolkit to explain the composition of the FICO Scores. Be sure to explain that this is general information; FICO produces many scores.</a:t>
            </a:r>
          </a:p>
          <a:p>
            <a:pPr marL="174708" indent="-174708" defTabSz="1015892" eaLnBrk="1" hangingPunct="1">
              <a:spcBef>
                <a:spcPct val="0"/>
              </a:spcBef>
              <a:buFont typeface="Arial" charset="0"/>
              <a:buChar char="•"/>
              <a:defRPr/>
            </a:pPr>
            <a:endParaRPr lang="en-US" altLang="en-US">
              <a:solidFill>
                <a:srgbClr val="000000"/>
              </a:solidFill>
              <a:ea typeface="MS PGothic" charset="-128"/>
            </a:endParaRPr>
          </a:p>
          <a:p>
            <a:pPr marL="664859" lvl="1" indent="-174708" defTabSz="1015892" eaLnBrk="1" hangingPunct="1">
              <a:spcBef>
                <a:spcPct val="0"/>
              </a:spcBef>
              <a:buFont typeface="Arial" charset="0"/>
              <a:buChar char="•"/>
              <a:defRPr/>
            </a:pPr>
            <a:r>
              <a:rPr lang="ja-JP" altLang="en-US" i="1">
                <a:solidFill>
                  <a:srgbClr val="000000"/>
                </a:solidFill>
                <a:ea typeface="MS PGothic" charset="-128"/>
              </a:rPr>
              <a:t>“</a:t>
            </a:r>
            <a:r>
              <a:rPr lang="en-US" altLang="ja-JP">
                <a:solidFill>
                  <a:srgbClr val="000000"/>
                </a:solidFill>
                <a:ea typeface="MS PGothic" charset="-128"/>
              </a:rPr>
              <a:t>Payment history</a:t>
            </a:r>
            <a:r>
              <a:rPr lang="ja-JP" altLang="en-US">
                <a:solidFill>
                  <a:srgbClr val="000000"/>
                </a:solidFill>
                <a:ea typeface="MS PGothic" charset="-128"/>
              </a:rPr>
              <a:t>”</a:t>
            </a:r>
            <a:r>
              <a:rPr lang="en-US" altLang="ja-JP">
                <a:solidFill>
                  <a:srgbClr val="000000"/>
                </a:solidFill>
                <a:ea typeface="MS PGothic" charset="-128"/>
              </a:rPr>
              <a:t> tracks whether you are paying your bills on time and as agreed. This is the biggest factor in your FICO Scores.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Paying bills late, not paying bills at all, and having bills that go to collections will cause your scores to drop.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The older this information is, the less impact it has on your scores. </a:t>
            </a:r>
          </a:p>
          <a:p>
            <a:pPr marL="1632221" lvl="3" indent="-174708" defTabSz="1015892" eaLnBrk="1" hangingPunct="1">
              <a:spcBef>
                <a:spcPct val="0"/>
              </a:spcBef>
              <a:buFont typeface="Arial" charset="0"/>
              <a:buChar char="•"/>
              <a:defRPr/>
            </a:pPr>
            <a:endParaRPr lang="en-US" altLang="en-US">
              <a:solidFill>
                <a:srgbClr val="000000"/>
              </a:solidFill>
              <a:ea typeface="MS PGothic" charset="-128"/>
            </a:endParaRPr>
          </a:p>
          <a:p>
            <a:pPr marL="664859" lvl="1" indent="-174708" defTabSz="1015892" eaLnBrk="1" hangingPunct="1">
              <a:spcBef>
                <a:spcPct val="0"/>
              </a:spcBef>
              <a:buFont typeface="Arial" charset="0"/>
              <a:buChar char="•"/>
              <a:defRPr/>
            </a:pPr>
            <a:r>
              <a:rPr lang="en-US" altLang="en-US">
                <a:solidFill>
                  <a:srgbClr val="000000"/>
                </a:solidFill>
                <a:ea typeface="MS PGothic" charset="-128"/>
              </a:rPr>
              <a:t> </a:t>
            </a:r>
            <a:r>
              <a:rPr lang="ja-JP" altLang="en-US">
                <a:solidFill>
                  <a:srgbClr val="000000"/>
                </a:solidFill>
                <a:ea typeface="MS PGothic" charset="-128"/>
              </a:rPr>
              <a:t>“</a:t>
            </a:r>
            <a:r>
              <a:rPr lang="en-US" altLang="ja-JP">
                <a:solidFill>
                  <a:srgbClr val="000000"/>
                </a:solidFill>
                <a:ea typeface="MS PGothic" charset="-128"/>
              </a:rPr>
              <a:t>Amounts owed</a:t>
            </a:r>
            <a:r>
              <a:rPr lang="ja-JP" altLang="en-US">
                <a:solidFill>
                  <a:srgbClr val="000000"/>
                </a:solidFill>
                <a:ea typeface="MS PGothic" charset="-128"/>
              </a:rPr>
              <a:t>”</a:t>
            </a:r>
            <a:r>
              <a:rPr lang="en-US" altLang="ja-JP">
                <a:solidFill>
                  <a:srgbClr val="000000"/>
                </a:solidFill>
                <a:ea typeface="MS PGothic" charset="-128"/>
              </a:rPr>
              <a:t> includes whether you are paying down your loan balances as agreed.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It also includes your credit utilization rate. Your credit utilization rate is how much of your available credit you are using.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If you use more than 20 - 30% of your credit limits, your scores may drop. The lower your credit utilization rate, the better from the perspective of scoring models.</a:t>
            </a:r>
          </a:p>
          <a:p>
            <a:pPr marL="1148540" lvl="2" indent="-174708" defTabSz="1015892" eaLnBrk="1" hangingPunct="1">
              <a:spcBef>
                <a:spcPct val="0"/>
              </a:spcBef>
              <a:buFont typeface="Arial" charset="0"/>
              <a:buChar char="•"/>
              <a:defRPr/>
            </a:pPr>
            <a:endParaRPr lang="en-US" altLang="en-US">
              <a:solidFill>
                <a:srgbClr val="000000"/>
              </a:solidFill>
              <a:ea typeface="MS PGothic" charset="-128"/>
            </a:endParaRPr>
          </a:p>
          <a:p>
            <a:pPr marL="664859" lvl="1" indent="-174708" defTabSz="1015892" eaLnBrk="1" hangingPunct="1">
              <a:spcBef>
                <a:spcPct val="0"/>
              </a:spcBef>
              <a:buFont typeface="Arial" charset="0"/>
              <a:buChar char="•"/>
              <a:defRPr/>
            </a:pPr>
            <a:r>
              <a:rPr lang="ja-JP" altLang="en-US">
                <a:solidFill>
                  <a:srgbClr val="000000"/>
                </a:solidFill>
                <a:ea typeface="MS PGothic" charset="-128"/>
              </a:rPr>
              <a:t>“</a:t>
            </a:r>
            <a:r>
              <a:rPr lang="en-US" altLang="ja-JP">
                <a:solidFill>
                  <a:srgbClr val="000000"/>
                </a:solidFill>
                <a:ea typeface="MS PGothic" charset="-128"/>
              </a:rPr>
              <a:t>Length of credit history</a:t>
            </a:r>
            <a:r>
              <a:rPr lang="ja-JP" altLang="en-US">
                <a:solidFill>
                  <a:srgbClr val="000000"/>
                </a:solidFill>
                <a:ea typeface="MS PGothic" charset="-128"/>
              </a:rPr>
              <a:t>”</a:t>
            </a:r>
            <a:r>
              <a:rPr lang="en-US" altLang="ja-JP">
                <a:solidFill>
                  <a:srgbClr val="000000"/>
                </a:solidFill>
                <a:ea typeface="MS PGothic" charset="-128"/>
              </a:rPr>
              <a:t> is the next factor that impacts your scores. Your score increases the longer you have a credit history.</a:t>
            </a:r>
          </a:p>
          <a:p>
            <a:pPr marL="664859" lvl="1" indent="-174708" defTabSz="1015892" eaLnBrk="1" hangingPunct="1">
              <a:spcBef>
                <a:spcPct val="0"/>
              </a:spcBef>
              <a:buFont typeface="Arial" charset="0"/>
              <a:buChar char="•"/>
              <a:defRPr/>
            </a:pPr>
            <a:endParaRPr lang="en-US" altLang="en-US">
              <a:solidFill>
                <a:srgbClr val="000000"/>
              </a:solidFill>
              <a:ea typeface="MS PGothic" charset="-128"/>
            </a:endParaRPr>
          </a:p>
          <a:p>
            <a:pPr marL="664859" lvl="1" indent="-174708" defTabSz="1015892" eaLnBrk="1" hangingPunct="1">
              <a:spcBef>
                <a:spcPct val="0"/>
              </a:spcBef>
              <a:buFont typeface="Arial" charset="0"/>
              <a:buChar char="•"/>
              <a:defRPr/>
            </a:pPr>
            <a:r>
              <a:rPr lang="ja-JP" altLang="en-US">
                <a:solidFill>
                  <a:srgbClr val="000000"/>
                </a:solidFill>
                <a:ea typeface="MS PGothic" charset="-128"/>
              </a:rPr>
              <a:t>“</a:t>
            </a:r>
            <a:r>
              <a:rPr lang="en-US" altLang="ja-JP">
                <a:solidFill>
                  <a:srgbClr val="000000"/>
                </a:solidFill>
                <a:ea typeface="MS PGothic" charset="-128"/>
              </a:rPr>
              <a:t>New credit</a:t>
            </a:r>
            <a:r>
              <a:rPr lang="ja-JP" altLang="en-US">
                <a:solidFill>
                  <a:srgbClr val="000000"/>
                </a:solidFill>
                <a:ea typeface="MS PGothic" charset="-128"/>
              </a:rPr>
              <a:t>”</a:t>
            </a:r>
            <a:r>
              <a:rPr lang="en-US" altLang="ja-JP">
                <a:solidFill>
                  <a:srgbClr val="000000"/>
                </a:solidFill>
                <a:ea typeface="MS PGothic" charset="-128"/>
              </a:rPr>
              <a:t> tracks your inquiries. If you have too many inquiries, the model interprets this to mean you have a high demand for credit, which may be an indicator of risk, and your scores may drop.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When you are shopping for a loan, however, most models give you a short window of time (generally 14-45 days) when multiple inquiries can be made for some types of credit without causing your score to drop.</a:t>
            </a:r>
          </a:p>
          <a:p>
            <a:pPr marL="1148540" lvl="2" indent="-174708" defTabSz="1015892" eaLnBrk="1" hangingPunct="1">
              <a:spcBef>
                <a:spcPct val="0"/>
              </a:spcBef>
              <a:buFont typeface="Arial" charset="0"/>
              <a:buChar char="•"/>
              <a:defRPr/>
            </a:pPr>
            <a:endParaRPr lang="en-US" altLang="en-US">
              <a:solidFill>
                <a:srgbClr val="000000"/>
              </a:solidFill>
              <a:ea typeface="MS PGothic" charset="-128"/>
            </a:endParaRPr>
          </a:p>
          <a:p>
            <a:pPr marL="664859" lvl="1" indent="-174708" defTabSz="1015892" eaLnBrk="1" hangingPunct="1">
              <a:spcBef>
                <a:spcPct val="0"/>
              </a:spcBef>
              <a:buFont typeface="Arial" charset="0"/>
              <a:buChar char="•"/>
              <a:defRPr/>
            </a:pPr>
            <a:r>
              <a:rPr lang="en-US" altLang="en-US">
                <a:solidFill>
                  <a:srgbClr val="000000"/>
                </a:solidFill>
                <a:ea typeface="MS PGothic" charset="-128"/>
              </a:rPr>
              <a:t>Finally, </a:t>
            </a:r>
            <a:r>
              <a:rPr lang="ja-JP" altLang="en-US">
                <a:solidFill>
                  <a:srgbClr val="000000"/>
                </a:solidFill>
                <a:ea typeface="MS PGothic" charset="-128"/>
              </a:rPr>
              <a:t>“</a:t>
            </a:r>
            <a:r>
              <a:rPr lang="en-US" altLang="ja-JP">
                <a:solidFill>
                  <a:srgbClr val="000000"/>
                </a:solidFill>
                <a:ea typeface="MS PGothic" charset="-128"/>
              </a:rPr>
              <a:t>types of credit used</a:t>
            </a:r>
            <a:r>
              <a:rPr lang="ja-JP" altLang="en-US">
                <a:solidFill>
                  <a:srgbClr val="000000"/>
                </a:solidFill>
                <a:ea typeface="MS PGothic" charset="-128"/>
              </a:rPr>
              <a:t>”</a:t>
            </a:r>
            <a:r>
              <a:rPr lang="en-US" altLang="ja-JP">
                <a:solidFill>
                  <a:srgbClr val="000000"/>
                </a:solidFill>
                <a:ea typeface="MS PGothic" charset="-128"/>
              </a:rPr>
              <a:t> is considered.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Your FICO scores increase if you have both credit cards (revolving credit) and loans (installment credit such as a mortgage or car loan). </a:t>
            </a:r>
          </a:p>
          <a:p>
            <a:pPr marL="1148540" lvl="2" indent="-174708" defTabSz="1015892" eaLnBrk="1" hangingPunct="1">
              <a:spcBef>
                <a:spcPct val="0"/>
              </a:spcBef>
              <a:buFont typeface="Arial" charset="0"/>
              <a:buChar char="•"/>
              <a:defRPr/>
            </a:pPr>
            <a:r>
              <a:rPr lang="en-US" altLang="en-US">
                <a:solidFill>
                  <a:srgbClr val="000000"/>
                </a:solidFill>
                <a:ea typeface="MS PGothic" charset="-128"/>
              </a:rPr>
              <a:t>Generally, it is considered a positive to have a mortgage, an auto loan, and not too many credit cards. </a:t>
            </a:r>
          </a:p>
          <a:p>
            <a:pPr marL="664859" lvl="1" indent="-174708" defTabSz="1015892" eaLnBrk="1" hangingPunct="1">
              <a:spcBef>
                <a:spcPct val="0"/>
              </a:spcBef>
              <a:buFont typeface="Arial" charset="0"/>
              <a:buChar char="•"/>
              <a:defRPr/>
            </a:pPr>
            <a:endParaRPr lang="en-US" altLang="en-US">
              <a:solidFill>
                <a:srgbClr val="000000"/>
              </a:solidFill>
              <a:ea typeface="MS PGothic" charset="-128"/>
            </a:endParaRPr>
          </a:p>
          <a:p>
            <a:pPr defTabSz="1015892" eaLnBrk="1" hangingPunct="1">
              <a:spcBef>
                <a:spcPct val="0"/>
              </a:spcBef>
              <a:defRPr/>
            </a:pPr>
            <a:r>
              <a:rPr lang="en-US" altLang="en-US">
                <a:solidFill>
                  <a:srgbClr val="000000"/>
                </a:solidFill>
                <a:ea typeface="MS PGothic" charset="-128"/>
              </a:rPr>
              <a:t>Source: FICO website: www.myfico.com.</a:t>
            </a:r>
          </a:p>
        </p:txBody>
      </p:sp>
      <p:sp>
        <p:nvSpPr>
          <p:cNvPr id="3430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55449" indent="-289562">
              <a:defRPr>
                <a:solidFill>
                  <a:schemeClr val="tx1"/>
                </a:solidFill>
                <a:latin typeface="Georgia" panose="02040502050405020303" pitchFamily="18" charset="0"/>
                <a:ea typeface="MS PGothic" panose="020B0600070205080204" pitchFamily="34" charset="-128"/>
              </a:defRPr>
            </a:lvl2pPr>
            <a:lvl3pPr marL="1163100" indent="-231326">
              <a:defRPr>
                <a:solidFill>
                  <a:schemeClr val="tx1"/>
                </a:solidFill>
                <a:latin typeface="Georgia" panose="02040502050405020303" pitchFamily="18" charset="0"/>
                <a:ea typeface="MS PGothic" panose="020B0600070205080204" pitchFamily="34" charset="-128"/>
              </a:defRPr>
            </a:lvl3pPr>
            <a:lvl4pPr marL="1628987" indent="-231326">
              <a:defRPr>
                <a:solidFill>
                  <a:schemeClr val="tx1"/>
                </a:solidFill>
                <a:latin typeface="Georgia" panose="02040502050405020303" pitchFamily="18" charset="0"/>
                <a:ea typeface="MS PGothic" panose="020B0600070205080204" pitchFamily="34" charset="-128"/>
              </a:defRPr>
            </a:lvl4pPr>
            <a:lvl5pPr marL="2094873" indent="-231326">
              <a:defRPr>
                <a:solidFill>
                  <a:schemeClr val="tx1"/>
                </a:solidFill>
                <a:latin typeface="Georgia" panose="02040502050405020303" pitchFamily="18" charset="0"/>
                <a:ea typeface="MS PGothic" panose="020B0600070205080204" pitchFamily="34" charset="-128"/>
              </a:defRPr>
            </a:lvl5pPr>
            <a:lvl6pPr marL="2560760"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3026647"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92534"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958421"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F1231A28-0A2C-43B5-AE56-6A0B0419179A}" type="slidenum">
              <a:rPr lang="en-US" altLang="en-US" smtClean="0">
                <a:solidFill>
                  <a:prstClr val="black"/>
                </a:solidFill>
                <a:latin typeface="Calibri" panose="020F0502020204030204" pitchFamily="34" charset="0"/>
              </a:rPr>
              <a:pPr/>
              <a:t>86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960419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68401" indent="-168401" defTabSz="912170" eaLnBrk="1" hangingPunct="1">
              <a:spcBef>
                <a:spcPct val="0"/>
              </a:spcBef>
              <a:buFont typeface="Arial" panose="020B0604020202020204" pitchFamily="34" charset="0"/>
              <a:buChar char="•"/>
            </a:pPr>
            <a:endParaRPr lang="en-US">
              <a:solidFill>
                <a:srgbClr val="000000"/>
              </a:solidFill>
              <a:latin typeface="Calibri" charset="0"/>
              <a:ea typeface="MS PGothic" charset="0"/>
            </a:endParaRPr>
          </a:p>
          <a:p>
            <a:pPr defTabSz="912170" eaLnBrk="1" hangingPunct="1">
              <a:spcBef>
                <a:spcPct val="0"/>
              </a:spcBef>
            </a:pPr>
            <a:r>
              <a:rPr lang="en-US">
                <a:solidFill>
                  <a:srgbClr val="000000"/>
                </a:solidFill>
                <a:latin typeface="Calibri" charset="0"/>
                <a:ea typeface="MS PGothic" charset="0"/>
              </a:rPr>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87</a:t>
            </a:fld>
            <a:endParaRPr lang="en-US" altLang="en-US"/>
          </a:p>
        </p:txBody>
      </p:sp>
    </p:spTree>
    <p:extLst>
      <p:ext uri="{BB962C8B-B14F-4D97-AF65-F5344CB8AC3E}">
        <p14:creationId xmlns:p14="http://schemas.microsoft.com/office/powerpoint/2010/main" val="4094521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marL="174708" indent="-174708">
              <a:spcBef>
                <a:spcPts val="0"/>
              </a:spcBef>
              <a:buFont typeface="Arial" panose="020B0604020202020204" pitchFamily="34" charset="0"/>
              <a:buChar char="•"/>
            </a:pPr>
            <a:endParaRPr lang="en-US"/>
          </a:p>
          <a:p>
            <a:pPr marL="174708" indent="-174708" defTabSz="465887">
              <a:spcBef>
                <a:spcPts val="0"/>
              </a:spcBef>
              <a:buFont typeface="Arial" panose="020B0604020202020204" pitchFamily="34" charset="0"/>
              <a:buChar char="•"/>
              <a:defRPr/>
            </a:pPr>
            <a:r>
              <a:rPr lang="en-US">
                <a:solidFill>
                  <a:srgbClr val="000000"/>
                </a:solidFill>
                <a:latin typeface="Calibri" charset="0"/>
                <a:ea typeface="MS PGothic" charset="0"/>
              </a:rPr>
              <a:t>Present slide content.</a:t>
            </a:r>
            <a:endParaRPr lang="en-US"/>
          </a:p>
          <a:p>
            <a:pPr marL="174708" indent="-174708">
              <a:spcBef>
                <a:spcPts val="0"/>
              </a:spcBef>
              <a:buFont typeface="Arial" panose="020B0604020202020204" pitchFamily="34" charset="0"/>
              <a:buChar char="•"/>
            </a:pPr>
            <a:r>
              <a:rPr lang="en-US"/>
              <a:t>Requests should include:</a:t>
            </a:r>
          </a:p>
          <a:p>
            <a:pPr marL="640594" lvl="1" indent="-174708">
              <a:spcBef>
                <a:spcPts val="0"/>
              </a:spcBef>
              <a:buFont typeface="Arial" panose="020B0604020202020204" pitchFamily="34" charset="0"/>
              <a:buChar char="•"/>
            </a:pPr>
            <a:r>
              <a:rPr lang="en-US"/>
              <a:t>Legal name of the individual with a disability</a:t>
            </a:r>
          </a:p>
          <a:p>
            <a:pPr marL="640594" lvl="1" indent="-174708">
              <a:spcBef>
                <a:spcPts val="0"/>
              </a:spcBef>
              <a:buFont typeface="Arial" panose="020B0604020202020204" pitchFamily="34" charset="0"/>
              <a:buChar char="•"/>
            </a:pPr>
            <a:r>
              <a:rPr lang="en-US"/>
              <a:t>Address</a:t>
            </a:r>
          </a:p>
          <a:p>
            <a:pPr marL="640594" lvl="1" indent="-174708">
              <a:spcBef>
                <a:spcPts val="0"/>
              </a:spcBef>
              <a:buFont typeface="Arial" panose="020B0604020202020204" pitchFamily="34" charset="0"/>
              <a:buChar char="•"/>
            </a:pPr>
            <a:r>
              <a:rPr lang="en-US"/>
              <a:t>Birth date</a:t>
            </a:r>
          </a:p>
          <a:p>
            <a:pPr marL="640594" lvl="1" indent="-174708">
              <a:spcBef>
                <a:spcPts val="0"/>
              </a:spcBef>
              <a:buFont typeface="Arial" panose="020B0604020202020204" pitchFamily="34" charset="0"/>
              <a:buChar char="•"/>
            </a:pPr>
            <a:r>
              <a:rPr lang="en-US"/>
              <a:t>A copy of the individual’s birth certificate</a:t>
            </a:r>
          </a:p>
          <a:p>
            <a:pPr marL="640594" lvl="1" indent="-174708">
              <a:spcBef>
                <a:spcPts val="0"/>
              </a:spcBef>
              <a:buFont typeface="Arial" panose="020B0604020202020204" pitchFamily="34" charset="0"/>
              <a:buChar char="•"/>
            </a:pPr>
            <a:r>
              <a:rPr lang="en-US"/>
              <a:t>A copy of the individual’s Social Security card</a:t>
            </a:r>
          </a:p>
          <a:p>
            <a:pPr marL="174708" indent="-174708">
              <a:spcBef>
                <a:spcPts val="0"/>
              </a:spcBef>
              <a:buFont typeface="Arial" panose="020B0604020202020204" pitchFamily="34" charset="0"/>
              <a:buChar char="•"/>
            </a:pPr>
            <a:r>
              <a:rPr lang="en-US"/>
              <a:t>And information about the legal representative’s or court-appointed guardian’s status: </a:t>
            </a:r>
          </a:p>
          <a:p>
            <a:pPr marL="640594" lvl="1" indent="-174708">
              <a:spcBef>
                <a:spcPts val="0"/>
              </a:spcBef>
              <a:buFont typeface="Arial" panose="020B0604020202020204" pitchFamily="34" charset="0"/>
              <a:buChar char="•"/>
            </a:pPr>
            <a:r>
              <a:rPr lang="en-US"/>
              <a:t>Proof of legal representation or guardianship</a:t>
            </a:r>
          </a:p>
          <a:p>
            <a:pPr marL="640594" lvl="1" indent="-174708">
              <a:spcBef>
                <a:spcPts val="0"/>
              </a:spcBef>
              <a:buFont typeface="Arial" panose="020B0604020202020204" pitchFamily="34" charset="0"/>
              <a:buChar char="•"/>
            </a:pPr>
            <a:r>
              <a:rPr lang="en-US"/>
              <a:t>A copy of driver’s license or other government-issued identity card with current address</a:t>
            </a:r>
          </a:p>
          <a:p>
            <a:pPr marL="640594" lvl="1" indent="-174708">
              <a:spcBef>
                <a:spcPts val="0"/>
              </a:spcBef>
              <a:buFont typeface="Arial" panose="020B0604020202020204" pitchFamily="34" charset="0"/>
              <a:buChar char="•"/>
            </a:pPr>
            <a:r>
              <a:rPr lang="en-US"/>
              <a:t>A copy of a current utility bill</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88</a:t>
            </a:fld>
            <a:endParaRPr lang="en-US" altLang="en-US"/>
          </a:p>
        </p:txBody>
      </p:sp>
    </p:spTree>
    <p:extLst>
      <p:ext uri="{BB962C8B-B14F-4D97-AF65-F5344CB8AC3E}">
        <p14:creationId xmlns:p14="http://schemas.microsoft.com/office/powerpoint/2010/main" val="27959236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pPr>
            <a:endParaRPr lang="en-US" b="0"/>
          </a:p>
          <a:p>
            <a:pPr>
              <a:spcBef>
                <a:spcPts val="0"/>
              </a:spcBef>
            </a:pPr>
            <a:r>
              <a:rPr lang="en-US"/>
              <a:t>Present slide</a:t>
            </a:r>
            <a:r>
              <a:rPr lang="en-US" baseline="0"/>
              <a:t> content.</a:t>
            </a:r>
            <a:endParaRPr lang="en-US" b="0"/>
          </a:p>
          <a:p>
            <a:pPr>
              <a:spcBef>
                <a:spcPts val="0"/>
              </a:spcBef>
            </a:pPr>
            <a:r>
              <a:rPr lang="en-US" b="0"/>
              <a:t>Other factors protected</a:t>
            </a:r>
            <a:r>
              <a:rPr lang="en-US" b="0" baseline="0"/>
              <a:t> against discrimination under the Equal Credit Opportunity Act</a:t>
            </a:r>
            <a:r>
              <a:rPr lang="en-US" b="0"/>
              <a:t> include:</a:t>
            </a:r>
          </a:p>
          <a:p>
            <a:pPr marL="174708" indent="-174708">
              <a:spcBef>
                <a:spcPts val="0"/>
              </a:spcBef>
              <a:buFont typeface="Arial" panose="020B0604020202020204" pitchFamily="34" charset="0"/>
              <a:buChar char="•"/>
            </a:pPr>
            <a:r>
              <a:rPr lang="en-US"/>
              <a:t>Marital status </a:t>
            </a:r>
          </a:p>
          <a:p>
            <a:pPr marL="174708" indent="-174708">
              <a:spcBef>
                <a:spcPts val="0"/>
              </a:spcBef>
              <a:buFont typeface="Arial" panose="020B0604020202020204" pitchFamily="34" charset="0"/>
              <a:buChar char="•"/>
            </a:pPr>
            <a:r>
              <a:rPr lang="en-US"/>
              <a:t>Age, unless the applicant is not legally able to enter into a contract </a:t>
            </a:r>
          </a:p>
          <a:p>
            <a:pPr marL="174708" indent="-174708">
              <a:spcBef>
                <a:spcPts val="0"/>
              </a:spcBef>
              <a:buFont typeface="Arial" panose="020B0604020202020204" pitchFamily="34" charset="0"/>
              <a:buChar char="•"/>
            </a:pPr>
            <a:r>
              <a:rPr lang="en-US"/>
              <a:t>Your exercising in good faith a right under the Consumer Credit Protection Act (such as disputing information in your credit report) </a:t>
            </a:r>
          </a:p>
          <a:p>
            <a:pPr>
              <a:spcBef>
                <a:spcPts val="0"/>
              </a:spcBef>
            </a:pPr>
            <a:endParaRPr lang="en-US" altLang="en-US"/>
          </a:p>
          <a:p>
            <a:pPr>
              <a:spcBef>
                <a:spcPts val="0"/>
              </a:spcBef>
            </a:pPr>
            <a:r>
              <a:rPr lang="en-US"/>
              <a:t>This does not explicitly mention disability. </a:t>
            </a:r>
            <a:r>
              <a:rPr lang="en-US" b="1"/>
              <a:t>But fair lending concerns may arise </a:t>
            </a:r>
            <a:r>
              <a:rPr lang="en-US"/>
              <a:t>under ECOA and Regulation B </a:t>
            </a:r>
            <a:r>
              <a:rPr lang="en-US" b="1"/>
              <a:t>when a creditor requires additional documentation beyond that required by lawful applicable agency </a:t>
            </a:r>
            <a:r>
              <a:rPr lang="en-US"/>
              <a:t>or secondary market standards and guidelines to demonstrate that SSDI is likely to continue, such as information about the nature of an applicant’s disability or letter from an applicant’s physician. </a:t>
            </a:r>
            <a:endParaRPr lang="en-US" altLang="en-US" b="1" baseline="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89</a:t>
            </a:fld>
            <a:endParaRPr lang="en-US" altLang="en-US"/>
          </a:p>
        </p:txBody>
      </p:sp>
    </p:spTree>
    <p:extLst>
      <p:ext uri="{BB962C8B-B14F-4D97-AF65-F5344CB8AC3E}">
        <p14:creationId xmlns:p14="http://schemas.microsoft.com/office/powerpoint/2010/main" val="42539330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solidFill>
                <a:srgbClr val="3B3C3E"/>
              </a:solidFill>
              <a:ea typeface="ＭＳ Ｐゴシック" charset="0"/>
            </a:endParaRPr>
          </a:p>
          <a:p>
            <a:pPr marL="168401" indent="-168401">
              <a:spcBef>
                <a:spcPts val="0"/>
              </a:spcBef>
              <a:buFont typeface="Arial" panose="020B0604020202020204" pitchFamily="34" charset="0"/>
              <a:buChar char="•"/>
            </a:pPr>
            <a:r>
              <a:rPr lang="en-US" altLang="en-US"/>
              <a:t>Use </a:t>
            </a:r>
            <a:r>
              <a:rPr lang="en-US" altLang="en-US" b="1" i="1"/>
              <a:t>Tool 1: Getting your credit reports and scores </a:t>
            </a:r>
            <a:r>
              <a:rPr lang="en-US" altLang="en-US"/>
              <a:t>to help people get their credit reports and scores.</a:t>
            </a:r>
          </a:p>
          <a:p>
            <a:pPr marL="168401" indent="-168401">
              <a:spcBef>
                <a:spcPts val="0"/>
              </a:spcBef>
              <a:buFont typeface="Arial" panose="020B0604020202020204" pitchFamily="34" charset="0"/>
              <a:buChar char="•"/>
            </a:pPr>
            <a:r>
              <a:rPr lang="en-US" altLang="en-US"/>
              <a:t>Use </a:t>
            </a:r>
            <a:r>
              <a:rPr lang="en-US" altLang="en-US" b="1" i="1"/>
              <a:t>Tool 2: Credit report review checklist </a:t>
            </a:r>
            <a:r>
              <a:rPr lang="en-US" altLang="en-US"/>
              <a:t>to help people read and review their credit reports and file disputes for inaccurate or </a:t>
            </a:r>
            <a:r>
              <a:rPr lang="en-US"/>
              <a:t>incomplete information identified on reports.</a:t>
            </a:r>
          </a:p>
          <a:p>
            <a:pPr marL="168401" indent="-168401">
              <a:spcBef>
                <a:spcPts val="0"/>
              </a:spcBef>
              <a:buFont typeface="Arial" panose="020B0604020202020204" pitchFamily="34" charset="0"/>
              <a:buChar char="•"/>
            </a:pPr>
            <a:r>
              <a:rPr lang="en-US" altLang="en-US"/>
              <a:t>Use </a:t>
            </a:r>
            <a:r>
              <a:rPr lang="en-US" altLang="en-US" b="1" i="1"/>
              <a:t>Tool 3: Improving your credit reports and scores </a:t>
            </a:r>
            <a:r>
              <a:rPr lang="en-US" altLang="en-US"/>
              <a:t>to provide people with steps to improve both credit reports and scores.</a:t>
            </a:r>
          </a:p>
          <a:p>
            <a:pPr marL="168401" indent="-168401">
              <a:spcBef>
                <a:spcPts val="0"/>
              </a:spcBef>
              <a:buFont typeface="Arial" panose="020B0604020202020204" pitchFamily="34" charset="0"/>
              <a:buChar char="•"/>
            </a:pPr>
            <a:r>
              <a:rPr lang="en-US" altLang="en-US"/>
              <a:t>Use </a:t>
            </a:r>
            <a:r>
              <a:rPr lang="en-US" altLang="en-US" b="1" i="1"/>
              <a:t>Tool 4: Keeping records to show you’ve paid your bills </a:t>
            </a:r>
            <a:r>
              <a:rPr lang="en-US" altLang="en-US"/>
              <a:t>to provide people with a simple system to keep records so they have evidence for disputes on credit reports.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90</a:t>
            </a:fld>
            <a:endParaRPr lang="en-US" altLang="en-US"/>
          </a:p>
        </p:txBody>
      </p:sp>
    </p:spTree>
    <p:extLst>
      <p:ext uri="{BB962C8B-B14F-4D97-AF65-F5344CB8AC3E}">
        <p14:creationId xmlns:p14="http://schemas.microsoft.com/office/powerpoint/2010/main" val="30517811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894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1017510" eaLnBrk="1" hangingPunct="1">
              <a:spcBef>
                <a:spcPct val="0"/>
              </a:spcBef>
              <a:defRPr/>
            </a:pPr>
            <a:r>
              <a:rPr lang="en-US" altLang="en-US" b="1" i="1" u="sng">
                <a:solidFill>
                  <a:srgbClr val="000000"/>
                </a:solidFill>
                <a:ea typeface="MS PGothic" charset="-128"/>
              </a:rPr>
              <a:t>Module 7: Understanding Credit Reports and Scores</a:t>
            </a:r>
          </a:p>
          <a:p>
            <a:pPr defTabSz="1017510" eaLnBrk="1" hangingPunct="1">
              <a:spcBef>
                <a:spcPct val="0"/>
              </a:spcBef>
              <a:defRPr/>
            </a:pPr>
            <a:endParaRPr lang="en-US" altLang="en-US" b="1" u="sng">
              <a:solidFill>
                <a:srgbClr val="000000"/>
              </a:solidFill>
              <a:ea typeface="MS PGothic" charset="-128"/>
            </a:endParaRPr>
          </a:p>
          <a:p>
            <a:pPr defTabSz="1017510" eaLnBrk="1" hangingPunct="1">
              <a:spcBef>
                <a:spcPct val="0"/>
              </a:spcBef>
              <a:defRPr/>
            </a:pPr>
            <a:r>
              <a:rPr lang="en-US" altLang="en-US" b="1">
                <a:solidFill>
                  <a:srgbClr val="000000"/>
                </a:solidFill>
                <a:ea typeface="MS PGothic" charset="-128"/>
              </a:rPr>
              <a:t>Presentation (</a:t>
            </a:r>
            <a:r>
              <a:rPr lang="en-US" altLang="en-US" b="1" i="1">
                <a:solidFill>
                  <a:srgbClr val="000000"/>
                </a:solidFill>
                <a:ea typeface="MS PGothic" charset="-128"/>
              </a:rPr>
              <a:t>Module 7, Tool 1: Getting your credit reports and scores</a:t>
            </a:r>
            <a:r>
              <a:rPr lang="en-US" altLang="en-US" b="1">
                <a:solidFill>
                  <a:srgbClr val="000000"/>
                </a:solidFill>
                <a:ea typeface="MS PGothic" charset="-128"/>
              </a:rPr>
              <a:t>) (Page 247)</a:t>
            </a:r>
          </a:p>
          <a:p>
            <a:pPr marL="174708" indent="-174708" defTabSz="1017510" eaLnBrk="1" hangingPunct="1">
              <a:spcBef>
                <a:spcPct val="0"/>
              </a:spcBef>
              <a:buFont typeface="Arial" charset="0"/>
              <a:buChar char="•"/>
              <a:defRPr/>
            </a:pPr>
            <a:endParaRPr lang="en-US" altLang="en-US">
              <a:solidFill>
                <a:srgbClr val="000000"/>
              </a:solidFill>
              <a:ea typeface="MS PGothic" charset="-128"/>
            </a:endParaRPr>
          </a:p>
          <a:p>
            <a:pPr marL="174708" indent="-174708" defTabSz="1017510" eaLnBrk="1" hangingPunct="1">
              <a:spcBef>
                <a:spcPct val="0"/>
              </a:spcBef>
              <a:buFont typeface="Arial" charset="0"/>
              <a:buChar char="•"/>
              <a:defRPr/>
            </a:pPr>
            <a:r>
              <a:rPr lang="en-US" altLang="en-US">
                <a:solidFill>
                  <a:srgbClr val="000000"/>
                </a:solidFill>
                <a:ea typeface="MS PGothic" charset="-128"/>
              </a:rPr>
              <a:t>Explain how to order credit reports using </a:t>
            </a:r>
            <a:r>
              <a:rPr lang="en-US" altLang="en-US" i="1">
                <a:solidFill>
                  <a:srgbClr val="000000"/>
                </a:solidFill>
                <a:ea typeface="MS PGothic" charset="-128"/>
              </a:rPr>
              <a:t>Tool 1.</a:t>
            </a:r>
          </a:p>
          <a:p>
            <a:pPr marL="174708" indent="-174708" defTabSz="1017510" eaLnBrk="1" hangingPunct="1">
              <a:spcBef>
                <a:spcPct val="0"/>
              </a:spcBef>
              <a:buFont typeface="Arial" charset="0"/>
              <a:buChar char="•"/>
              <a:defRPr/>
            </a:pPr>
            <a:endParaRPr lang="en-US" altLang="en-US">
              <a:solidFill>
                <a:srgbClr val="000000"/>
              </a:solidFill>
              <a:ea typeface="MS PGothic" charset="-128"/>
            </a:endParaRPr>
          </a:p>
          <a:p>
            <a:pPr marL="174708" indent="-174708" defTabSz="1017510" eaLnBrk="1" hangingPunct="1">
              <a:spcBef>
                <a:spcPct val="0"/>
              </a:spcBef>
              <a:buFont typeface="Arial" charset="0"/>
              <a:buChar char="•"/>
              <a:defRPr/>
            </a:pPr>
            <a:r>
              <a:rPr lang="en-US" altLang="en-US">
                <a:solidFill>
                  <a:srgbClr val="000000"/>
                </a:solidFill>
                <a:ea typeface="MS PGothic" charset="-128"/>
              </a:rPr>
              <a:t>Explain alternative methods for getting a report from AnnualCreditReport.com in case the online report cannot be accessed (security questions are answered wrong or cannot be answered if generated by fraudulent information on the report).</a:t>
            </a:r>
          </a:p>
          <a:p>
            <a:pPr marL="174708" indent="-174708" defTabSz="1017510" eaLnBrk="1" hangingPunct="1">
              <a:spcBef>
                <a:spcPct val="0"/>
              </a:spcBef>
              <a:buFont typeface="Arial" charset="0"/>
              <a:buChar char="•"/>
              <a:defRPr/>
            </a:pPr>
            <a:endParaRPr lang="en-US" altLang="en-US">
              <a:solidFill>
                <a:srgbClr val="000000"/>
              </a:solidFill>
              <a:ea typeface="MS PGothic" charset="-128"/>
            </a:endParaRPr>
          </a:p>
          <a:p>
            <a:pPr marL="174708" indent="-174708" defTabSz="1017510" eaLnBrk="1" hangingPunct="1">
              <a:spcBef>
                <a:spcPct val="0"/>
              </a:spcBef>
              <a:buFont typeface="Arial" charset="0"/>
              <a:buChar char="•"/>
              <a:defRPr/>
            </a:pPr>
            <a:r>
              <a:rPr lang="en-US" altLang="en-US">
                <a:solidFill>
                  <a:srgbClr val="000000"/>
                </a:solidFill>
                <a:ea typeface="MS PGothic" charset="-128"/>
              </a:rPr>
              <a:t>Explain the other times you can get an additional free report. IF:</a:t>
            </a:r>
          </a:p>
          <a:p>
            <a:pPr marL="640594" lvl="1" indent="-174708">
              <a:buFont typeface="Arial" charset="0"/>
              <a:buChar char="•"/>
              <a:defRPr/>
            </a:pPr>
            <a:r>
              <a:rPr lang="en-US"/>
              <a:t>Are unemployed and plan to look for employment in the next 60 days</a:t>
            </a:r>
          </a:p>
          <a:p>
            <a:pPr marL="640594" lvl="1" indent="-174708">
              <a:buFont typeface="Arial" charset="0"/>
              <a:buChar char="•"/>
              <a:defRPr/>
            </a:pPr>
            <a:r>
              <a:rPr lang="en-US"/>
              <a:t>Are receiving public assistance</a:t>
            </a:r>
          </a:p>
          <a:p>
            <a:pPr marL="640594" lvl="1" indent="-174708">
              <a:buFont typeface="Arial" charset="0"/>
              <a:buChar char="•"/>
              <a:defRPr/>
            </a:pPr>
            <a:r>
              <a:rPr lang="en-US"/>
              <a:t>Have reason to believe that your credit file is inaccurate due to fraud</a:t>
            </a:r>
          </a:p>
          <a:p>
            <a:pPr marL="640594" lvl="1" indent="-174708">
              <a:buFont typeface="Arial" charset="0"/>
              <a:buChar char="•"/>
              <a:defRPr/>
            </a:pPr>
            <a:r>
              <a:rPr lang="en-US"/>
              <a:t>Have had a consumer reporting agency place a fraud alert on your credit file (based on your good faith suspicion that you have been the victim of fraud, including identity theft) </a:t>
            </a:r>
          </a:p>
          <a:p>
            <a:pPr marL="640594" lvl="1" indent="-174708">
              <a:buFont typeface="Arial" charset="0"/>
              <a:buChar char="•"/>
              <a:defRPr/>
            </a:pPr>
            <a:r>
              <a:rPr lang="en-US"/>
              <a:t>Have had a consumer reporting agency place a fraud alert on your credit file after submitting an identity theft report</a:t>
            </a:r>
          </a:p>
          <a:p>
            <a:pPr marL="640594" lvl="1" indent="-174708">
              <a:buFont typeface="Arial" charset="0"/>
              <a:buChar char="•"/>
              <a:defRPr/>
            </a:pPr>
            <a:r>
              <a:rPr lang="en-US"/>
              <a:t>Have had adverse action taken (you have been denied credit, employment, insurance, etc.) because of information in your credit report – In this case, you have 60 days to request your report.</a:t>
            </a:r>
          </a:p>
          <a:p>
            <a:pPr marL="672948" lvl="1" indent="-182796" defTabSz="1017510" eaLnBrk="1" hangingPunct="1">
              <a:spcBef>
                <a:spcPct val="0"/>
              </a:spcBef>
              <a:defRPr/>
            </a:pPr>
            <a:r>
              <a:rPr lang="en-US" altLang="en-US" i="1">
                <a:solidFill>
                  <a:srgbClr val="000000"/>
                </a:solidFill>
                <a:ea typeface="MS PGothic" charset="-128"/>
              </a:rPr>
              <a:t>BUT, you must request these reports. They don’t just show up for you.</a:t>
            </a:r>
          </a:p>
          <a:p>
            <a:pPr marL="672948" lvl="1" indent="-182796" defTabSz="1017510" eaLnBrk="1" hangingPunct="1">
              <a:spcBef>
                <a:spcPct val="0"/>
              </a:spcBef>
              <a:defRPr/>
            </a:pPr>
            <a:endParaRPr lang="en-US" altLang="en-US" i="1">
              <a:solidFill>
                <a:srgbClr val="000000"/>
              </a:solidFill>
              <a:ea typeface="MS PGothic" charset="-128"/>
            </a:endParaRPr>
          </a:p>
          <a:p>
            <a:pPr marL="174708" indent="-174708">
              <a:buFont typeface="Arial" charset="0"/>
              <a:buChar char="•"/>
              <a:defRPr/>
            </a:pPr>
            <a:r>
              <a:rPr lang="en-US"/>
              <a:t>If you are under 18, you should not have a credit report unless:</a:t>
            </a:r>
          </a:p>
          <a:p>
            <a:pPr marL="640594" lvl="1" indent="-174708">
              <a:buFont typeface="Arial" charset="0"/>
              <a:buChar char="•"/>
              <a:defRPr/>
            </a:pPr>
            <a:r>
              <a:rPr lang="en-US"/>
              <a:t>You are an authorized user or joint owner on an account</a:t>
            </a:r>
          </a:p>
          <a:p>
            <a:pPr marL="640594" lvl="1" indent="-174708">
              <a:buFont typeface="Arial" charset="0"/>
              <a:buChar char="•"/>
              <a:defRPr/>
            </a:pPr>
            <a:r>
              <a:rPr lang="en-US"/>
              <a:t>You are an emancipated minor</a:t>
            </a:r>
          </a:p>
          <a:p>
            <a:pPr marL="640594" lvl="1" indent="-174708">
              <a:buFont typeface="Arial" charset="0"/>
              <a:buChar char="•"/>
              <a:defRPr/>
            </a:pPr>
            <a:r>
              <a:rPr lang="en-US"/>
              <a:t>Your state law allows you to enter contracts below the age of 18, and you have done so</a:t>
            </a:r>
          </a:p>
          <a:p>
            <a:pPr marL="640594" lvl="1" indent="-174708">
              <a:buFont typeface="Arial" charset="0"/>
              <a:buChar char="•"/>
              <a:defRPr/>
            </a:pPr>
            <a:r>
              <a:rPr lang="en-US"/>
              <a:t>You have student loans</a:t>
            </a:r>
          </a:p>
          <a:p>
            <a:pPr marL="640594" lvl="1" indent="-174708">
              <a:buFont typeface="Arial" charset="0"/>
              <a:buChar char="•"/>
              <a:defRPr/>
            </a:pPr>
            <a:r>
              <a:rPr lang="en-US"/>
              <a:t>You have been the victim of identity theft or credit or financial fraud</a:t>
            </a:r>
          </a:p>
          <a:p>
            <a:pPr marL="672948" lvl="1" indent="-182796" defTabSz="1017510" eaLnBrk="1" hangingPunct="1">
              <a:spcBef>
                <a:spcPct val="0"/>
              </a:spcBef>
              <a:buFontTx/>
              <a:buChar char="•"/>
              <a:defRPr/>
            </a:pPr>
            <a:endParaRPr lang="en-US" altLang="en-US" i="1">
              <a:solidFill>
                <a:srgbClr val="000000"/>
              </a:solidFill>
              <a:ea typeface="MS PGothic" charset="-128"/>
            </a:endParaRPr>
          </a:p>
          <a:p>
            <a:pPr defTabSz="1017510" eaLnBrk="1" hangingPunct="1">
              <a:spcBef>
                <a:spcPct val="0"/>
              </a:spcBef>
              <a:buFontTx/>
              <a:buChar char="•"/>
              <a:defRPr/>
            </a:pPr>
            <a:r>
              <a:rPr lang="en-US" altLang="en-US">
                <a:solidFill>
                  <a:srgbClr val="000000"/>
                </a:solidFill>
                <a:ea typeface="MS PGothic" charset="-128"/>
              </a:rPr>
              <a:t>Use the following notes from the toolkit to explain getting credit scores:</a:t>
            </a:r>
          </a:p>
          <a:p>
            <a:pPr marL="672948" lvl="1" indent="-182796" defTabSz="1017510" eaLnBrk="1" hangingPunct="1">
              <a:spcBef>
                <a:spcPct val="0"/>
              </a:spcBef>
              <a:buFontTx/>
              <a:buChar char="•"/>
              <a:defRPr/>
            </a:pPr>
            <a:r>
              <a:rPr lang="en-US" altLang="en-US">
                <a:solidFill>
                  <a:srgbClr val="000000"/>
                </a:solidFill>
                <a:ea typeface="MS PGothic" charset="-128"/>
              </a:rPr>
              <a:t>Free credit scores are offered online. </a:t>
            </a:r>
          </a:p>
          <a:p>
            <a:pPr marL="1159865" lvl="2" indent="-184414" defTabSz="1017510" eaLnBrk="1" hangingPunct="1">
              <a:spcBef>
                <a:spcPct val="0"/>
              </a:spcBef>
              <a:buFontTx/>
              <a:buChar char="•"/>
              <a:defRPr/>
            </a:pPr>
            <a:r>
              <a:rPr lang="en-US"/>
              <a:t>Will most likely differ from the credit score used by a bank, lender, or other third-party to assess your creditworthiness. </a:t>
            </a:r>
            <a:endParaRPr lang="en-US" altLang="en-US">
              <a:solidFill>
                <a:srgbClr val="000000"/>
              </a:solidFill>
              <a:ea typeface="MS PGothic" charset="-128"/>
            </a:endParaRPr>
          </a:p>
          <a:p>
            <a:pPr marL="1159865" lvl="2" indent="-184414" defTabSz="1017510" eaLnBrk="1" hangingPunct="1">
              <a:spcBef>
                <a:spcPct val="0"/>
              </a:spcBef>
              <a:buFontTx/>
              <a:buChar char="•"/>
              <a:defRPr/>
            </a:pPr>
            <a:r>
              <a:rPr lang="en-US" altLang="en-US">
                <a:solidFill>
                  <a:srgbClr val="000000"/>
                </a:solidFill>
                <a:ea typeface="MS PGothic" charset="-128"/>
              </a:rPr>
              <a:t>These are approximations of your scores. They are not the actual scores businesses will use to make decisions about you. </a:t>
            </a:r>
          </a:p>
          <a:p>
            <a:pPr marL="1159865" lvl="2" indent="-184414" defTabSz="1017510" eaLnBrk="1" hangingPunct="1">
              <a:spcBef>
                <a:spcPct val="0"/>
              </a:spcBef>
              <a:buFontTx/>
              <a:buChar char="•"/>
              <a:defRPr/>
            </a:pPr>
            <a:r>
              <a:rPr lang="en-US" altLang="en-US">
                <a:solidFill>
                  <a:srgbClr val="000000"/>
                </a:solidFill>
                <a:ea typeface="MS PGothic" charset="-128"/>
              </a:rPr>
              <a:t>Some people find they can be useful for education because you can see if your credit scores are generally moving up or down. </a:t>
            </a:r>
          </a:p>
          <a:p>
            <a:pPr marL="1159865" lvl="2" indent="-184414" defTabSz="1017510" eaLnBrk="1" hangingPunct="1">
              <a:spcBef>
                <a:spcPct val="0"/>
              </a:spcBef>
              <a:buFontTx/>
              <a:buChar char="•"/>
              <a:defRPr/>
            </a:pPr>
            <a:r>
              <a:rPr lang="en-US" altLang="en-US">
                <a:solidFill>
                  <a:srgbClr val="000000"/>
                </a:solidFill>
                <a:ea typeface="MS PGothic" charset="-128"/>
              </a:rPr>
              <a:t>The actual number may not reflect your actual FICO Scores - so this may be confusing for some people.</a:t>
            </a:r>
          </a:p>
          <a:p>
            <a:pPr marL="1159865" lvl="2" indent="-184414" defTabSz="1017510" eaLnBrk="1" hangingPunct="1">
              <a:spcBef>
                <a:spcPct val="0"/>
              </a:spcBef>
              <a:buFontTx/>
              <a:buChar char="•"/>
              <a:defRPr/>
            </a:pPr>
            <a:endParaRPr lang="en-US" altLang="en-US">
              <a:solidFill>
                <a:srgbClr val="000000"/>
              </a:solidFill>
              <a:ea typeface="MS PGothic" charset="-128"/>
            </a:endParaRPr>
          </a:p>
          <a:p>
            <a:pPr marL="672948" lvl="1" indent="-182796" defTabSz="1017510" eaLnBrk="1" hangingPunct="1">
              <a:spcBef>
                <a:spcPct val="0"/>
              </a:spcBef>
              <a:buFontTx/>
              <a:buChar char="•"/>
              <a:defRPr/>
            </a:pPr>
            <a:r>
              <a:rPr lang="en-US" altLang="en-US">
                <a:solidFill>
                  <a:srgbClr val="000000"/>
                </a:solidFill>
                <a:ea typeface="MS PGothic" charset="-128"/>
              </a:rPr>
              <a:t>There are a variety of credit scores you can purchase in the marketplace. The type of credit score most used by lenders is a FICO score. Another score also used by lenders if the VantageScore which you can purchase through Experian or TransUnion.</a:t>
            </a:r>
          </a:p>
          <a:p>
            <a:pPr marL="672948" lvl="1" indent="-182796" defTabSz="1017510" eaLnBrk="1" hangingPunct="1">
              <a:spcBef>
                <a:spcPct val="0"/>
              </a:spcBef>
              <a:buFontTx/>
              <a:buChar char="•"/>
              <a:defRPr/>
            </a:pPr>
            <a:endParaRPr lang="en-US" altLang="en-US">
              <a:solidFill>
                <a:srgbClr val="000000"/>
              </a:solidFill>
              <a:ea typeface="MS PGothic" charset="-128"/>
            </a:endParaRPr>
          </a:p>
          <a:p>
            <a:pPr marL="672948" lvl="1" indent="-182796" defTabSz="1017510" eaLnBrk="1" hangingPunct="1">
              <a:spcBef>
                <a:spcPct val="0"/>
              </a:spcBef>
              <a:buFontTx/>
              <a:buChar char="•"/>
              <a:defRPr/>
            </a:pPr>
            <a:r>
              <a:rPr lang="en-US" altLang="en-US">
                <a:solidFill>
                  <a:srgbClr val="000000"/>
                </a:solidFill>
                <a:ea typeface="MS PGothic" charset="-128"/>
              </a:rPr>
              <a:t>Explain that while credit scores are important and used, </a:t>
            </a:r>
            <a:r>
              <a:rPr lang="en-US" altLang="en-US" u="sng">
                <a:solidFill>
                  <a:srgbClr val="000000"/>
                </a:solidFill>
                <a:ea typeface="MS PGothic" charset="-128"/>
              </a:rPr>
              <a:t>the most important thing to focus on is their credit report</a:t>
            </a:r>
            <a:r>
              <a:rPr lang="en-US" altLang="en-US">
                <a:solidFill>
                  <a:srgbClr val="000000"/>
                </a:solidFill>
                <a:ea typeface="MS PGothic" charset="-128"/>
              </a:rPr>
              <a:t>.</a:t>
            </a:r>
          </a:p>
          <a:p>
            <a:pPr marL="672948" lvl="1" indent="-182796" defTabSz="1017510" eaLnBrk="1" hangingPunct="1">
              <a:spcBef>
                <a:spcPct val="0"/>
              </a:spcBef>
              <a:buFontTx/>
              <a:buChar char="•"/>
              <a:defRPr/>
            </a:pPr>
            <a:endParaRPr lang="en-US" altLang="en-US">
              <a:solidFill>
                <a:srgbClr val="000000"/>
              </a:solidFill>
              <a:ea typeface="MS PGothic" charset="-128"/>
            </a:endParaRPr>
          </a:p>
          <a:p>
            <a:pPr marL="672948" lvl="1" indent="-182796" defTabSz="1017510" eaLnBrk="1" hangingPunct="1">
              <a:spcBef>
                <a:spcPct val="0"/>
              </a:spcBef>
              <a:buFontTx/>
              <a:buChar char="•"/>
              <a:defRPr/>
            </a:pPr>
            <a:r>
              <a:rPr lang="en-US" altLang="en-US">
                <a:solidFill>
                  <a:srgbClr val="000000"/>
                </a:solidFill>
                <a:ea typeface="MS PGothic" charset="-128"/>
              </a:rPr>
              <a:t>Ask participants why focusing on the credit report is more important than the credit score?</a:t>
            </a:r>
          </a:p>
          <a:p>
            <a:pPr marL="1159865" lvl="2" indent="-184414" defTabSz="1017510" eaLnBrk="1" hangingPunct="1">
              <a:spcBef>
                <a:spcPct val="0"/>
              </a:spcBef>
              <a:buFontTx/>
              <a:buChar char="•"/>
              <a:defRPr/>
            </a:pPr>
            <a:r>
              <a:rPr lang="en-US" altLang="en-US">
                <a:solidFill>
                  <a:srgbClr val="000000"/>
                </a:solidFill>
                <a:ea typeface="MS PGothic" charset="-128"/>
              </a:rPr>
              <a:t>Following some discussion, if not shared, explain that the score is calculated using information from credit reports. </a:t>
            </a:r>
          </a:p>
          <a:p>
            <a:pPr marL="1159865" lvl="2" indent="-184414" defTabSz="1017510" eaLnBrk="1" hangingPunct="1">
              <a:spcBef>
                <a:spcPct val="0"/>
              </a:spcBef>
              <a:buFontTx/>
              <a:buChar char="•"/>
              <a:defRPr/>
            </a:pPr>
            <a:r>
              <a:rPr lang="en-US" altLang="en-US">
                <a:solidFill>
                  <a:srgbClr val="000000"/>
                </a:solidFill>
                <a:ea typeface="MS PGothic" charset="-128"/>
              </a:rPr>
              <a:t>If the information in the report is strong (and error-free), the scores will reflect this. </a:t>
            </a:r>
          </a:p>
        </p:txBody>
      </p:sp>
      <p:sp>
        <p:nvSpPr>
          <p:cNvPr id="349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55449" indent="-289562">
              <a:defRPr>
                <a:solidFill>
                  <a:schemeClr val="tx1"/>
                </a:solidFill>
                <a:latin typeface="Georgia" panose="02040502050405020303" pitchFamily="18" charset="0"/>
                <a:ea typeface="MS PGothic" panose="020B0600070205080204" pitchFamily="34" charset="-128"/>
              </a:defRPr>
            </a:lvl2pPr>
            <a:lvl3pPr marL="1163100" indent="-231326">
              <a:defRPr>
                <a:solidFill>
                  <a:schemeClr val="tx1"/>
                </a:solidFill>
                <a:latin typeface="Georgia" panose="02040502050405020303" pitchFamily="18" charset="0"/>
                <a:ea typeface="MS PGothic" panose="020B0600070205080204" pitchFamily="34" charset="-128"/>
              </a:defRPr>
            </a:lvl3pPr>
            <a:lvl4pPr marL="1628987" indent="-231326">
              <a:defRPr>
                <a:solidFill>
                  <a:schemeClr val="tx1"/>
                </a:solidFill>
                <a:latin typeface="Georgia" panose="02040502050405020303" pitchFamily="18" charset="0"/>
                <a:ea typeface="MS PGothic" panose="020B0600070205080204" pitchFamily="34" charset="-128"/>
              </a:defRPr>
            </a:lvl4pPr>
            <a:lvl5pPr marL="2094873" indent="-231326">
              <a:defRPr>
                <a:solidFill>
                  <a:schemeClr val="tx1"/>
                </a:solidFill>
                <a:latin typeface="Georgia" panose="02040502050405020303" pitchFamily="18" charset="0"/>
                <a:ea typeface="MS PGothic" panose="020B0600070205080204" pitchFamily="34" charset="-128"/>
              </a:defRPr>
            </a:lvl5pPr>
            <a:lvl6pPr marL="2560760"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3026647"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92534"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958421"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40C6F7E-EDBB-4293-B2FD-0E6A7F98CBBA}" type="slidenum">
              <a:rPr lang="en-US" altLang="en-US" smtClean="0">
                <a:solidFill>
                  <a:prstClr val="black"/>
                </a:solidFill>
                <a:latin typeface="Calibri" panose="020F0502020204030204" pitchFamily="34" charset="0"/>
              </a:rPr>
              <a:pPr/>
              <a:t>91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3481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p:txBody>
          <a:bodyPr wrap="square" numCol="1" anchor="t" anchorCtr="0" compatLnSpc="1">
            <a:prstTxWarp prst="textNoShape">
              <a:avLst/>
            </a:prstTxWarp>
          </a:bodyPr>
          <a:lstStyle/>
          <a:p>
            <a:pPr defTabSz="465887" eaLnBrk="1" hangingPunct="1">
              <a:spcBef>
                <a:spcPct val="0"/>
              </a:spcBef>
              <a:defRPr/>
            </a:pPr>
            <a:r>
              <a:rPr lang="en-US" altLang="en-US" b="1" u="sng">
                <a:solidFill>
                  <a:srgbClr val="000000"/>
                </a:solidFill>
              </a:rPr>
              <a:t>Instructions for Presenter:</a:t>
            </a:r>
          </a:p>
          <a:p>
            <a:pPr eaLnBrk="1" hangingPunct="1">
              <a:spcBef>
                <a:spcPct val="0"/>
              </a:spcBef>
              <a:defRPr/>
            </a:pPr>
            <a:endParaRPr lang="en-US"/>
          </a:p>
          <a:p>
            <a:pPr marL="168401" indent="-168401" defTabSz="465887" eaLnBrk="1" hangingPunct="1">
              <a:spcBef>
                <a:spcPct val="0"/>
              </a:spcBef>
              <a:buFont typeface="Arial" panose="020B0604020202020204" pitchFamily="34" charset="0"/>
              <a:buChar char="•"/>
              <a:defRPr/>
            </a:pPr>
            <a:r>
              <a:rPr lang="en-US" altLang="en-US" baseline="0"/>
              <a:t>Present slide contents.</a:t>
            </a:r>
            <a:endParaRPr lang="en-US" b="0" u="none">
              <a:solidFill>
                <a:srgbClr val="000000"/>
              </a:solidFill>
              <a:ea typeface="MS PGothic" charset="0"/>
            </a:endParaRPr>
          </a:p>
          <a:p>
            <a:pPr marL="168401" indent="-168401" eaLnBrk="1" hangingPunct="1">
              <a:spcBef>
                <a:spcPct val="0"/>
              </a:spcBef>
              <a:buFont typeface="Arial" panose="020B0604020202020204" pitchFamily="34" charset="0"/>
              <a:buChar char="•"/>
              <a:defRPr/>
            </a:pPr>
            <a:r>
              <a:rPr lang="en-US"/>
              <a:t>Many people find the idea of providing financial information overwhelming. Many feel like they</a:t>
            </a:r>
            <a:r>
              <a:rPr lang="en-US" baseline="0"/>
              <a:t> </a:t>
            </a:r>
            <a:r>
              <a:rPr lang="en-US"/>
              <a:t>don't know enough about it. The truth is, no one knows everything there is to know about financial empowerment. </a:t>
            </a:r>
          </a:p>
          <a:p>
            <a:pPr marL="168401" indent="-168401" eaLnBrk="1" hangingPunct="1">
              <a:spcBef>
                <a:spcPct val="0"/>
              </a:spcBef>
              <a:buFont typeface="Arial" panose="020B0604020202020204" pitchFamily="34" charset="0"/>
              <a:buChar char="•"/>
              <a:defRPr/>
            </a:pPr>
            <a:r>
              <a:rPr lang="en-US" altLang="en-US"/>
              <a:t>In addition, people with and without disabilities sometimes</a:t>
            </a:r>
            <a:r>
              <a:rPr lang="en-US" altLang="en-US" baseline="0"/>
              <a:t> </a:t>
            </a:r>
            <a:r>
              <a:rPr lang="en-US" altLang="en-US"/>
              <a:t>find it challenging or awkward</a:t>
            </a:r>
            <a:r>
              <a:rPr lang="en-US" altLang="en-US" baseline="0"/>
              <a:t> to discuss </a:t>
            </a:r>
            <a:r>
              <a:rPr lang="en-US" altLang="en-US"/>
              <a:t>money and financial issues. </a:t>
            </a:r>
          </a:p>
          <a:p>
            <a:pPr marL="168401" indent="-168401" eaLnBrk="1" hangingPunct="1">
              <a:spcBef>
                <a:spcPct val="0"/>
              </a:spcBef>
              <a:buFont typeface="Arial" panose="020B0604020202020204" pitchFamily="34" charset="0"/>
              <a:buChar char="•"/>
              <a:defRPr/>
            </a:pPr>
            <a:r>
              <a:rPr lang="en-US" altLang="en-US"/>
              <a:t>Resources for having the money conversation include:</a:t>
            </a:r>
          </a:p>
          <a:p>
            <a:pPr marL="617469" lvl="1" indent="-168401" defTabSz="449068" eaLnBrk="1" hangingPunct="1">
              <a:spcBef>
                <a:spcPct val="0"/>
              </a:spcBef>
              <a:buFont typeface="Arial" panose="020B0604020202020204" pitchFamily="34" charset="0"/>
              <a:buChar char="•"/>
              <a:defRPr/>
            </a:pPr>
            <a:r>
              <a:rPr lang="en-US"/>
              <a:t>The introductory modules to </a:t>
            </a:r>
            <a:r>
              <a:rPr lang="en-US" i="1"/>
              <a:t>Your Money, Your Goals</a:t>
            </a:r>
            <a:r>
              <a:rPr lang="en-US"/>
              <a:t>. They provide information on financial empowerment and how intermediaries can support financial empowerment without being experts. The toolkit also provides tips and scripts for starting the money conversion.</a:t>
            </a:r>
          </a:p>
          <a:p>
            <a:pPr marL="617469" lvl="1" indent="-168401" defTabSz="449068" eaLnBrk="1" hangingPunct="1">
              <a:spcBef>
                <a:spcPct val="0"/>
              </a:spcBef>
              <a:buFont typeface="Arial" panose="020B0604020202020204" pitchFamily="34" charset="0"/>
              <a:buChar char="•"/>
              <a:defRPr/>
            </a:pPr>
            <a:r>
              <a:rPr lang="en-US" altLang="en-US" i="1"/>
              <a:t>Focus on People with Disabilities</a:t>
            </a:r>
            <a:r>
              <a:rPr lang="en-US" altLang="en-US"/>
              <a:t> </a:t>
            </a:r>
            <a:r>
              <a:rPr lang="en-US" i="1"/>
              <a:t>Tool 1: Starting the money conversation</a:t>
            </a:r>
            <a:r>
              <a:rPr lang="en-US" i="0"/>
              <a:t>.</a:t>
            </a:r>
            <a:r>
              <a:rPr lang="en-US" i="0" baseline="0"/>
              <a:t> </a:t>
            </a:r>
            <a:r>
              <a:rPr lang="en-US" altLang="en-US"/>
              <a:t>When you feel the time is right, you can simply ask the person to complete the questionnaire in this </a:t>
            </a:r>
            <a:r>
              <a:rPr lang="en-US" altLang="en-US" i="1"/>
              <a:t>Focus on People with Disabilities</a:t>
            </a:r>
            <a:r>
              <a:rPr lang="en-US" altLang="en-US"/>
              <a:t> and goal-setting tools in the </a:t>
            </a:r>
            <a:r>
              <a:rPr lang="en-US" altLang="en-US" i="1"/>
              <a:t>Your Money, Your Goals</a:t>
            </a:r>
            <a:r>
              <a:rPr lang="en-US" altLang="en-US"/>
              <a:t> toolkit. </a:t>
            </a:r>
          </a:p>
          <a:p>
            <a:pPr eaLnBrk="1" hangingPunct="1">
              <a:spcBef>
                <a:spcPct val="0"/>
              </a:spcBef>
              <a:defRPr/>
            </a:pPr>
            <a:endParaRPr lang="en-US" altLang="en-US">
              <a:solidFill>
                <a:srgbClr val="000000"/>
              </a:solidFill>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29736" indent="-280667">
              <a:defRPr>
                <a:solidFill>
                  <a:schemeClr val="tx1"/>
                </a:solidFill>
                <a:latin typeface="Georgia" panose="02040502050405020303" pitchFamily="18" charset="0"/>
                <a:ea typeface="MS PGothic" panose="020B0600070205080204" pitchFamily="34" charset="-128"/>
              </a:defRPr>
            </a:lvl2pPr>
            <a:lvl3pPr marL="1122671" indent="-224535">
              <a:defRPr>
                <a:solidFill>
                  <a:schemeClr val="tx1"/>
                </a:solidFill>
                <a:latin typeface="Georgia" panose="02040502050405020303" pitchFamily="18" charset="0"/>
                <a:ea typeface="MS PGothic" panose="020B0600070205080204" pitchFamily="34" charset="-128"/>
              </a:defRPr>
            </a:lvl3pPr>
            <a:lvl4pPr marL="1571739" indent="-224535">
              <a:defRPr>
                <a:solidFill>
                  <a:schemeClr val="tx1"/>
                </a:solidFill>
                <a:latin typeface="Georgia" panose="02040502050405020303" pitchFamily="18" charset="0"/>
                <a:ea typeface="MS PGothic" panose="020B0600070205080204" pitchFamily="34" charset="-128"/>
              </a:defRPr>
            </a:lvl4pPr>
            <a:lvl5pPr marL="2020807" indent="-224535">
              <a:defRPr>
                <a:solidFill>
                  <a:schemeClr val="tx1"/>
                </a:solidFill>
                <a:latin typeface="Georgia" panose="02040502050405020303" pitchFamily="18" charset="0"/>
                <a:ea typeface="MS PGothic" panose="020B0600070205080204" pitchFamily="34" charset="-128"/>
              </a:defRPr>
            </a:lvl5pPr>
            <a:lvl6pPr marL="2469876"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18944"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68012"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17080" indent="-224535" defTabSz="449068"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3C59353-974A-4CEB-899B-21B407192818}"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3313946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1843" name="Notes Placeholder 2"/>
          <p:cNvSpPr>
            <a:spLocks noGrp="1"/>
          </p:cNvSpPr>
          <p:nvPr>
            <p:ph type="body" idx="1"/>
          </p:nvPr>
        </p:nvSpPr>
        <p:spPr bwMode="auto"/>
        <p:txBody>
          <a:bodyPr wrap="square" numCol="1" anchor="t" anchorCtr="0" compatLnSpc="1">
            <a:prstTxWarp prst="textNoShape">
              <a:avLst/>
            </a:prstTxWarp>
          </a:bodyPr>
          <a:lstStyle/>
          <a:p>
            <a:pPr defTabSz="490080">
              <a:defRPr/>
            </a:pPr>
            <a:r>
              <a:rPr lang="en-US" altLang="en-US" b="1" i="1" u="sng">
                <a:solidFill>
                  <a:srgbClr val="000000"/>
                </a:solidFill>
                <a:ea typeface="MS PGothic" charset="-128"/>
              </a:rPr>
              <a:t>Module 7: </a:t>
            </a:r>
            <a:r>
              <a:rPr lang="en-US" altLang="en-US" b="1" i="1" u="sng">
                <a:solidFill>
                  <a:srgbClr val="000000"/>
                </a:solidFill>
                <a:cs typeface="+mn-cs"/>
              </a:rPr>
              <a:t>Understanding Credit Reports and Scores</a:t>
            </a:r>
          </a:p>
          <a:p>
            <a:pPr defTabSz="490080">
              <a:defRPr/>
            </a:pPr>
            <a:endParaRPr lang="en-US" altLang="en-US" b="1" u="sng">
              <a:solidFill>
                <a:srgbClr val="000000"/>
              </a:solidFill>
              <a:cs typeface="+mn-cs"/>
            </a:endParaRPr>
          </a:p>
          <a:p>
            <a:pPr defTabSz="490080">
              <a:defRPr/>
            </a:pPr>
            <a:r>
              <a:rPr lang="en-US" altLang="en-US" b="1">
                <a:solidFill>
                  <a:srgbClr val="000000"/>
                </a:solidFill>
                <a:cs typeface="+mn-cs"/>
              </a:rPr>
              <a:t>Presentation (</a:t>
            </a:r>
            <a:r>
              <a:rPr lang="en-US" altLang="en-US" b="1" i="1">
                <a:solidFill>
                  <a:srgbClr val="000000"/>
                </a:solidFill>
                <a:cs typeface="+mn-cs"/>
              </a:rPr>
              <a:t>Module 7, Tool 2: Credit report review checklist</a:t>
            </a:r>
            <a:r>
              <a:rPr lang="en-US" altLang="en-US" b="1">
                <a:solidFill>
                  <a:srgbClr val="000000"/>
                </a:solidFill>
                <a:cs typeface="+mn-cs"/>
              </a:rPr>
              <a:t>) (Page 253)</a:t>
            </a:r>
          </a:p>
          <a:p>
            <a:pPr defTabSz="490080">
              <a:defRPr/>
            </a:pPr>
            <a:endParaRPr lang="en-US" altLang="en-US">
              <a:solidFill>
                <a:srgbClr val="000000"/>
              </a:solidFill>
              <a:cs typeface="+mn-cs"/>
            </a:endParaRPr>
          </a:p>
          <a:p>
            <a:pPr marL="174682" indent="-174682" defTabSz="490080">
              <a:buFont typeface="Arial" panose="020B0604020202020204" pitchFamily="34" charset="0"/>
              <a:buChar char="•"/>
              <a:defRPr/>
            </a:pPr>
            <a:r>
              <a:rPr lang="en-US" altLang="en-US">
                <a:solidFill>
                  <a:srgbClr val="000000"/>
                </a:solidFill>
                <a:cs typeface="+mn-cs"/>
              </a:rPr>
              <a:t>Review </a:t>
            </a:r>
            <a:r>
              <a:rPr lang="en-US" altLang="en-US" b="0" i="0">
                <a:solidFill>
                  <a:srgbClr val="000000"/>
                </a:solidFill>
                <a:cs typeface="+mn-cs"/>
              </a:rPr>
              <a:t>Tool 2.</a:t>
            </a:r>
          </a:p>
        </p:txBody>
      </p:sp>
      <p:sp>
        <p:nvSpPr>
          <p:cNvPr id="3512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55449" indent="-289562">
              <a:defRPr>
                <a:solidFill>
                  <a:schemeClr val="tx1"/>
                </a:solidFill>
                <a:latin typeface="Georgia" panose="02040502050405020303" pitchFamily="18" charset="0"/>
                <a:ea typeface="MS PGothic" panose="020B0600070205080204" pitchFamily="34" charset="-128"/>
              </a:defRPr>
            </a:lvl2pPr>
            <a:lvl3pPr marL="1163100" indent="-231326">
              <a:defRPr>
                <a:solidFill>
                  <a:schemeClr val="tx1"/>
                </a:solidFill>
                <a:latin typeface="Georgia" panose="02040502050405020303" pitchFamily="18" charset="0"/>
                <a:ea typeface="MS PGothic" panose="020B0600070205080204" pitchFamily="34" charset="-128"/>
              </a:defRPr>
            </a:lvl3pPr>
            <a:lvl4pPr marL="1628987" indent="-231326">
              <a:defRPr>
                <a:solidFill>
                  <a:schemeClr val="tx1"/>
                </a:solidFill>
                <a:latin typeface="Georgia" panose="02040502050405020303" pitchFamily="18" charset="0"/>
                <a:ea typeface="MS PGothic" panose="020B0600070205080204" pitchFamily="34" charset="-128"/>
              </a:defRPr>
            </a:lvl4pPr>
            <a:lvl5pPr marL="2094873" indent="-231326">
              <a:defRPr>
                <a:solidFill>
                  <a:schemeClr val="tx1"/>
                </a:solidFill>
                <a:latin typeface="Georgia" panose="02040502050405020303" pitchFamily="18" charset="0"/>
                <a:ea typeface="MS PGothic" panose="020B0600070205080204" pitchFamily="34" charset="-128"/>
              </a:defRPr>
            </a:lvl5pPr>
            <a:lvl6pPr marL="2560760"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3026647"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92534"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958421" indent="-231326" defTabSz="465887"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CDBC9C99-D1CA-4895-85DF-E821C697783D}" type="slidenum">
              <a:rPr lang="en-US" altLang="en-US" smtClean="0">
                <a:solidFill>
                  <a:prstClr val="black"/>
                </a:solidFill>
                <a:latin typeface="Calibri" panose="020F0502020204030204" pitchFamily="34" charset="0"/>
              </a:rPr>
              <a:pPr/>
              <a:t>92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650265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74708" indent="-174708" defTabSz="912170" eaLnBrk="1" hangingPunct="1">
              <a:spcBef>
                <a:spcPct val="0"/>
              </a:spcBef>
              <a:buFont typeface="Arial" panose="020B0604020202020204" pitchFamily="34" charset="0"/>
              <a:buChar char="•"/>
            </a:pPr>
            <a:endParaRPr lang="en-US" altLang="en-US" b="0" u="none" baseline="0"/>
          </a:p>
          <a:p>
            <a:pPr defTabSz="912170" eaLnBrk="1" hangingPunct="1">
              <a:spcBef>
                <a:spcPct val="0"/>
              </a:spcBef>
            </a:pPr>
            <a:r>
              <a:rPr lang="en-US" altLang="en-US" b="0" u="none" baseline="0"/>
              <a:t>Present slide content.</a:t>
            </a:r>
          </a:p>
          <a:p>
            <a:pPr marL="174708" indent="-174708" defTabSz="912170" eaLnBrk="1" hangingPunct="1">
              <a:spcBef>
                <a:spcPct val="0"/>
              </a:spcBef>
              <a:buFont typeface="Arial" panose="020B0604020202020204" pitchFamily="34" charset="0"/>
              <a:buChar char="•"/>
            </a:pPr>
            <a:endParaRPr lang="en-US" altLang="en-US" b="0" u="none" baseline="0"/>
          </a:p>
          <a:p>
            <a:pPr defTabSz="912170"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93</a:t>
            </a:fld>
            <a:endParaRPr lang="en-US" altLang="en-US"/>
          </a:p>
        </p:txBody>
      </p:sp>
    </p:spTree>
    <p:extLst>
      <p:ext uri="{BB962C8B-B14F-4D97-AF65-F5344CB8AC3E}">
        <p14:creationId xmlns:p14="http://schemas.microsoft.com/office/powerpoint/2010/main" val="26899494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74708" indent="-174708" defTabSz="912170" eaLnBrk="1" hangingPunct="1">
              <a:spcBef>
                <a:spcPct val="0"/>
              </a:spcBef>
              <a:buFont typeface="Arial" panose="020B0604020202020204" pitchFamily="34" charset="0"/>
              <a:buChar char="•"/>
            </a:pPr>
            <a:endParaRPr lang="en-US" altLang="en-US" b="0" u="none" baseline="0"/>
          </a:p>
          <a:p>
            <a:pPr marL="174708" indent="-174708" defTabSz="912170" eaLnBrk="1" hangingPunct="1">
              <a:spcBef>
                <a:spcPct val="0"/>
              </a:spcBef>
              <a:buFont typeface="Arial" panose="020B0604020202020204" pitchFamily="34" charset="0"/>
              <a:buChar char="•"/>
            </a:pPr>
            <a:r>
              <a:rPr lang="en-US" altLang="en-US" b="0" u="none" baseline="0"/>
              <a:t>Present slide content.</a:t>
            </a:r>
          </a:p>
          <a:p>
            <a:pPr marL="174708" indent="-174708" defTabSz="912170" eaLnBrk="1" hangingPunct="1">
              <a:spcBef>
                <a:spcPct val="0"/>
              </a:spcBef>
              <a:buFont typeface="Arial" panose="020B0604020202020204" pitchFamily="34" charset="0"/>
              <a:buChar char="•"/>
            </a:pPr>
            <a:r>
              <a:rPr lang="en-US" b="1"/>
              <a:t>Note to trainer:</a:t>
            </a:r>
            <a:r>
              <a:rPr lang="en-US"/>
              <a:t> The section on Module 8 in the </a:t>
            </a:r>
            <a:r>
              <a:rPr lang="en-US" i="1"/>
              <a:t>Focus on People with Disabilities</a:t>
            </a:r>
            <a:r>
              <a:rPr lang="en-US"/>
              <a:t> </a:t>
            </a:r>
            <a:r>
              <a:rPr lang="en-US" b="1" u="sng"/>
              <a:t>does not have any specific text or tools for people with disabilities</a:t>
            </a:r>
            <a:r>
              <a:rPr lang="en-US"/>
              <a:t>. For more information on this subject, refer to the </a:t>
            </a:r>
            <a:r>
              <a:rPr lang="en-US" i="1"/>
              <a:t>Your Money, Your Goals </a:t>
            </a:r>
            <a:r>
              <a:rPr lang="en-US"/>
              <a:t>toolkit.</a:t>
            </a:r>
            <a:endParaRPr lang="en-US" altLang="en-US" b="0" u="none"/>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94</a:t>
            </a:fld>
            <a:endParaRPr lang="en-US" altLang="en-US"/>
          </a:p>
        </p:txBody>
      </p:sp>
    </p:spTree>
    <p:extLst>
      <p:ext uri="{BB962C8B-B14F-4D97-AF65-F5344CB8AC3E}">
        <p14:creationId xmlns:p14="http://schemas.microsoft.com/office/powerpoint/2010/main" val="7225526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a:spcBef>
                <a:spcPts val="0"/>
              </a:spcBef>
              <a:defRPr/>
            </a:pPr>
            <a:endParaRPr lang="en-US">
              <a:solidFill>
                <a:srgbClr val="3B3C3E"/>
              </a:solidFill>
              <a:ea typeface="ＭＳ Ｐゴシック" charset="0"/>
            </a:endParaRPr>
          </a:p>
          <a:p>
            <a:pPr>
              <a:spcBef>
                <a:spcPts val="0"/>
              </a:spcBef>
              <a:defRPr/>
            </a:pPr>
            <a:r>
              <a:rPr lang="en-US">
                <a:solidFill>
                  <a:srgbClr val="3B3C3E"/>
                </a:solidFill>
                <a:ea typeface="ＭＳ Ｐゴシック" charset="0"/>
              </a:rPr>
              <a:t>Share that the </a:t>
            </a:r>
            <a:r>
              <a:rPr lang="en-US" i="1"/>
              <a:t>Your Money, Your Goals</a:t>
            </a:r>
            <a:r>
              <a:rPr lang="en-US"/>
              <a:t> toolkit offers additional tools on this topic:</a:t>
            </a:r>
          </a:p>
          <a:p>
            <a:pPr>
              <a:spcBef>
                <a:spcPts val="0"/>
              </a:spcBef>
              <a:defRPr/>
            </a:pPr>
            <a:endParaRPr lang="en-US"/>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1: Know your options: Money services, cards, accounts, and loans</a:t>
            </a:r>
            <a:r>
              <a:rPr lang="en-US" b="1" i="1" baseline="0">
                <a:ea typeface="ＭＳ Ｐゴシック" charset="0"/>
              </a:rPr>
              <a:t> </a:t>
            </a:r>
            <a:r>
              <a:rPr lang="en-US">
                <a:ea typeface="ＭＳ Ｐゴシック" charset="0"/>
              </a:rPr>
              <a:t>to help you figure out which financial products or services will meet your needs</a:t>
            </a:r>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2: Ask questions: Choosing where to get what you need</a:t>
            </a:r>
            <a:r>
              <a:rPr lang="en-US" b="1" i="1" baseline="0">
                <a:ea typeface="ＭＳ Ｐゴシック" charset="0"/>
              </a:rPr>
              <a:t> </a:t>
            </a:r>
            <a:r>
              <a:rPr lang="en-US">
                <a:ea typeface="ＭＳ Ｐゴシック" charset="0"/>
              </a:rPr>
              <a:t>to help you compare financial service providers based on their characteristics as well as the features and benefits of the products and service they offer.</a:t>
            </a:r>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3: Money services and banking basics </a:t>
            </a:r>
            <a:r>
              <a:rPr lang="en-US">
                <a:ea typeface="ＭＳ Ｐゴシック" charset="0"/>
              </a:rPr>
              <a:t>to help you learn about the different financial products and services offered at banks, credit unions, and other financial service providers.</a:t>
            </a:r>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4: Opening an account checklist </a:t>
            </a:r>
            <a:r>
              <a:rPr lang="en-US">
                <a:ea typeface="ＭＳ Ｐゴシック" charset="0"/>
              </a:rPr>
              <a:t>to understand the specific steps for opening an account including information you may want to have before opening an account.</a:t>
            </a:r>
          </a:p>
          <a:p>
            <a:pPr marL="168401" indent="-168401">
              <a:spcBef>
                <a:spcPts val="0"/>
              </a:spcBef>
              <a:buFont typeface="Arial" panose="020B0604020202020204" pitchFamily="34" charset="0"/>
              <a:buChar char="•"/>
              <a:defRPr/>
            </a:pPr>
            <a:r>
              <a:rPr lang="en-US">
                <a:ea typeface="ＭＳ Ｐゴシック" charset="0"/>
              </a:rPr>
              <a:t>Use </a:t>
            </a:r>
            <a:r>
              <a:rPr lang="en-US" b="1" i="1">
                <a:ea typeface="ＭＳ Ｐゴシック" charset="0"/>
              </a:rPr>
              <a:t>Tool 5: Money transfers and remittances: What you need to know </a:t>
            </a:r>
            <a:r>
              <a:rPr lang="en-US">
                <a:ea typeface="ＭＳ Ｐゴシック" charset="0"/>
              </a:rPr>
              <a:t>to learn more about using these products and services.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95</a:t>
            </a:fld>
            <a:endParaRPr lang="en-US" altLang="en-US"/>
          </a:p>
        </p:txBody>
      </p:sp>
    </p:spTree>
    <p:extLst>
      <p:ext uri="{BB962C8B-B14F-4D97-AF65-F5344CB8AC3E}">
        <p14:creationId xmlns:p14="http://schemas.microsoft.com/office/powerpoint/2010/main" val="22717267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74708" indent="-174708" defTabSz="912170" eaLnBrk="1" hangingPunct="1">
              <a:spcBef>
                <a:spcPct val="0"/>
              </a:spcBef>
              <a:buFont typeface="Arial" panose="020B0604020202020204" pitchFamily="34" charset="0"/>
              <a:buChar char="•"/>
            </a:pPr>
            <a:endParaRPr lang="en-US" altLang="en-US" b="0" u="none"/>
          </a:p>
          <a:p>
            <a:pPr marL="174708" indent="-174708" defTabSz="912170" eaLnBrk="1" hangingPunct="1">
              <a:spcBef>
                <a:spcPct val="0"/>
              </a:spcBef>
              <a:buFont typeface="Arial" panose="020B0604020202020204" pitchFamily="34" charset="0"/>
              <a:buChar char="•"/>
            </a:pPr>
            <a:r>
              <a:rPr lang="en-US" altLang="en-US" b="0" u="none"/>
              <a:t>Present slide content.</a:t>
            </a:r>
          </a:p>
          <a:p>
            <a:pPr marL="174708" indent="-174708" defTabSz="912170" eaLnBrk="1" hangingPunct="1">
              <a:spcBef>
                <a:spcPct val="0"/>
              </a:spcBef>
              <a:buFont typeface="Arial" panose="020B0604020202020204" pitchFamily="34" charset="0"/>
              <a:buChar char="•"/>
            </a:pPr>
            <a:r>
              <a:rPr lang="en-US" altLang="en-US" b="0" u="none"/>
              <a:t>Note that:</a:t>
            </a:r>
          </a:p>
          <a:p>
            <a:pPr marL="634288" lvl="1" indent="-168401" defTabSz="912170" eaLnBrk="1" hangingPunct="1">
              <a:spcBef>
                <a:spcPct val="0"/>
              </a:spcBef>
              <a:buFont typeface="Arial" panose="020B0604020202020204" pitchFamily="34" charset="0"/>
              <a:buChar char="•"/>
            </a:pPr>
            <a:r>
              <a:rPr lang="en-US"/>
              <a:t>When you submit a complaint, the CFPB forwards it to the company and works to get a response. After the CFPB forwards a complaint, the company has 15 days to respond to you and the CFPB.</a:t>
            </a:r>
          </a:p>
          <a:p>
            <a:pPr marL="634288" lvl="1" indent="-168401" defTabSz="912170" eaLnBrk="1" hangingPunct="1">
              <a:spcBef>
                <a:spcPct val="0"/>
              </a:spcBef>
              <a:buFont typeface="Arial" panose="020B0604020202020204" pitchFamily="34" charset="0"/>
              <a:buChar char="•"/>
            </a:pPr>
            <a:r>
              <a:rPr lang="en-US"/>
              <a:t>You’ll be able to review the response and give feedback to the CFPB. </a:t>
            </a:r>
          </a:p>
          <a:p>
            <a:pPr marL="634288" lvl="1" indent="-168401" defTabSz="912170" eaLnBrk="1" hangingPunct="1">
              <a:spcBef>
                <a:spcPct val="0"/>
              </a:spcBef>
              <a:buFont typeface="Arial" panose="020B0604020202020204" pitchFamily="34" charset="0"/>
              <a:buChar char="•"/>
            </a:pPr>
            <a:r>
              <a:rPr lang="en-US"/>
              <a:t>If it finds that another agency would be better able to assist, CFPB will forward your complaint and let you know.</a:t>
            </a:r>
            <a:endParaRPr lang="en-US" b="1" u="none"/>
          </a:p>
          <a:p>
            <a:pPr marL="634288" lvl="1" indent="-168401" defTabSz="912170" eaLnBrk="1" hangingPunct="1">
              <a:spcBef>
                <a:spcPct val="0"/>
              </a:spcBef>
              <a:buFont typeface="Arial" panose="020B0604020202020204" pitchFamily="34" charset="0"/>
              <a:buChar char="•"/>
            </a:pPr>
            <a:endParaRPr lang="en-US" b="1" u="none"/>
          </a:p>
          <a:p>
            <a:pPr defTabSz="912170" eaLnBrk="1" hangingPunct="1">
              <a:spcBef>
                <a:spcPct val="0"/>
              </a:spcBef>
              <a:defRPr/>
            </a:pPr>
            <a:r>
              <a:rPr lang="en-US" b="1"/>
              <a:t>Note to trainer:</a:t>
            </a:r>
            <a:r>
              <a:rPr lang="en-US" b="1" baseline="0"/>
              <a:t> </a:t>
            </a:r>
            <a:r>
              <a:rPr lang="en-US" b="1"/>
              <a:t>Prior to your training, review the slides on this topic in the </a:t>
            </a:r>
            <a:r>
              <a:rPr lang="en-US" b="1" i="1"/>
              <a:t>Your Money, Your Goals </a:t>
            </a:r>
            <a:r>
              <a:rPr lang="en-US" b="1"/>
              <a:t>training deck and copy and paste slides that you wish to cover into this PowerPoint file. In particular, consider</a:t>
            </a:r>
            <a:r>
              <a:rPr lang="en-US" b="1" baseline="0"/>
              <a:t> whether interactive exercises from the </a:t>
            </a:r>
            <a:r>
              <a:rPr lang="en-US" b="1" i="1" baseline="0"/>
              <a:t>Your Money, Your Goals </a:t>
            </a:r>
            <a:r>
              <a:rPr lang="en-US" b="1" baseline="0"/>
              <a:t>training deck fit would support your coverage of this topic. Feel free to adapt activities as needed, especially to make them work for everyone, making adjustments to accommodate participants that have disabilities.</a:t>
            </a:r>
            <a:endParaRPr lang="en-US" altLang="en-US">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96</a:t>
            </a:fld>
            <a:endParaRPr lang="en-US" altLang="en-US"/>
          </a:p>
        </p:txBody>
      </p:sp>
    </p:spTree>
    <p:extLst>
      <p:ext uri="{BB962C8B-B14F-4D97-AF65-F5344CB8AC3E}">
        <p14:creationId xmlns:p14="http://schemas.microsoft.com/office/powerpoint/2010/main" val="35097376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marL="174708" indent="-174708" defTabSz="912170" eaLnBrk="1" hangingPunct="1">
              <a:spcBef>
                <a:spcPct val="0"/>
              </a:spcBef>
              <a:buFont typeface="Arial" panose="020B0604020202020204" pitchFamily="34" charset="0"/>
              <a:buChar char="•"/>
            </a:pPr>
            <a:endParaRPr lang="en-US" altLang="en-US" b="0" u="none" baseline="0"/>
          </a:p>
          <a:p>
            <a:pPr defTabSz="912170" eaLnBrk="1" hangingPunct="1">
              <a:spcBef>
                <a:spcPct val="0"/>
              </a:spcBef>
            </a:pPr>
            <a:r>
              <a:rPr lang="en-US" altLang="en-US" b="0" u="none" baseline="0"/>
              <a:t>Present slide content.</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97</a:t>
            </a:fld>
            <a:endParaRPr lang="en-US" altLang="en-US"/>
          </a:p>
        </p:txBody>
      </p:sp>
    </p:spTree>
    <p:extLst>
      <p:ext uri="{BB962C8B-B14F-4D97-AF65-F5344CB8AC3E}">
        <p14:creationId xmlns:p14="http://schemas.microsoft.com/office/powerpoint/2010/main" val="18916257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defTabSz="912170" eaLnBrk="1" hangingPunct="1">
              <a:spcBef>
                <a:spcPct val="0"/>
              </a:spcBef>
            </a:pPr>
            <a:endParaRPr lang="en-US" altLang="en-US" b="1" u="none" baseline="0"/>
          </a:p>
          <a:p>
            <a:pPr marL="174708" indent="-174708" defTabSz="912170" eaLnBrk="1" hangingPunct="1">
              <a:spcBef>
                <a:spcPct val="0"/>
              </a:spcBef>
              <a:buFont typeface="Arial" panose="020B0604020202020204" pitchFamily="34" charset="0"/>
              <a:buChar char="•"/>
              <a:defRPr/>
            </a:pPr>
            <a:r>
              <a:rPr lang="en-US" altLang="en-US" b="0" u="none"/>
              <a:t>Present slide content.</a:t>
            </a:r>
            <a:endParaRPr lang="en-US" altLang="en-US" b="1" u="none" baseline="0"/>
          </a:p>
          <a:p>
            <a:pPr marL="174708" indent="-174708" defTabSz="912170" eaLnBrk="1" hangingPunct="1">
              <a:spcBef>
                <a:spcPct val="0"/>
              </a:spcBef>
              <a:buFont typeface="Arial" panose="020B0604020202020204" pitchFamily="34" charset="0"/>
              <a:buChar char="•"/>
            </a:pPr>
            <a:r>
              <a:rPr lang="en-US" altLang="en-US" b="0" u="none" baseline="0"/>
              <a:t>These are presented as disability-specific risks in Module 9.</a:t>
            </a:r>
          </a:p>
          <a:p>
            <a:pPr defTabSz="912170" eaLnBrk="1" hangingPunct="1">
              <a:spcBef>
                <a:spcPct val="0"/>
              </a:spcBef>
            </a:pPr>
            <a:endParaRPr lang="en-US" altLang="en-US" b="1" u="none" baseline="0"/>
          </a:p>
          <a:p>
            <a:pPr defTabSz="912170" eaLnBrk="1" hangingPunct="1">
              <a:spcBef>
                <a:spcPct val="0"/>
              </a:spcBef>
            </a:pPr>
            <a:r>
              <a:rPr lang="en-US" altLang="en-US" b="1" u="none" baseline="0"/>
              <a:t>Other factors may include: </a:t>
            </a:r>
          </a:p>
          <a:p>
            <a:pPr marL="168401" indent="-168401" defTabSz="912170" eaLnBrk="1" hangingPunct="1">
              <a:spcBef>
                <a:spcPct val="0"/>
              </a:spcBef>
              <a:buFont typeface="Arial" panose="020B0604020202020204" pitchFamily="34" charset="0"/>
              <a:buChar char="•"/>
            </a:pPr>
            <a:r>
              <a:rPr lang="en-US" altLang="en-US" b="0" u="none" baseline="0"/>
              <a:t>Being </a:t>
            </a:r>
            <a:r>
              <a:rPr lang="en-US" altLang="en-US" b="0" u="sng" baseline="0"/>
              <a:t>dependent on support</a:t>
            </a:r>
            <a:r>
              <a:rPr lang="en-US" altLang="en-US" b="0" u="none" baseline="0"/>
              <a:t> from a family member or caregivers to remain independent.</a:t>
            </a:r>
          </a:p>
          <a:p>
            <a:pPr marL="168401" indent="-168401" defTabSz="912170" eaLnBrk="1" hangingPunct="1">
              <a:spcBef>
                <a:spcPct val="0"/>
              </a:spcBef>
              <a:buFont typeface="Arial" panose="020B0604020202020204" pitchFamily="34" charset="0"/>
              <a:buChar char="•"/>
            </a:pPr>
            <a:r>
              <a:rPr lang="en-US" altLang="en-US" b="0" u="sng" baseline="0"/>
              <a:t>Receiving care from a person with</a:t>
            </a:r>
            <a:r>
              <a:rPr lang="en-US" altLang="en-US" b="0" u="none" baseline="0"/>
              <a:t> substance abuse, gambling or financial problems, or mental health issues.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98</a:t>
            </a:fld>
            <a:endParaRPr lang="en-US" altLang="en-US"/>
          </a:p>
        </p:txBody>
      </p:sp>
    </p:spTree>
    <p:extLst>
      <p:ext uri="{BB962C8B-B14F-4D97-AF65-F5344CB8AC3E}">
        <p14:creationId xmlns:p14="http://schemas.microsoft.com/office/powerpoint/2010/main" val="29116576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70" eaLnBrk="1" hangingPunct="1">
              <a:spcBef>
                <a:spcPct val="0"/>
              </a:spcBef>
              <a:defRPr/>
            </a:pPr>
            <a:r>
              <a:rPr lang="en-US" altLang="en-US" b="1" u="sng">
                <a:solidFill>
                  <a:srgbClr val="000000"/>
                </a:solidFill>
              </a:rPr>
              <a:t>Instructions for Presenter:</a:t>
            </a:r>
          </a:p>
          <a:p>
            <a:pPr defTabSz="912170" eaLnBrk="1" hangingPunct="1">
              <a:spcBef>
                <a:spcPct val="0"/>
              </a:spcBef>
              <a:defRPr/>
            </a:pPr>
            <a:endParaRPr lang="en-US" altLang="en-US" b="1" u="sng">
              <a:solidFill>
                <a:srgbClr val="000000"/>
              </a:solidFill>
            </a:endParaRPr>
          </a:p>
          <a:p>
            <a:pPr marL="174708" indent="-174708" defTabSz="912170" eaLnBrk="1" hangingPunct="1">
              <a:spcBef>
                <a:spcPct val="0"/>
              </a:spcBef>
              <a:buFont typeface="Arial" panose="020B0604020202020204" pitchFamily="34" charset="0"/>
              <a:buChar char="•"/>
              <a:defRPr/>
            </a:pPr>
            <a:r>
              <a:rPr lang="en-US" altLang="en-US" b="0" u="none"/>
              <a:t>Present slide content.</a:t>
            </a:r>
          </a:p>
          <a:p>
            <a:pPr marL="174708" indent="-174708" defTabSz="912170" eaLnBrk="1" hangingPunct="1">
              <a:spcBef>
                <a:spcPct val="0"/>
              </a:spcBef>
              <a:buFont typeface="Arial" panose="020B0604020202020204" pitchFamily="34" charset="0"/>
              <a:buChar char="•"/>
            </a:pPr>
            <a:r>
              <a:rPr lang="en-US" altLang="en-US"/>
              <a:t>Remember,</a:t>
            </a:r>
            <a:r>
              <a:rPr lang="en-US" altLang="en-US" b="1"/>
              <a:t> you do not need to prove that financial exploitation or abuse is occurring to report it</a:t>
            </a:r>
            <a:r>
              <a:rPr lang="en-US" altLang="en-US"/>
              <a:t>. It is up to the professionals to take action if you suspect abuse.</a:t>
            </a:r>
          </a:p>
          <a:p>
            <a:pPr marL="174708" indent="-174708" defTabSz="912170" eaLnBrk="1" hangingPunct="1">
              <a:spcBef>
                <a:spcPct val="0"/>
              </a:spcBef>
              <a:buFont typeface="Arial" panose="020B0604020202020204" pitchFamily="34" charset="0"/>
              <a:buChar char="•"/>
            </a:pPr>
            <a:r>
              <a:rPr lang="en-US" altLang="en-US" b="0" u="none" baseline="0"/>
              <a:t>A full list of resources and other details is available in Module 9 of </a:t>
            </a:r>
            <a:r>
              <a:rPr lang="en-US" altLang="en-US" b="0" i="1" u="none" baseline="0"/>
              <a:t>Focus on People with Disabilities.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99</a:t>
            </a:fld>
            <a:endParaRPr lang="en-US" altLang="en-US"/>
          </a:p>
        </p:txBody>
      </p:sp>
    </p:spTree>
    <p:extLst>
      <p:ext uri="{BB962C8B-B14F-4D97-AF65-F5344CB8AC3E}">
        <p14:creationId xmlns:p14="http://schemas.microsoft.com/office/powerpoint/2010/main" val="19698684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0"/>
              </a:spcBef>
              <a:defRPr/>
            </a:pPr>
            <a:r>
              <a:rPr lang="en-US" altLang="en-US" b="1" u="sng">
                <a:solidFill>
                  <a:srgbClr val="000000"/>
                </a:solidFill>
              </a:rPr>
              <a:t>Instructions for Presenter:</a:t>
            </a:r>
          </a:p>
          <a:p>
            <a:pPr marL="174708" indent="-174708">
              <a:spcBef>
                <a:spcPts val="0"/>
              </a:spcBef>
              <a:buFont typeface="Arial" panose="020B0604020202020204" pitchFamily="34" charset="0"/>
              <a:buChar char="•"/>
            </a:pPr>
            <a:endParaRPr lang="en-US" altLang="en-US" b="0"/>
          </a:p>
          <a:p>
            <a:pPr marL="174708" indent="-174708">
              <a:spcBef>
                <a:spcPts val="0"/>
              </a:spcBef>
              <a:buFont typeface="Arial" panose="020B0604020202020204" pitchFamily="34" charset="0"/>
              <a:buChar char="•"/>
            </a:pPr>
            <a:r>
              <a:rPr lang="en-US" altLang="en-US" b="0"/>
              <a:t>Use this tool to educate others and to identify financial abuse and exploitation. </a:t>
            </a:r>
          </a:p>
          <a:p>
            <a:pPr marL="174708" indent="-174708">
              <a:spcBef>
                <a:spcPts val="0"/>
              </a:spcBef>
              <a:buFont typeface="Arial" panose="020B0604020202020204" pitchFamily="34" charset="0"/>
              <a:buChar char="•"/>
            </a:pPr>
            <a:r>
              <a:rPr lang="en-US" altLang="en-US" b="1"/>
              <a:t>The checklist can be used one-on-one </a:t>
            </a:r>
            <a:r>
              <a:rPr lang="en-US" altLang="en-US"/>
              <a:t>if someone expresses concern about an individual and his or her living conditions, care provision, or financial situation. </a:t>
            </a:r>
          </a:p>
          <a:p>
            <a:pPr marL="174708" indent="-174708">
              <a:spcBef>
                <a:spcPts val="0"/>
              </a:spcBef>
              <a:buFont typeface="Arial" panose="020B0604020202020204" pitchFamily="34" charset="0"/>
              <a:buChar char="•"/>
            </a:pPr>
            <a:r>
              <a:rPr lang="en-US" altLang="en-US"/>
              <a:t>Responses to the questions included in the checklist can </a:t>
            </a:r>
            <a:r>
              <a:rPr lang="en-US" altLang="en-US" b="1"/>
              <a:t>help you or the individual you are working with get assistance</a:t>
            </a:r>
            <a:r>
              <a:rPr lang="en-US" altLang="en-US"/>
              <a:t>.</a:t>
            </a:r>
          </a:p>
          <a:p>
            <a:pPr>
              <a:spcBef>
                <a:spcPts val="0"/>
              </a:spcBef>
            </a:pPr>
            <a:endParaRPr lang="en-US"/>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100</a:t>
            </a:fld>
            <a:endParaRPr lang="en-US" altLang="en-US"/>
          </a:p>
        </p:txBody>
      </p:sp>
    </p:spTree>
    <p:extLst>
      <p:ext uri="{BB962C8B-B14F-4D97-AF65-F5344CB8AC3E}">
        <p14:creationId xmlns:p14="http://schemas.microsoft.com/office/powerpoint/2010/main" val="28264388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ts val="589"/>
              </a:spcBef>
              <a:defRPr/>
            </a:pPr>
            <a:r>
              <a:rPr lang="en-US" altLang="en-US" b="1" u="sng">
                <a:solidFill>
                  <a:srgbClr val="000000"/>
                </a:solidFill>
              </a:rPr>
              <a:t>Instructions for Presenter:</a:t>
            </a:r>
          </a:p>
          <a:p>
            <a:pPr>
              <a:spcBef>
                <a:spcPts val="589"/>
              </a:spcBef>
            </a:pPr>
            <a:endParaRPr lang="en-US" altLang="en-US" b="1"/>
          </a:p>
          <a:p>
            <a:pPr marL="174708" indent="-174708" defTabSz="465887">
              <a:spcBef>
                <a:spcPts val="589"/>
              </a:spcBef>
              <a:buFont typeface="Arial" panose="020B0604020202020204" pitchFamily="34" charset="0"/>
              <a:buChar char="•"/>
              <a:defRPr/>
            </a:pPr>
            <a:r>
              <a:rPr lang="en-US" altLang="en-US" b="1" u="none"/>
              <a:t>Present slide content.</a:t>
            </a:r>
            <a:endParaRPr lang="en-US" altLang="en-US" b="1"/>
          </a:p>
          <a:p>
            <a:pPr marL="168401" indent="-168401">
              <a:spcBef>
                <a:spcPts val="589"/>
              </a:spcBef>
              <a:buFont typeface="Arial" panose="020B0604020202020204" pitchFamily="34" charset="0"/>
              <a:buChar char="•"/>
            </a:pPr>
            <a:r>
              <a:rPr lang="en-US" altLang="en-US" b="1"/>
              <a:t>Read through the list of signs </a:t>
            </a:r>
            <a:r>
              <a:rPr lang="en-US" altLang="en-US"/>
              <a:t>that financial exploitation may be occurring.</a:t>
            </a:r>
          </a:p>
          <a:p>
            <a:pPr marL="168401" indent="-168401">
              <a:spcBef>
                <a:spcPts val="589"/>
              </a:spcBef>
              <a:buFont typeface="Arial" panose="020B0604020202020204" pitchFamily="34" charset="0"/>
              <a:buChar char="•"/>
            </a:pPr>
            <a:r>
              <a:rPr lang="en-US" altLang="en-US" b="1"/>
              <a:t>Check the box</a:t>
            </a:r>
            <a:r>
              <a:rPr lang="en-US" altLang="en-US"/>
              <a:t> if any are suspected, observed, or reported. </a:t>
            </a:r>
          </a:p>
          <a:p>
            <a:pPr marL="168401" indent="-168401">
              <a:spcBef>
                <a:spcPts val="589"/>
              </a:spcBef>
              <a:buFont typeface="Arial" panose="020B0604020202020204" pitchFamily="34" charset="0"/>
              <a:buChar char="•"/>
            </a:pPr>
            <a:r>
              <a:rPr lang="en-US" altLang="en-US" b="1"/>
              <a:t>Use this information </a:t>
            </a:r>
            <a:r>
              <a:rPr lang="en-US" altLang="en-US"/>
              <a:t>to help you decide whether to get assistance.</a:t>
            </a:r>
          </a:p>
          <a:p>
            <a:pPr>
              <a:spcBef>
                <a:spcPts val="589"/>
              </a:spcBef>
            </a:pPr>
            <a:endParaRPr lang="en-US" altLang="en-US" b="1" u="sng"/>
          </a:p>
          <a:p>
            <a:pPr>
              <a:spcBef>
                <a:spcPts val="589"/>
              </a:spcBef>
            </a:pPr>
            <a:r>
              <a:rPr lang="en-US" altLang="en-US" b="1" u="sng"/>
              <a:t>List sections</a:t>
            </a:r>
            <a:r>
              <a:rPr lang="en-US" altLang="en-US" b="1"/>
              <a:t>:</a:t>
            </a:r>
          </a:p>
          <a:p>
            <a:pPr marL="174708" indent="-174708">
              <a:spcBef>
                <a:spcPts val="589"/>
              </a:spcBef>
              <a:buFont typeface="Arial" panose="020B0604020202020204" pitchFamily="34" charset="0"/>
              <a:buChar char="•"/>
            </a:pPr>
            <a:r>
              <a:rPr lang="en-US" altLang="en-US" b="1"/>
              <a:t>Situation</a:t>
            </a:r>
            <a:r>
              <a:rPr lang="en-US" altLang="en-US"/>
              <a:t>, i.e. The individual takes out a large, unexplained loan or reverse mortgage.</a:t>
            </a:r>
          </a:p>
          <a:p>
            <a:pPr marL="174708" indent="-174708">
              <a:spcBef>
                <a:spcPts val="589"/>
              </a:spcBef>
              <a:buFont typeface="Arial" panose="020B0604020202020204" pitchFamily="34" charset="0"/>
              <a:buChar char="•"/>
            </a:pPr>
            <a:r>
              <a:rPr lang="en-US" altLang="en-US" b="1"/>
              <a:t>Changed environment</a:t>
            </a:r>
            <a:r>
              <a:rPr lang="en-US" altLang="en-US"/>
              <a:t>, i.e. Living conditions are below expectations in spite of financial resources.</a:t>
            </a:r>
          </a:p>
          <a:p>
            <a:pPr marL="174708" indent="-174708">
              <a:spcBef>
                <a:spcPts val="589"/>
              </a:spcBef>
              <a:buFont typeface="Arial" panose="020B0604020202020204" pitchFamily="34" charset="0"/>
              <a:buChar char="•"/>
            </a:pPr>
            <a:r>
              <a:rPr lang="en-US" altLang="en-US" b="1"/>
              <a:t>Unusual behavior</a:t>
            </a:r>
            <a:r>
              <a:rPr lang="en-US" altLang="en-US"/>
              <a:t>, i.e. The individual seems suddenly more fearful and becomes reluctant to talk about topics that were once routine conversations.</a:t>
            </a:r>
          </a:p>
          <a:p>
            <a:pPr marL="168401" indent="-168401">
              <a:buFont typeface="Arial" panose="020B0604020202020204" pitchFamily="34" charset="0"/>
              <a:buChar char="•"/>
            </a:pPr>
            <a:endParaRPr lang="en-US"/>
          </a:p>
          <a:p>
            <a:pPr defTabSz="449068">
              <a:defRPr/>
            </a:pPr>
            <a:r>
              <a:rPr lang="en-US" b="1"/>
              <a:t>Note that a full list is available </a:t>
            </a:r>
            <a:r>
              <a:rPr lang="en-US"/>
              <a:t>in the guide under the “identifying financial abuse and exploitation” tool of Module 9 in the disability companion guide. The full list has 16 bullet points. </a:t>
            </a:r>
          </a:p>
          <a:p>
            <a:pPr defTabSz="449068">
              <a:defRPr/>
            </a:pPr>
            <a:endParaRPr lang="en-US"/>
          </a:p>
          <a:p>
            <a:r>
              <a:rPr lang="en-US" b="1"/>
              <a:t>Situation: </a:t>
            </a:r>
            <a:endParaRPr lang="en-US"/>
          </a:p>
          <a:p>
            <a:pPr marL="168401" indent="-168401">
              <a:buFont typeface="Arial" panose="020B0604020202020204" pitchFamily="34" charset="0"/>
              <a:buChar char="•"/>
            </a:pPr>
            <a:r>
              <a:rPr lang="en-US"/>
              <a:t>The individual transfers title of home or other assets to someone else for no apparent reason.</a:t>
            </a:r>
          </a:p>
          <a:p>
            <a:pPr marL="168401" indent="-168401">
              <a:buFont typeface="Arial" panose="020B0604020202020204" pitchFamily="34" charset="0"/>
              <a:buChar char="•"/>
            </a:pPr>
            <a:r>
              <a:rPr lang="en-US"/>
              <a:t>Checks are frequently made out to “cash” from the individual’s account.</a:t>
            </a:r>
          </a:p>
          <a:p>
            <a:pPr marL="168401" indent="-168401">
              <a:buFont typeface="Arial" panose="020B0604020202020204" pitchFamily="34" charset="0"/>
              <a:buChar char="•"/>
            </a:pPr>
            <a:r>
              <a:rPr lang="en-US"/>
              <a:t>Unusual bank or credit card account activity is noticed on statements or reported by a financial institution.</a:t>
            </a:r>
          </a:p>
          <a:p>
            <a:pPr marL="168401" indent="-168401">
              <a:buFont typeface="Arial" panose="020B0604020202020204" pitchFamily="34" charset="0"/>
              <a:buChar char="•"/>
            </a:pPr>
            <a:r>
              <a:rPr lang="en-US"/>
              <a:t>The individual takes out a large, unexplained loan or reverse mortgage.</a:t>
            </a:r>
          </a:p>
          <a:p>
            <a:pPr marL="168401" indent="-168401">
              <a:buFont typeface="Arial" panose="020B0604020202020204" pitchFamily="34" charset="0"/>
              <a:buChar char="•"/>
            </a:pPr>
            <a:r>
              <a:rPr lang="en-US"/>
              <a:t>Changes are made to the individual’s will that are unexplainable or done when the individual is ill or otherwise incapacitated.</a:t>
            </a:r>
          </a:p>
          <a:p>
            <a:pPr marL="168401" indent="-168401">
              <a:buFont typeface="Arial" panose="020B0604020202020204" pitchFamily="34" charset="0"/>
              <a:buChar char="•"/>
            </a:pPr>
            <a:r>
              <a:rPr lang="en-US"/>
              <a:t>Unusual information in a tax return is spotted.</a:t>
            </a:r>
          </a:p>
          <a:p>
            <a:pPr marL="168401" indent="-168401">
              <a:buFont typeface="Arial" panose="020B0604020202020204" pitchFamily="34" charset="0"/>
              <a:buChar char="•"/>
            </a:pPr>
            <a:r>
              <a:rPr lang="en-US"/>
              <a:t>Signatures on checks, legal documents, or other communications do not match the individual’s signature.</a:t>
            </a:r>
          </a:p>
          <a:p>
            <a:pPr marL="168401" indent="-168401">
              <a:buFont typeface="Arial" panose="020B0604020202020204" pitchFamily="34" charset="0"/>
              <a:buChar char="•"/>
            </a:pPr>
            <a:r>
              <a:rPr lang="en-US"/>
              <a:t>The caregiver’s name is added to the accounts of the individual or the caregiver becomes an authorized user on credit card accounts belonging to the individual.</a:t>
            </a:r>
          </a:p>
          <a:p>
            <a:r>
              <a:rPr lang="en-US" b="1"/>
              <a:t> </a:t>
            </a:r>
            <a:endParaRPr lang="en-US"/>
          </a:p>
          <a:p>
            <a:r>
              <a:rPr lang="en-US" b="1"/>
              <a:t>Changed environment: </a:t>
            </a:r>
            <a:endParaRPr lang="en-US"/>
          </a:p>
          <a:p>
            <a:pPr marL="168401" indent="-168401">
              <a:buFont typeface="Arial" panose="020B0604020202020204" pitchFamily="34" charset="0"/>
              <a:buChar char="•"/>
            </a:pPr>
            <a:r>
              <a:rPr lang="en-US"/>
              <a:t>Bills go unpaid or overdue when someone else has been charged with paying them for the individual.</a:t>
            </a:r>
          </a:p>
          <a:p>
            <a:pPr marL="168401" indent="-168401">
              <a:buFont typeface="Arial" panose="020B0604020202020204" pitchFamily="34" charset="0"/>
              <a:buChar char="•"/>
            </a:pPr>
            <a:r>
              <a:rPr lang="en-US"/>
              <a:t>Living conditions are below expectations in spite of financial resources.</a:t>
            </a:r>
          </a:p>
          <a:p>
            <a:pPr marL="168401" indent="-168401">
              <a:buFont typeface="Arial" panose="020B0604020202020204" pitchFamily="34" charset="0"/>
              <a:buChar char="•"/>
            </a:pPr>
            <a:r>
              <a:rPr lang="en-US"/>
              <a:t>The individual’s personal belongings, important papers, credit cards, or identification documents go missing.</a:t>
            </a:r>
          </a:p>
          <a:p>
            <a:r>
              <a:rPr lang="en-US" b="1"/>
              <a:t> </a:t>
            </a:r>
            <a:endParaRPr lang="en-US"/>
          </a:p>
          <a:p>
            <a:r>
              <a:rPr lang="en-US" b="1"/>
              <a:t>Unusual behavior</a:t>
            </a:r>
            <a:endParaRPr lang="en-US"/>
          </a:p>
          <a:p>
            <a:pPr marL="168401" indent="-168401">
              <a:buFont typeface="Arial" panose="020B0604020202020204" pitchFamily="34" charset="0"/>
              <a:buChar char="•"/>
            </a:pPr>
            <a:r>
              <a:rPr lang="en-US"/>
              <a:t>Caregivers or family members caring seem to isolate the individual from other family members, friends, and community events or gatherings.</a:t>
            </a:r>
          </a:p>
          <a:p>
            <a:pPr marL="168401" indent="-168401">
              <a:buFont typeface="Arial" panose="020B0604020202020204" pitchFamily="34" charset="0"/>
              <a:buChar char="•"/>
            </a:pPr>
            <a:r>
              <a:rPr lang="en-US"/>
              <a:t>The individual seems suddenly more fearful and becomes reluctant to talk about topics that were once routine conversations.</a:t>
            </a:r>
          </a:p>
          <a:p>
            <a:pPr marL="168401" indent="-168401">
              <a:buFont typeface="Arial" panose="020B0604020202020204" pitchFamily="34" charset="0"/>
              <a:buChar char="•"/>
            </a:pPr>
            <a:r>
              <a:rPr lang="en-US"/>
              <a:t>The individual does not know how much income they receive. The caregiver is unwilling to share that information when asked.</a:t>
            </a:r>
          </a:p>
          <a:p>
            <a:pPr marL="168401" indent="-168401">
              <a:buFont typeface="Arial" panose="020B0604020202020204" pitchFamily="34" charset="0"/>
              <a:buChar char="•"/>
            </a:pPr>
            <a:r>
              <a:rPr lang="en-US"/>
              <a:t>A caregiver receives an unusual level of expensive or frequent gifts paid for with the financial resources of the individual.</a:t>
            </a:r>
          </a:p>
          <a:p>
            <a:pPr marL="168401" indent="-168401">
              <a:buFont typeface="Arial" panose="020B0604020202020204" pitchFamily="34" charset="0"/>
              <a:buChar char="•"/>
            </a:pPr>
            <a:r>
              <a:rPr lang="en-US"/>
              <a:t>A live-in caregiver refuses to leave or to leave the individual alone with visitors even when requested to do so.</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101</a:t>
            </a:fld>
            <a:endParaRPr lang="en-US" altLang="en-US"/>
          </a:p>
        </p:txBody>
      </p:sp>
    </p:spTree>
    <p:extLst>
      <p:ext uri="{BB962C8B-B14F-4D97-AF65-F5344CB8AC3E}">
        <p14:creationId xmlns:p14="http://schemas.microsoft.com/office/powerpoint/2010/main" val="1501154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extLst>
      <p:ext uri="{BB962C8B-B14F-4D97-AF65-F5344CB8AC3E}">
        <p14:creationId xmlns:p14="http://schemas.microsoft.com/office/powerpoint/2010/main" val="3032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8857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629750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8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7" name="Footer Placeholder 4"/>
          <p:cNvSpPr>
            <a:spLocks noGrp="1"/>
          </p:cNvSpPr>
          <p:nvPr>
            <p:ph type="ftr" sz="quarter" idx="11"/>
          </p:nvPr>
        </p:nvSpPr>
        <p:spPr>
          <a:xfrm>
            <a:off x="5694363" y="6173788"/>
            <a:ext cx="2895600" cy="365125"/>
          </a:xfrm>
          <a:prstGeom prst="rect">
            <a:avLst/>
          </a:prstGeom>
        </p:spPr>
        <p:txBody>
          <a:bodyPr/>
          <a:lstStyle>
            <a:lvl1pPr>
              <a:defRPr smtClean="0"/>
            </a:lvl1pPr>
          </a:lstStyle>
          <a:p>
            <a:pPr>
              <a:defRPr/>
            </a:pPr>
            <a:endParaRPr lang="en-US" altLang="en-US"/>
          </a:p>
        </p:txBody>
      </p:sp>
    </p:spTree>
    <p:extLst>
      <p:ext uri="{BB962C8B-B14F-4D97-AF65-F5344CB8AC3E}">
        <p14:creationId xmlns:p14="http://schemas.microsoft.com/office/powerpoint/2010/main" val="416799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a:t>Click to edit Master title style</a:t>
            </a:r>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a:t>Click to edit Master title style</a:t>
            </a:r>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908975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101820">
                  <a:tint val="75000"/>
                </a:srgbClr>
              </a:solidFill>
            </a:endParaRPr>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a:defRPr sz="1200">
                <a:solidFill>
                  <a:schemeClr val="tx1">
                    <a:tint val="75000"/>
                  </a:schemeClr>
                </a:solidFill>
              </a:defRPr>
            </a:lvl1pPr>
          </a:lstStyle>
          <a:p>
            <a:pPr>
              <a:defRPr/>
            </a:pPr>
            <a:endParaRPr lang="en-US">
              <a:solidFill>
                <a:srgbClr val="101820">
                  <a:tint val="75000"/>
                </a:srgbClr>
              </a:solidFill>
            </a:endParaRPr>
          </a:p>
        </p:txBody>
      </p:sp>
      <p:sp>
        <p:nvSpPr>
          <p:cNvPr id="7" name="Footer Placeholder 4"/>
          <p:cNvSpPr>
            <a:spLocks noGrp="1"/>
          </p:cNvSpPr>
          <p:nvPr>
            <p:ph type="ftr" sz="quarter" idx="11"/>
          </p:nvPr>
        </p:nvSpPr>
        <p:spPr>
          <a:xfrm>
            <a:off x="5694363" y="6173788"/>
            <a:ext cx="2895600" cy="365125"/>
          </a:xfrm>
          <a:prstGeom prst="rect">
            <a:avLst/>
          </a:prstGeom>
        </p:spPr>
        <p:txBody>
          <a:bodyPr/>
          <a:lstStyle>
            <a:lvl1pPr>
              <a:defRPr smtClean="0"/>
            </a:lvl1pPr>
          </a:lstStyle>
          <a:p>
            <a:pPr>
              <a:defRPr/>
            </a:pPr>
            <a:fld id="{DD3A318C-9DC8-497E-A7E5-3F8307BFBA36}" type="slidenum">
              <a:rPr lang="en-US" altLang="en-US">
                <a:solidFill>
                  <a:srgbClr val="101820"/>
                </a:solidFill>
              </a:rPr>
              <a:pPr>
                <a:defRPr/>
              </a:pPr>
              <a:t>‹#›</a:t>
            </a:fld>
            <a:endParaRPr lang="en-US" altLang="en-US">
              <a:solidFill>
                <a:srgbClr val="10182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solidFill>
                <a:srgbClr val="101820"/>
              </a:solidFill>
            </a:endParaRPr>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a:t>Click to edit Master title style</a:t>
            </a:r>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a:t>Click to edit master title style</a:t>
            </a:r>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350575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a:t>Click to edit Master title style</a:t>
            </a:r>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a:t>Click to edit Master title style</a:t>
            </a:r>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101820">
                  <a:tint val="75000"/>
                </a:srgbClr>
              </a:solidFill>
            </a:endParaRPr>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a:t>Click to edit Master title style</a:t>
            </a:r>
          </a:p>
        </p:txBody>
      </p:sp>
      <p:sp>
        <p:nvSpPr>
          <p:cNvPr id="3" name="Slide Number Placeholder 2"/>
          <p:cNvSpPr>
            <a:spLocks noGrp="1"/>
          </p:cNvSpPr>
          <p:nvPr>
            <p:ph type="sldNum" sz="quarter" idx="10"/>
          </p:nvPr>
        </p:nvSpPr>
        <p:spPr/>
        <p:txBody>
          <a:body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a:solidFill>
                <a:srgbClr val="000000"/>
              </a:solidFill>
              <a:latin typeface="Arial" pitchFamily="34" charset="0"/>
              <a:ea typeface="ヒラギノ角ゴ ProN W3"/>
              <a:cs typeface="ヒラギノ角ゴ ProN W3"/>
              <a:sym typeface="Arial" pitchFamily="34" charset="0"/>
            </a:endParaRPr>
          </a:p>
        </p:txBody>
      </p:sp>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a:t>Click to edit Master title style</a:t>
            </a:r>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672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a:t>Click to edit Master title style</a:t>
            </a:r>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419561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5847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t>‹#›</a:t>
            </a:fld>
            <a:endParaRPr lang="en-US"/>
          </a:p>
        </p:txBody>
      </p:sp>
    </p:spTree>
    <p:extLst>
      <p:ext uri="{BB962C8B-B14F-4D97-AF65-F5344CB8AC3E}">
        <p14:creationId xmlns:p14="http://schemas.microsoft.com/office/powerpoint/2010/main" val="397976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50575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a:p>
        </p:txBody>
      </p:sp>
    </p:spTree>
    <p:extLst>
      <p:ext uri="{BB962C8B-B14F-4D97-AF65-F5344CB8AC3E}">
        <p14:creationId xmlns:p14="http://schemas.microsoft.com/office/powerpoint/2010/main" val="156029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a:t>Second level</a:t>
            </a:r>
          </a:p>
          <a:p>
            <a:pPr marL="1143000" lvl="2" indent="-228600" algn="l" defTabSz="457200" rtl="0" eaLnBrk="1" latinLnBrk="0" hangingPunct="1">
              <a:spcBef>
                <a:spcPts val="1000"/>
              </a:spcBef>
              <a:buFont typeface="Arial"/>
              <a:buChar char="•"/>
            </a:pPr>
            <a:r>
              <a:rPr lang="en-US" altLang="en-US"/>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82" r:id="rId3"/>
    <p:sldLayoutId id="2147484590" r:id="rId4"/>
    <p:sldLayoutId id="2147484583" r:id="rId5"/>
    <p:sldLayoutId id="2147484584" r:id="rId6"/>
    <p:sldLayoutId id="2147484585" r:id="rId7"/>
    <p:sldLayoutId id="2147484591" r:id="rId8"/>
    <p:sldLayoutId id="2147484586" r:id="rId9"/>
    <p:sldLayoutId id="2147484595" r:id="rId10"/>
    <p:sldLayoutId id="2147484596" r:id="rId11"/>
    <p:sldLayoutId id="2147484597" r:id="rId12"/>
    <p:sldLayoutId id="2147484598" r:id="rId13"/>
  </p:sldLayoutIdLst>
  <p:hf sldNum="0"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a:t>Second level</a:t>
            </a:r>
          </a:p>
          <a:p>
            <a:pPr marL="1143000" lvl="2" indent="-228600" algn="l" defTabSz="457200" rtl="0" eaLnBrk="1" latinLnBrk="0" hangingPunct="1">
              <a:spcBef>
                <a:spcPts val="1000"/>
              </a:spcBef>
              <a:buFont typeface="Arial"/>
              <a:buChar char="•"/>
            </a:pPr>
            <a:r>
              <a:rPr lang="en-US" altLang="en-US"/>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extLst>
      <p:ext uri="{BB962C8B-B14F-4D97-AF65-F5344CB8AC3E}">
        <p14:creationId xmlns:p14="http://schemas.microsoft.com/office/powerpoint/2010/main" val="225395266"/>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Lst>
  <p:hf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a:t>Second level</a:t>
            </a:r>
          </a:p>
          <a:p>
            <a:pPr marL="1143000" lvl="2" indent="-228600" algn="l" defTabSz="457200" rtl="0" eaLnBrk="1" latinLnBrk="0" hangingPunct="1">
              <a:spcBef>
                <a:spcPts val="1000"/>
              </a:spcBef>
              <a:buFont typeface="Arial"/>
              <a:buChar char="•"/>
            </a:pPr>
            <a:r>
              <a:rPr lang="en-US" altLang="en-US"/>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xmlns="">
                <a:noFill/>
              </a14:hiddenFill>
            </a:ext>
          </a:extLst>
        </p:spPr>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solidFill>
                  <a:srgbClr val="101820">
                    <a:tint val="75000"/>
                  </a:srgbClr>
                </a:solidFill>
              </a:rPr>
              <a:pPr/>
              <a:t>‹#›</a:t>
            </a:fld>
            <a:endParaRPr lang="en-US">
              <a:solidFill>
                <a:srgbClr val="101820">
                  <a:tint val="75000"/>
                </a:srgbClr>
              </a:solidFill>
            </a:endParaRPr>
          </a:p>
        </p:txBody>
      </p:sp>
    </p:spTree>
    <p:extLst>
      <p:ext uri="{BB962C8B-B14F-4D97-AF65-F5344CB8AC3E}">
        <p14:creationId xmlns:p14="http://schemas.microsoft.com/office/powerpoint/2010/main" val="932625420"/>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Lst>
  <p:hf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hyperlink" Target="mailto:donovant@uwstout.edu"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consumerfinance.gov/empower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savewithable.com/nc/home.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idaresources.acf.hhs.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ablenrc.org/"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www.annualcreditreport.com/"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2F31-0D9C-4F24-9358-5464FBB166AB}"/>
              </a:ext>
            </a:extLst>
          </p:cNvPr>
          <p:cNvSpPr>
            <a:spLocks noGrp="1"/>
          </p:cNvSpPr>
          <p:nvPr>
            <p:ph type="title"/>
          </p:nvPr>
        </p:nvSpPr>
        <p:spPr/>
        <p:txBody>
          <a:bodyPr/>
          <a:lstStyle/>
          <a:p>
            <a:pPr algn="ctr"/>
            <a:r>
              <a:rPr lang="en-US" dirty="0"/>
              <a:t>Financial Empowerment</a:t>
            </a:r>
          </a:p>
        </p:txBody>
      </p:sp>
    </p:spTree>
    <p:extLst>
      <p:ext uri="{BB962C8B-B14F-4D97-AF65-F5344CB8AC3E}">
        <p14:creationId xmlns:p14="http://schemas.microsoft.com/office/powerpoint/2010/main" val="417485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Subsection 1: People with Disabilities and Financial Decision-Making/Goal-Setting</a:t>
            </a:r>
          </a:p>
        </p:txBody>
      </p:sp>
    </p:spTree>
    <p:extLst>
      <p:ext uri="{BB962C8B-B14F-4D97-AF65-F5344CB8AC3E}">
        <p14:creationId xmlns:p14="http://schemas.microsoft.com/office/powerpoint/2010/main" val="25945442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i="1"/>
              <a:t>Tool: Identifying financial abuse and exploitation</a:t>
            </a:r>
            <a:endParaRPr lang="en-US" i="1"/>
          </a:p>
        </p:txBody>
      </p:sp>
      <p:sp>
        <p:nvSpPr>
          <p:cNvPr id="3" name="Content Placeholder 2"/>
          <p:cNvSpPr>
            <a:spLocks noGrp="1"/>
          </p:cNvSpPr>
          <p:nvPr>
            <p:ph sz="half" idx="1"/>
          </p:nvPr>
        </p:nvSpPr>
        <p:spPr>
          <a:xfrm>
            <a:off x="553641" y="1401167"/>
            <a:ext cx="8037576" cy="4753973"/>
          </a:xfrm>
        </p:spPr>
        <p:txBody>
          <a:bodyPr>
            <a:noAutofit/>
          </a:bodyPr>
          <a:lstStyle/>
          <a:p>
            <a:pPr marL="0" indent="0">
              <a:buNone/>
            </a:pPr>
            <a:r>
              <a:rPr lang="en-US" altLang="en-US" b="1"/>
              <a:t>Identifying financial exploitation may be difficult</a:t>
            </a:r>
            <a:r>
              <a:rPr lang="en-US" altLang="en-US"/>
              <a:t>. </a:t>
            </a:r>
          </a:p>
          <a:p>
            <a:pPr indent="-342900"/>
            <a:r>
              <a:rPr lang="en-US" altLang="en-US" b="1"/>
              <a:t>Individuals may be reluctant </a:t>
            </a:r>
            <a:r>
              <a:rPr lang="en-US" altLang="en-US"/>
              <a:t>to say anything about what is happening to them out of:</a:t>
            </a:r>
          </a:p>
          <a:p>
            <a:pPr lvl="1" indent="-342900"/>
            <a:r>
              <a:rPr lang="en-US" altLang="en-US" sz="2200"/>
              <a:t>embarrassment and shame, </a:t>
            </a:r>
          </a:p>
          <a:p>
            <a:pPr lvl="1" indent="-342900"/>
            <a:r>
              <a:rPr lang="en-US" altLang="en-US" sz="2200"/>
              <a:t>fear of reprisal, </a:t>
            </a:r>
          </a:p>
          <a:p>
            <a:pPr lvl="1" indent="-342900"/>
            <a:r>
              <a:rPr lang="en-US" altLang="en-US" sz="2200"/>
              <a:t>dependency on the perpetrator of the offense, or</a:t>
            </a:r>
          </a:p>
          <a:p>
            <a:pPr lvl="1" indent="-342900"/>
            <a:r>
              <a:rPr lang="en-US" altLang="en-US" sz="2200"/>
              <a:t>fear of further straining a family relationship. </a:t>
            </a:r>
          </a:p>
          <a:p>
            <a:pPr indent="-342900"/>
            <a:r>
              <a:rPr lang="en-US" altLang="en-US" b="1"/>
              <a:t>Family members or close friends </a:t>
            </a:r>
            <a:r>
              <a:rPr lang="en-US" altLang="en-US"/>
              <a:t>may be </a:t>
            </a:r>
            <a:r>
              <a:rPr lang="en-US" altLang="en-US" u="sng"/>
              <a:t>unaware</a:t>
            </a:r>
            <a:r>
              <a:rPr lang="en-US" altLang="en-US"/>
              <a:t> of the situation or they </a:t>
            </a:r>
            <a:r>
              <a:rPr lang="en-US" altLang="en-US" u="sng"/>
              <a:t>may be the individuals committing </a:t>
            </a:r>
            <a:r>
              <a:rPr lang="en-US" altLang="en-US"/>
              <a:t>financial exploitation or abuse.</a:t>
            </a:r>
          </a:p>
        </p:txBody>
      </p:sp>
    </p:spTree>
    <p:extLst>
      <p:ext uri="{BB962C8B-B14F-4D97-AF65-F5344CB8AC3E}">
        <p14:creationId xmlns:p14="http://schemas.microsoft.com/office/powerpoint/2010/main" val="8105296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i="1" dirty="0"/>
              <a:t>Tool: Identifying financial abuse and exploitation</a:t>
            </a:r>
            <a:r>
              <a:rPr lang="en-US" altLang="en-US" i="1"/>
              <a:t> – Page 82</a:t>
            </a:r>
            <a:endParaRPr lang="en-US" i="1"/>
          </a:p>
        </p:txBody>
      </p:sp>
      <p:pic>
        <p:nvPicPr>
          <p:cNvPr id="5" name="Content Placeholder 4" descr="The 1st page on &quot;identifying financial abuse and exploitation.&quot; It states:&#10;1) read through the list of signs that financial exploitation may be occurring&#10;2) check the box if any are suspected, observed, or reported&#10;3) use this information to help you decide whether to get assistance&#10;&#10;There is a section titled &quot;unusual transactions&quot; underneath, there's a grid with 4 columns: &quot;situation,&quot; &quot;suspected,&quot; &quot;observed,&quot; and &quot;reported.&quot; In the &quot;situation&quot; column, there are 8 potential situations related to unusual transactions. The last 3 columns have empty boxes." title="identifying financial abuse and exploitation screen shot">
            <a:extLst>
              <a:ext uri="{FF2B5EF4-FFF2-40B4-BE49-F238E27FC236}">
                <a16:creationId xmlns:a16="http://schemas.microsoft.com/office/drawing/2014/main" id="{3B2903E4-45AB-47A4-B37B-A441CECCF7EF}"/>
              </a:ext>
            </a:extLst>
          </p:cNvPr>
          <p:cNvPicPr>
            <a:picLocks noGrp="1" noChangeAspect="1"/>
          </p:cNvPicPr>
          <p:nvPr>
            <p:ph sz="half" idx="1"/>
          </p:nvPr>
        </p:nvPicPr>
        <p:blipFill>
          <a:blip r:embed="rId3"/>
          <a:stretch>
            <a:fillRect/>
          </a:stretch>
        </p:blipFill>
        <p:spPr>
          <a:xfrm>
            <a:off x="553640" y="1399885"/>
            <a:ext cx="3734619" cy="4755382"/>
          </a:xfrm>
        </p:spPr>
      </p:pic>
      <p:pic>
        <p:nvPicPr>
          <p:cNvPr id="7" name="Picture 6" descr="The second page of the tool on Identifying financial abuse and exploitation.&#10;&#10;The second major section is &quot;changed environment.&quot; It has 4 columns: &quot;situation,&quot; &quot;suspected,&quot; &quot;observed,&quot; and &quot;reported.&quot; There are 3 listed situations, and the last 3 columns are blank squares for each.&#10;&#10;The last section is &quot;unusual behavior.&quot; It also has the same columns. There are 5 rows of potential situations related to &quot;unusual behavior.&quot;" title="identifying financial abuse and exploitation screen shot">
            <a:extLst>
              <a:ext uri="{FF2B5EF4-FFF2-40B4-BE49-F238E27FC236}">
                <a16:creationId xmlns:a16="http://schemas.microsoft.com/office/drawing/2014/main" id="{569D0B5A-5228-47A7-9E9E-09127B498566}"/>
              </a:ext>
            </a:extLst>
          </p:cNvPr>
          <p:cNvPicPr>
            <a:picLocks noChangeAspect="1"/>
          </p:cNvPicPr>
          <p:nvPr/>
        </p:nvPicPr>
        <p:blipFill>
          <a:blip r:embed="rId4"/>
          <a:stretch>
            <a:fillRect/>
          </a:stretch>
        </p:blipFill>
        <p:spPr>
          <a:xfrm>
            <a:off x="4772868" y="1399885"/>
            <a:ext cx="3775159" cy="4831582"/>
          </a:xfrm>
          <a:prstGeom prst="rect">
            <a:avLst/>
          </a:prstGeom>
        </p:spPr>
      </p:pic>
    </p:spTree>
    <p:extLst>
      <p:ext uri="{BB962C8B-B14F-4D97-AF65-F5344CB8AC3E}">
        <p14:creationId xmlns:p14="http://schemas.microsoft.com/office/powerpoint/2010/main" val="2354851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ltLang="en-US"/>
              <a:t>More on protecting your money</a:t>
            </a:r>
            <a:endParaRPr lang="en-US"/>
          </a:p>
        </p:txBody>
      </p:sp>
      <p:sp>
        <p:nvSpPr>
          <p:cNvPr id="3" name="Content Placeholder 2"/>
          <p:cNvSpPr>
            <a:spLocks noGrp="1"/>
          </p:cNvSpPr>
          <p:nvPr>
            <p:ph sz="half" idx="1"/>
          </p:nvPr>
        </p:nvSpPr>
        <p:spPr>
          <a:xfrm>
            <a:off x="553641" y="1523999"/>
            <a:ext cx="8037576" cy="4562901"/>
          </a:xfrm>
        </p:spPr>
        <p:txBody>
          <a:bodyPr>
            <a:normAutofit/>
          </a:bodyPr>
          <a:lstStyle/>
          <a:p>
            <a:pPr marL="0" indent="0">
              <a:buNone/>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r>
              <a:rPr lang="en-US" altLang="en-US" i="1"/>
              <a:t>Tool 1. Submitting a complaint</a:t>
            </a:r>
            <a:endParaRPr lang="en-US" altLang="en-US"/>
          </a:p>
          <a:p>
            <a:r>
              <a:rPr lang="en-US" altLang="en-US" i="1"/>
              <a:t>Tool 2: Protecting your identity </a:t>
            </a:r>
          </a:p>
          <a:p>
            <a:r>
              <a:rPr lang="en-US" altLang="en-US" i="1"/>
              <a:t>Tool 3: Red flags </a:t>
            </a:r>
            <a:endParaRPr lang="en-US" altLang="en-US"/>
          </a:p>
          <a:p>
            <a:r>
              <a:rPr lang="en-US" altLang="en-US" i="1"/>
              <a:t>Tool 4: Learning more about consumer protection</a:t>
            </a:r>
            <a:endParaRPr lang="en-US" altLang="en-US"/>
          </a:p>
        </p:txBody>
      </p:sp>
    </p:spTree>
    <p:extLst>
      <p:ext uri="{BB962C8B-B14F-4D97-AF65-F5344CB8AC3E}">
        <p14:creationId xmlns:p14="http://schemas.microsoft.com/office/powerpoint/2010/main" val="3688718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53641" y="457200"/>
            <a:ext cx="8036720" cy="743347"/>
          </a:xfrm>
        </p:spPr>
        <p:txBody>
          <a:bodyPr/>
          <a:lstStyle/>
          <a:p>
            <a:pPr>
              <a:defRPr/>
            </a:pPr>
            <a:r>
              <a:rPr lang="en-US">
                <a:solidFill>
                  <a:schemeClr val="tx1">
                    <a:lumMod val="90000"/>
                    <a:lumOff val="10000"/>
                  </a:schemeClr>
                </a:solidFill>
                <a:cs typeface="+mj-cs"/>
              </a:rPr>
              <a:t>YMYG Module 9, Tool 1: Submitting a complaint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987" y="1485901"/>
            <a:ext cx="7402114" cy="4680046"/>
          </a:xfrm>
          <a:prstGeom prst="rect">
            <a:avLst/>
          </a:prstGeom>
          <a:noFill/>
          <a:ln w="9525">
            <a:solidFill>
              <a:schemeClr val="bg2">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Right Arrow 1"/>
          <p:cNvSpPr/>
          <p:nvPr/>
        </p:nvSpPr>
        <p:spPr>
          <a:xfrm rot="1142039">
            <a:off x="65488" y="5409978"/>
            <a:ext cx="978408" cy="484632"/>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101820"/>
              </a:solidFill>
            </a:endParaRPr>
          </a:p>
        </p:txBody>
      </p:sp>
    </p:spTree>
    <p:extLst>
      <p:ext uri="{BB962C8B-B14F-4D97-AF65-F5344CB8AC3E}">
        <p14:creationId xmlns:p14="http://schemas.microsoft.com/office/powerpoint/2010/main" val="2261953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idx="4294967295"/>
          </p:nvPr>
        </p:nvSpPr>
        <p:spPr>
          <a:xfrm>
            <a:off x="553641" y="457200"/>
            <a:ext cx="8036720" cy="743347"/>
          </a:xfrm>
        </p:spPr>
        <p:txBody>
          <a:bodyPr/>
          <a:lstStyle/>
          <a:p>
            <a:r>
              <a:rPr lang="en-US" altLang="en-US"/>
              <a:t>Submitting a Complaint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517" y="1364113"/>
            <a:ext cx="5134408" cy="4872105"/>
          </a:xfrm>
          <a:prstGeom prst="rect">
            <a:avLst/>
          </a:prstGeom>
          <a:noFill/>
          <a:ln w="9525">
            <a:solidFill>
              <a:schemeClr val="accent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6" name="Left Arrow 5"/>
          <p:cNvSpPr/>
          <p:nvPr/>
        </p:nvSpPr>
        <p:spPr>
          <a:xfrm>
            <a:off x="4470338" y="2300951"/>
            <a:ext cx="978408" cy="1608582"/>
          </a:xfrm>
          <a:prstGeom prst="leftArrow">
            <a:avLst/>
          </a:prstGeom>
          <a:solidFill>
            <a:schemeClr val="bg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101820"/>
              </a:solidFill>
            </a:endParaRPr>
          </a:p>
        </p:txBody>
      </p:sp>
      <p:sp>
        <p:nvSpPr>
          <p:cNvPr id="7" name="Right Arrow 6"/>
          <p:cNvSpPr/>
          <p:nvPr/>
        </p:nvSpPr>
        <p:spPr>
          <a:xfrm rot="10800000">
            <a:off x="4470338" y="5586652"/>
            <a:ext cx="978408" cy="484632"/>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101820"/>
              </a:solidFill>
            </a:endParaRPr>
          </a:p>
        </p:txBody>
      </p:sp>
      <p:sp>
        <p:nvSpPr>
          <p:cNvPr id="2" name="TextBox 1"/>
          <p:cNvSpPr txBox="1"/>
          <p:nvPr/>
        </p:nvSpPr>
        <p:spPr>
          <a:xfrm>
            <a:off x="6583055" y="2449834"/>
            <a:ext cx="2180560" cy="1200329"/>
          </a:xfrm>
          <a:prstGeom prst="rect">
            <a:avLst/>
          </a:prstGeom>
          <a:noFill/>
        </p:spPr>
        <p:txBody>
          <a:bodyPr wrap="square" rtlCol="0">
            <a:spAutoFit/>
          </a:bodyPr>
          <a:lstStyle/>
          <a:p>
            <a:r>
              <a:rPr lang="en-US" sz="2400">
                <a:solidFill>
                  <a:srgbClr val="101820"/>
                </a:solidFill>
              </a:rPr>
              <a:t>Five steps for submitting </a:t>
            </a:r>
          </a:p>
          <a:p>
            <a:r>
              <a:rPr lang="en-US" sz="2400">
                <a:solidFill>
                  <a:srgbClr val="101820"/>
                </a:solidFill>
              </a:rPr>
              <a:t>a complaint</a:t>
            </a:r>
          </a:p>
        </p:txBody>
      </p:sp>
    </p:spTree>
    <p:extLst>
      <p:ext uri="{BB962C8B-B14F-4D97-AF65-F5344CB8AC3E}">
        <p14:creationId xmlns:p14="http://schemas.microsoft.com/office/powerpoint/2010/main" val="10795018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idx="4294967295"/>
          </p:nvPr>
        </p:nvSpPr>
        <p:spPr>
          <a:xfrm>
            <a:off x="553641" y="457200"/>
            <a:ext cx="8036720" cy="743347"/>
          </a:xfrm>
        </p:spPr>
        <p:txBody>
          <a:bodyPr/>
          <a:lstStyle/>
          <a:p>
            <a:r>
              <a:rPr lang="en-US" altLang="en-US"/>
              <a:t>Complaint process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1423421"/>
            <a:ext cx="5509903" cy="5074291"/>
          </a:xfrm>
          <a:prstGeom prst="rect">
            <a:avLst/>
          </a:prstGeom>
          <a:noFill/>
          <a:ln w="9525">
            <a:solidFill>
              <a:schemeClr val="bg2">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361950" y="2521297"/>
            <a:ext cx="2029723" cy="830997"/>
          </a:xfrm>
          <a:prstGeom prst="rect">
            <a:avLst/>
          </a:prstGeom>
          <a:noFill/>
        </p:spPr>
        <p:txBody>
          <a:bodyPr wrap="none" rtlCol="0">
            <a:spAutoFit/>
          </a:bodyPr>
          <a:lstStyle/>
          <a:p>
            <a:r>
              <a:rPr lang="en-US" sz="2400">
                <a:solidFill>
                  <a:srgbClr val="101820"/>
                </a:solidFill>
              </a:rPr>
              <a:t>Starting with </a:t>
            </a:r>
          </a:p>
          <a:p>
            <a:r>
              <a:rPr lang="en-US" sz="2400">
                <a:solidFill>
                  <a:srgbClr val="101820"/>
                </a:solidFill>
              </a:rPr>
              <a:t>step 1 ….</a:t>
            </a:r>
          </a:p>
        </p:txBody>
      </p:sp>
    </p:spTree>
    <p:extLst>
      <p:ext uri="{BB962C8B-B14F-4D97-AF65-F5344CB8AC3E}">
        <p14:creationId xmlns:p14="http://schemas.microsoft.com/office/powerpoint/2010/main" val="18353796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altLang="en-US"/>
              <a:t>Complaint process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853" y="1401542"/>
            <a:ext cx="4932878" cy="5135783"/>
          </a:xfrm>
          <a:prstGeom prst="rect">
            <a:avLst/>
          </a:prstGeom>
          <a:noFill/>
          <a:ln w="9525">
            <a:solidFill>
              <a:schemeClr val="bg2">
                <a:lumMod val="60000"/>
                <a:lumOff val="4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2689733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Closing</a:t>
            </a:r>
          </a:p>
        </p:txBody>
      </p:sp>
    </p:spTree>
    <p:extLst>
      <p:ext uri="{BB962C8B-B14F-4D97-AF65-F5344CB8AC3E}">
        <p14:creationId xmlns:p14="http://schemas.microsoft.com/office/powerpoint/2010/main" val="33647227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Closing Reflections</a:t>
            </a:r>
          </a:p>
        </p:txBody>
      </p:sp>
      <p:sp>
        <p:nvSpPr>
          <p:cNvPr id="3" name="Content Placeholder 2"/>
          <p:cNvSpPr>
            <a:spLocks noGrp="1"/>
          </p:cNvSpPr>
          <p:nvPr>
            <p:ph sz="half" idx="1"/>
          </p:nvPr>
        </p:nvSpPr>
        <p:spPr/>
        <p:txBody>
          <a:bodyPr/>
          <a:lstStyle/>
          <a:p>
            <a:r>
              <a:rPr lang="en-US"/>
              <a:t>How do you think you will use this information for the people you serve?</a:t>
            </a:r>
          </a:p>
          <a:p>
            <a:r>
              <a:rPr lang="en-US"/>
              <a:t>What is the most important thing you are taking away from this training?</a:t>
            </a:r>
          </a:p>
          <a:p>
            <a:endParaRPr lang="en-US"/>
          </a:p>
        </p:txBody>
      </p:sp>
    </p:spTree>
    <p:extLst>
      <p:ext uri="{BB962C8B-B14F-4D97-AF65-F5344CB8AC3E}">
        <p14:creationId xmlns:p14="http://schemas.microsoft.com/office/powerpoint/2010/main" val="39888362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46DD-9DEE-46AC-AF3B-7165E17F63D0}"/>
              </a:ext>
            </a:extLst>
          </p:cNvPr>
          <p:cNvSpPr>
            <a:spLocks noGrp="1"/>
          </p:cNvSpPr>
          <p:nvPr>
            <p:ph type="ctrTitle"/>
          </p:nvPr>
        </p:nvSpPr>
        <p:spPr/>
        <p:txBody>
          <a:bodyPr/>
          <a:lstStyle/>
          <a:p>
            <a:r>
              <a:rPr lang="en-US"/>
              <a:t>Post Survey</a:t>
            </a:r>
          </a:p>
        </p:txBody>
      </p:sp>
      <p:sp>
        <p:nvSpPr>
          <p:cNvPr id="3" name="Subtitle 2">
            <a:extLst>
              <a:ext uri="{FF2B5EF4-FFF2-40B4-BE49-F238E27FC236}">
                <a16:creationId xmlns:a16="http://schemas.microsoft.com/office/drawing/2014/main" id="{A0305367-7834-4CD1-9D1D-F6021535B541}"/>
              </a:ext>
            </a:extLst>
          </p:cNvPr>
          <p:cNvSpPr>
            <a:spLocks noGrp="1"/>
          </p:cNvSpPr>
          <p:nvPr>
            <p:ph type="subTitle" idx="1"/>
          </p:nvPr>
        </p:nvSpPr>
        <p:spPr>
          <a:xfrm>
            <a:off x="903112" y="3202725"/>
            <a:ext cx="7309555" cy="1276043"/>
          </a:xfrm>
        </p:spPr>
        <p:txBody>
          <a:bodyPr/>
          <a:lstStyle/>
          <a:p>
            <a:r>
              <a:rPr lang="en-US"/>
              <a:t>Please complete the survey before leaving! Thank you!</a:t>
            </a:r>
          </a:p>
        </p:txBody>
      </p:sp>
    </p:spTree>
    <p:extLst>
      <p:ext uri="{BB962C8B-B14F-4D97-AF65-F5344CB8AC3E}">
        <p14:creationId xmlns:p14="http://schemas.microsoft.com/office/powerpoint/2010/main" val="124717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6"/>
          <p:cNvSpPr>
            <a:spLocks noGrp="1"/>
          </p:cNvSpPr>
          <p:nvPr>
            <p:ph type="title" idx="4294967295"/>
          </p:nvPr>
        </p:nvSpPr>
        <p:spPr>
          <a:xfrm>
            <a:off x="553641" y="457200"/>
            <a:ext cx="8036720" cy="743347"/>
          </a:xfrm>
        </p:spPr>
        <p:txBody>
          <a:bodyPr/>
          <a:lstStyle/>
          <a:p>
            <a:r>
              <a:rPr lang="en-US"/>
              <a:t>Getting started</a:t>
            </a:r>
            <a:endParaRPr lang="en-US" altLang="en-US"/>
          </a:p>
        </p:txBody>
      </p:sp>
      <p:sp>
        <p:nvSpPr>
          <p:cNvPr id="164867" name="Content Placeholder 7"/>
          <p:cNvSpPr>
            <a:spLocks noGrp="1"/>
          </p:cNvSpPr>
          <p:nvPr>
            <p:ph sz="half" idx="1"/>
          </p:nvPr>
        </p:nvSpPr>
        <p:spPr>
          <a:xfrm>
            <a:off x="553641" y="1524000"/>
            <a:ext cx="8036720" cy="4106412"/>
          </a:xfrm>
        </p:spPr>
        <p:txBody>
          <a:bodyPr>
            <a:normAutofit/>
          </a:bodyPr>
          <a:lstStyle/>
          <a:p>
            <a:r>
              <a:rPr lang="en-US" altLang="en-US"/>
              <a:t>Resources for having the money conversation</a:t>
            </a:r>
          </a:p>
          <a:p>
            <a:r>
              <a:rPr lang="en-US" altLang="en-US"/>
              <a:t>Introductory modules to </a:t>
            </a:r>
            <a:r>
              <a:rPr lang="en-US" altLang="en-US" i="1"/>
              <a:t>Your Money, Your Goals</a:t>
            </a:r>
          </a:p>
          <a:p>
            <a:pPr lvl="1"/>
            <a:r>
              <a:rPr lang="en-US" altLang="en-US"/>
              <a:t>Information on financial empowerment </a:t>
            </a:r>
          </a:p>
          <a:p>
            <a:pPr lvl="1"/>
            <a:r>
              <a:rPr lang="en-US" altLang="en-US"/>
              <a:t>Tips and scripts for starting the money conversation</a:t>
            </a:r>
          </a:p>
          <a:p>
            <a:r>
              <a:rPr lang="en-US" altLang="en-US" i="1"/>
              <a:t>Focus on People with Disabilities, </a:t>
            </a:r>
            <a:r>
              <a:rPr lang="en-US" i="1"/>
              <a:t>Tool: Starting the money conversation</a:t>
            </a:r>
            <a:endParaRPr lang="en-US" altLang="en-US" i="1"/>
          </a:p>
          <a:p>
            <a:pPr lvl="1"/>
            <a:endParaRPr lang="en-US" altLang="en-US"/>
          </a:p>
          <a:p>
            <a:pPr lvl="1"/>
            <a:endParaRPr lang="en-US" altLang="en-US"/>
          </a:p>
        </p:txBody>
      </p:sp>
    </p:spTree>
    <p:extLst>
      <p:ext uri="{BB962C8B-B14F-4D97-AF65-F5344CB8AC3E}">
        <p14:creationId xmlns:p14="http://schemas.microsoft.com/office/powerpoint/2010/main" val="8413331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4600"/>
              <a:t>Thank you!</a:t>
            </a:r>
          </a:p>
        </p:txBody>
      </p:sp>
    </p:spTree>
    <p:extLst>
      <p:ext uri="{BB962C8B-B14F-4D97-AF65-F5344CB8AC3E}">
        <p14:creationId xmlns:p14="http://schemas.microsoft.com/office/powerpoint/2010/main" val="40256368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03110" y="730080"/>
            <a:ext cx="7309554" cy="613589"/>
          </a:xfrm>
        </p:spPr>
        <p:txBody>
          <a:bodyPr>
            <a:noAutofit/>
          </a:bodyPr>
          <a:lstStyle/>
          <a:p>
            <a:pPr algn="ctr"/>
            <a:endParaRPr lang="en-US" sz="2000" dirty="0">
              <a:solidFill>
                <a:schemeClr val="tx1"/>
              </a:solidFill>
            </a:endParaRPr>
          </a:p>
        </p:txBody>
      </p:sp>
      <p:sp>
        <p:nvSpPr>
          <p:cNvPr id="2" name="TextBox 1">
            <a:extLst>
              <a:ext uri="{FF2B5EF4-FFF2-40B4-BE49-F238E27FC236}">
                <a16:creationId xmlns:a16="http://schemas.microsoft.com/office/drawing/2014/main" id="{866351E0-BFE5-4435-BD81-571A510657BC}"/>
              </a:ext>
            </a:extLst>
          </p:cNvPr>
          <p:cNvSpPr txBox="1"/>
          <p:nvPr/>
        </p:nvSpPr>
        <p:spPr>
          <a:xfrm>
            <a:off x="2074986" y="2233246"/>
            <a:ext cx="5169876" cy="1631216"/>
          </a:xfrm>
          <a:prstGeom prst="rect">
            <a:avLst/>
          </a:prstGeom>
          <a:noFill/>
        </p:spPr>
        <p:txBody>
          <a:bodyPr wrap="square" rtlCol="0" anchor="t">
            <a:spAutoFit/>
          </a:bodyPr>
          <a:lstStyle/>
          <a:p>
            <a:pPr algn="ctr"/>
            <a:r>
              <a:rPr lang="en-US" sz="2000"/>
              <a:t>Terry Donovan</a:t>
            </a:r>
          </a:p>
          <a:p>
            <a:pPr algn="ctr"/>
            <a:r>
              <a:rPr lang="en-US" sz="2000"/>
              <a:t>Senior Outreach Program Manager</a:t>
            </a:r>
          </a:p>
          <a:p>
            <a:pPr algn="ctr"/>
            <a:r>
              <a:rPr lang="en-US" sz="2000"/>
              <a:t>Stout Vocational Rehabilitation Institute</a:t>
            </a:r>
          </a:p>
          <a:p>
            <a:pPr algn="ctr"/>
            <a:r>
              <a:rPr lang="en-US" sz="2000">
                <a:hlinkClick r:id="rId3"/>
              </a:rPr>
              <a:t>donovant@uwstout.edu</a:t>
            </a:r>
          </a:p>
          <a:p>
            <a:pPr algn="ctr"/>
            <a:r>
              <a:rPr lang="en-US" sz="2000"/>
              <a:t>715.232.5527</a:t>
            </a:r>
          </a:p>
        </p:txBody>
      </p:sp>
    </p:spTree>
    <p:extLst>
      <p:ext uri="{BB962C8B-B14F-4D97-AF65-F5344CB8AC3E}">
        <p14:creationId xmlns:p14="http://schemas.microsoft.com/office/powerpoint/2010/main" val="124500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 of &quot;starting the money conversation&quot; questionnaire. Includes a table with columns labeled &quot;question,&quot; &quot;yes,&quot; &quot;no,&quot; and &quot;I don't know.&quot; The Rows say:&#10;1) do you have a disability you are comfortable disclosing?&#10;2) do you have goals? &#10;3) are you at risk of losing your housing, car, or utilities because you cannot make payments?&#10;4) do you have reliable transportation?&#10;5) do you have a reliable source of income?&#10;6) do you have money set aside to cover emergencies or unexpected expenses?&#10;7) are you able to cover all of your bills, living expenses, and meals for your household each month?&#10;8) Do you have financial resources to pay for assistive devices or adaptations that you need?&#10;9) do you owe a person, business, or the government money?" title="Image of &quot;starting the money conversation&quot; questionnaire. Includes a table with columns labeled &quot;question,&quot; &quot;yes,&quot; &quot;no,&quot; and &quot;I don't know.&quot; The Rows say:">
            <a:extLst>
              <a:ext uri="{FF2B5EF4-FFF2-40B4-BE49-F238E27FC236}">
                <a16:creationId xmlns:a16="http://schemas.microsoft.com/office/drawing/2014/main" id="{594336FD-BD95-4431-A9ED-7AB5BCE7E608}"/>
              </a:ext>
            </a:extLst>
          </p:cNvPr>
          <p:cNvPicPr>
            <a:picLocks noGrp="1" noChangeAspect="1"/>
          </p:cNvPicPr>
          <p:nvPr>
            <p:ph sz="half" idx="2"/>
          </p:nvPr>
        </p:nvPicPr>
        <p:blipFill rotWithShape="1">
          <a:blip r:embed="rId3"/>
          <a:srcRect l="3868" b="18461"/>
          <a:stretch/>
        </p:blipFill>
        <p:spPr>
          <a:xfrm>
            <a:off x="4453701" y="1545336"/>
            <a:ext cx="4212725" cy="4495757"/>
          </a:xfrm>
          <a:ln>
            <a:solidFill>
              <a:schemeClr val="bg1"/>
            </a:solidFill>
          </a:ln>
        </p:spPr>
      </p:pic>
      <p:sp>
        <p:nvSpPr>
          <p:cNvPr id="10" name="Content Placeholder 9"/>
          <p:cNvSpPr>
            <a:spLocks noGrp="1"/>
          </p:cNvSpPr>
          <p:nvPr>
            <p:ph sz="half" idx="1"/>
          </p:nvPr>
        </p:nvSpPr>
        <p:spPr>
          <a:xfrm>
            <a:off x="548640" y="1545336"/>
            <a:ext cx="4102188" cy="4325112"/>
          </a:xfrm>
        </p:spPr>
        <p:txBody>
          <a:bodyPr/>
          <a:lstStyle/>
          <a:p>
            <a:r>
              <a:rPr lang="en-US" altLang="en-US"/>
              <a:t>Help identify financial challenges.</a:t>
            </a:r>
          </a:p>
          <a:p>
            <a:r>
              <a:rPr lang="en-US" altLang="en-US"/>
              <a:t>Help zero in on the information and tools that will be most useful to them. </a:t>
            </a:r>
          </a:p>
          <a:p>
            <a:r>
              <a:rPr lang="en-US" altLang="en-US"/>
              <a:t>Help you determine where to start the financial empowerment discussion.</a:t>
            </a:r>
            <a:endParaRPr lang="en-US"/>
          </a:p>
        </p:txBody>
      </p:sp>
      <p:sp>
        <p:nvSpPr>
          <p:cNvPr id="9" name="Title 8"/>
          <p:cNvSpPr>
            <a:spLocks noGrp="1"/>
          </p:cNvSpPr>
          <p:nvPr>
            <p:ph type="title"/>
          </p:nvPr>
        </p:nvSpPr>
        <p:spPr/>
        <p:txBody>
          <a:bodyPr>
            <a:normAutofit/>
          </a:bodyPr>
          <a:lstStyle/>
          <a:p>
            <a:r>
              <a:rPr lang="en-US" i="1"/>
              <a:t>Tool: Starting the money conversation </a:t>
            </a:r>
          </a:p>
        </p:txBody>
      </p:sp>
    </p:spTree>
    <p:extLst>
      <p:ext uri="{BB962C8B-B14F-4D97-AF65-F5344CB8AC3E}">
        <p14:creationId xmlns:p14="http://schemas.microsoft.com/office/powerpoint/2010/main" val="66076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swers to question 8.&#10;Question 8 says: do you have financial resources to pay for assistive devices or adaptations that you need?&#10;Answer: is &quot;no&quot; or &quot;I don't know&quot;&#10;review&#10;- paying for assistive devices in this guide&#10;&#10;With your client&#10;- inform the person you're working with that they might be eligible for a federally-funded program that provides affordable financing options for people with disabilities and their family members to purchase assistive technology devices and services&#10;- call the Administration for Community Living at 202-401-4634 or visit www.ACL.gov for additional support and information about the assistive technology alternative financing program." title="Answers to question 8.">
            <a:extLst>
              <a:ext uri="{FF2B5EF4-FFF2-40B4-BE49-F238E27FC236}">
                <a16:creationId xmlns:a16="http://schemas.microsoft.com/office/drawing/2014/main" id="{998ABE91-E42B-43E9-BF44-33BEF65A12C1}"/>
              </a:ext>
            </a:extLst>
          </p:cNvPr>
          <p:cNvPicPr>
            <a:picLocks noGrp="1" noChangeAspect="1"/>
          </p:cNvPicPr>
          <p:nvPr>
            <p:ph sz="half" idx="1"/>
          </p:nvPr>
        </p:nvPicPr>
        <p:blipFill>
          <a:blip r:embed="rId3"/>
          <a:stretch>
            <a:fillRect/>
          </a:stretch>
        </p:blipFill>
        <p:spPr>
          <a:xfrm>
            <a:off x="739666" y="2657634"/>
            <a:ext cx="7947134" cy="3379698"/>
          </a:xfrm>
          <a:ln>
            <a:noFill/>
          </a:ln>
        </p:spPr>
      </p:pic>
      <p:sp>
        <p:nvSpPr>
          <p:cNvPr id="2" name="Title 1"/>
          <p:cNvSpPr>
            <a:spLocks noGrp="1"/>
          </p:cNvSpPr>
          <p:nvPr>
            <p:ph type="title"/>
          </p:nvPr>
        </p:nvSpPr>
        <p:spPr/>
        <p:txBody>
          <a:bodyPr>
            <a:normAutofit fontScale="90000"/>
          </a:bodyPr>
          <a:lstStyle/>
          <a:p>
            <a:r>
              <a:rPr lang="en-US" i="1"/>
              <a:t>Tool: Starting the money conversation, response key</a:t>
            </a:r>
            <a:endParaRPr lang="en-US"/>
          </a:p>
        </p:txBody>
      </p:sp>
      <p:sp>
        <p:nvSpPr>
          <p:cNvPr id="9" name="Content Placeholder 8"/>
          <p:cNvSpPr>
            <a:spLocks noGrp="1"/>
          </p:cNvSpPr>
          <p:nvPr>
            <p:ph sz="half" idx="2"/>
          </p:nvPr>
        </p:nvSpPr>
        <p:spPr>
          <a:xfrm>
            <a:off x="549276" y="1549400"/>
            <a:ext cx="8137524" cy="1381579"/>
          </a:xfrm>
        </p:spPr>
        <p:txBody>
          <a:bodyPr/>
          <a:lstStyle/>
          <a:p>
            <a:r>
              <a:rPr lang="en-US"/>
              <a:t>Use to analyze responses</a:t>
            </a:r>
          </a:p>
          <a:p>
            <a:r>
              <a:rPr lang="en-US"/>
              <a:t>Determine where to start the financial empowerment discussion. </a:t>
            </a:r>
          </a:p>
          <a:p>
            <a:endParaRPr lang="en-US"/>
          </a:p>
        </p:txBody>
      </p:sp>
    </p:spTree>
    <p:extLst>
      <p:ext uri="{BB962C8B-B14F-4D97-AF65-F5344CB8AC3E}">
        <p14:creationId xmlns:p14="http://schemas.microsoft.com/office/powerpoint/2010/main" val="171602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a:xfrm>
            <a:off x="553641" y="457200"/>
            <a:ext cx="8036720" cy="743347"/>
          </a:xfrm>
        </p:spPr>
        <p:txBody>
          <a:bodyPr/>
          <a:lstStyle/>
          <a:p>
            <a:r>
              <a:rPr lang="en-US" altLang="en-US"/>
              <a:t>Introduction Part 2, Tool 1: My money picture</a:t>
            </a:r>
          </a:p>
        </p:txBody>
      </p:sp>
      <p:pic>
        <p:nvPicPr>
          <p:cNvPr id="120834" name="Picture 1" descr="See http://files.consumerfinance.gov/f/documents/201701_cfpb_YMYG-Toolkit.pdf#page=37.&#10;&#10;If you could change one thing about your financial situation, what would it be? Table from My Money Picture. The table has 4 columns and 9 rows. Column headers: Question, Yes, No, and I don’t know. Questions are: 1. Do you have dreams for you or your children that require money to make them happen? 2. Are you behind on rent, car payments, or your mortgage? 3. Are you behind on utility payments? 4. Can you count on having about the same amount of income every week? 5. When unexpected expenses or emergencies happen, do you have some money set aside to cover them? 6. Do your money, benefits, and other resources cover all of your bills and living expenses each month? 7. Do you have student loans or other debts you’re having trouble paying? 8. Has your credit history made it hard to get a car, insurance, a phone, or a job? Columns with Yes, No and I don't know are blank for checkmark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5934" y="1385299"/>
            <a:ext cx="5201165" cy="480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065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descr="See http://files.consumerfinance.gov/f/documents/201701_cfpb_YMYG-Toolkit.pdf#page=39.&#10;&#10;Table with 3 columns and 3 rows. Column headers: Question, Response, and Quick Tips. Question 1. Do you have dreams for you or your children that require money to make them happen? Response: If No or I don’t know, see Module 1. Quick Tips: Brainstorm a list of your hopes, wants, and dreams. Pick one and turn it into a goal with a timeframe, Make it specific and measurable, Figure out how much you need to save or set aside each week (or month) to reach your goals. Question 2. Are you behind on rent, car payments, or your mortgage? Response: If Yes, call 211 or local emergency assistance center. For homeowners, call 888-995-HOPE. See Module 4, Tool 5: When cash is short: Prioritizing bills and planning spending. Quick Tips: Call 211 or local emergency assistance center, By dialing 211, people in need of assistance are referred, and sometimes connected, to appropriate agencies and community organizations, For homeowners, call 888-995-HOPE or CFPB at 855-411-CFPB (2372). You can find contact information for certified housing counselors on CFPB’s website at http://www.consumerfinance.gov/find-ahousing-counselor. Question 3. Are you behind on utility payments? Response If Yes, call 211 or local emergency assistance cen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6315" y="1367628"/>
            <a:ext cx="6170226" cy="4614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2" name="Title 1"/>
          <p:cNvSpPr>
            <a:spLocks noGrp="1"/>
          </p:cNvSpPr>
          <p:nvPr>
            <p:ph type="title" idx="4294967295"/>
          </p:nvPr>
        </p:nvSpPr>
        <p:spPr>
          <a:xfrm>
            <a:off x="553641" y="457200"/>
            <a:ext cx="8036720" cy="743347"/>
          </a:xfrm>
        </p:spPr>
        <p:txBody>
          <a:bodyPr/>
          <a:lstStyle/>
          <a:p>
            <a:r>
              <a:rPr lang="en-US" altLang="en-US">
                <a:solidFill>
                  <a:srgbClr val="3B3C3E"/>
                </a:solidFill>
              </a:rPr>
              <a:t>Introduction Part 2, Tool 1: My money picture</a:t>
            </a:r>
          </a:p>
        </p:txBody>
      </p:sp>
    </p:spTree>
    <p:extLst>
      <p:ext uri="{BB962C8B-B14F-4D97-AF65-F5344CB8AC3E}">
        <p14:creationId xmlns:p14="http://schemas.microsoft.com/office/powerpoint/2010/main" val="422439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1" y="535917"/>
            <a:ext cx="2542032" cy="1682496"/>
          </a:xfrm>
        </p:spPr>
        <p:txBody>
          <a:bodyPr/>
          <a:lstStyle/>
          <a:p>
            <a:r>
              <a:rPr lang="en-US" altLang="en-US"/>
              <a:t>Make the most of short-term contacts</a:t>
            </a:r>
            <a:br>
              <a:rPr lang="en-US" altLang="en-US"/>
            </a:br>
            <a:br>
              <a:rPr lang="en-US" altLang="en-US"/>
            </a:br>
            <a:r>
              <a:rPr lang="en-US" altLang="en-US"/>
              <a:t>Broaden the conversation</a:t>
            </a:r>
            <a:br>
              <a:rPr lang="en-US" altLang="en-US"/>
            </a:br>
            <a:br>
              <a:rPr lang="en-US" altLang="en-US"/>
            </a:br>
            <a:r>
              <a:rPr lang="en-US" altLang="en-US"/>
              <a:t>Respond when people initiate - </a:t>
            </a:r>
            <a:r>
              <a:rPr lang="en-US" altLang="en-US" b="1" i="1"/>
              <a:t>directly or indirectly</a:t>
            </a:r>
            <a:endParaRPr lang="en-US"/>
          </a:p>
        </p:txBody>
      </p:sp>
      <p:pic>
        <p:nvPicPr>
          <p:cNvPr id="124930" name="Picture 2" descr="Aaliyah: My utilities are due, but I don't get my next paycheck for five days, so I'm broke! You know how it is. And, I'm going to be late with the electric again. You: Oh no. I know being late means fees. Are you in danger of getting your electricity cut off? Aaliyah: No, I don't think so. I've only been late one other time this year that I can think of... You: Are you sure you'll have the money next week to cover this bill as well as other expenses you will have? Aaliyah: Well, I wouldn't say I'm sure. When it comes to money who is really sure about anything. I mean I think if I plan with my money, I'll do all of this work and still end up broke and disappointed. You know, putting all that effort into something and it gets you nowhere. You: Gosh, I get what you mean. But even though things don't work out exactly as planned, I've found plans with my money can help me make sure I get some of the big things like my car payment, rent, and utilities covered. There are a few tools I could show you if you might be just a little interested... Aaliyah: Mmmm. Well you know how I feel about planning, but I guess I could take a look...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298450"/>
            <a:ext cx="6562725" cy="656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305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a:xfrm>
            <a:off x="553641" y="457200"/>
            <a:ext cx="8036720" cy="743347"/>
          </a:xfrm>
        </p:spPr>
        <p:txBody>
          <a:bodyPr>
            <a:normAutofit fontScale="90000"/>
          </a:bodyPr>
          <a:lstStyle/>
          <a:p>
            <a:pPr eaLnBrk="1" hangingPunct="1"/>
            <a:r>
              <a:rPr lang="en-US" altLang="en-US">
                <a:solidFill>
                  <a:srgbClr val="3B3C3E"/>
                </a:solidFill>
              </a:rPr>
              <a:t>Scavenger Hunt: Where would you start if someone...</a:t>
            </a:r>
          </a:p>
        </p:txBody>
      </p:sp>
      <p:sp>
        <p:nvSpPr>
          <p:cNvPr id="75778" name="Content Placeholder 2"/>
          <p:cNvSpPr>
            <a:spLocks noGrp="1"/>
          </p:cNvSpPr>
          <p:nvPr>
            <p:ph idx="1"/>
          </p:nvPr>
        </p:nvSpPr>
        <p:spPr/>
        <p:txBody>
          <a:bodyPr>
            <a:normAutofit fontScale="70000" lnSpcReduction="20000"/>
          </a:bodyPr>
          <a:lstStyle/>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Felt overwhelmed by debt?</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Felt like she couldn’t make ends meet?</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buy a car and get the best rate she can for the money she must borrow?</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understand direct deposit and payroll cards?</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Has used high-cost credit products in the past and wants to avoid these in the future?</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make changes but does not have clear goals?</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Has no savings but wants to start?</a:t>
            </a:r>
          </a:p>
          <a:p>
            <a:pPr marL="571500" lvl="0" eaLnBrk="1" hangingPunct="1">
              <a:lnSpc>
                <a:spcPts val="3100"/>
              </a:lnSpc>
              <a:spcBef>
                <a:spcPts val="6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open an account but doesn’t know what kind of account or where?</a:t>
            </a:r>
          </a:p>
        </p:txBody>
      </p:sp>
    </p:spTree>
    <p:extLst>
      <p:ext uri="{BB962C8B-B14F-4D97-AF65-F5344CB8AC3E}">
        <p14:creationId xmlns:p14="http://schemas.microsoft.com/office/powerpoint/2010/main" val="206159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A40C-ABA2-435B-AAED-26400C69CF42}"/>
              </a:ext>
            </a:extLst>
          </p:cNvPr>
          <p:cNvSpPr>
            <a:spLocks noGrp="1"/>
          </p:cNvSpPr>
          <p:nvPr>
            <p:ph type="title"/>
          </p:nvPr>
        </p:nvSpPr>
        <p:spPr/>
        <p:txBody>
          <a:bodyPr>
            <a:noAutofit/>
          </a:bodyPr>
          <a:lstStyle/>
          <a:p>
            <a:pPr algn="ctr"/>
            <a:r>
              <a:rPr lang="en-US" sz="5400"/>
              <a:t>Break</a:t>
            </a:r>
          </a:p>
        </p:txBody>
      </p:sp>
      <p:sp>
        <p:nvSpPr>
          <p:cNvPr id="3" name="Text Placeholder 2">
            <a:extLst>
              <a:ext uri="{FF2B5EF4-FFF2-40B4-BE49-F238E27FC236}">
                <a16:creationId xmlns:a16="http://schemas.microsoft.com/office/drawing/2014/main" id="{DD75BC70-3BF0-4CD6-8310-356A4B31AD2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920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pPr eaLnBrk="1" fontAlgn="auto" hangingPunct="1">
              <a:spcAft>
                <a:spcPts val="0"/>
              </a:spcAft>
              <a:defRPr/>
            </a:pPr>
            <a:r>
              <a:rPr lang="en-US">
                <a:solidFill>
                  <a:schemeClr val="accent2">
                    <a:lumMod val="50000"/>
                  </a:schemeClr>
                </a:solidFill>
                <a:ea typeface="+mj-ea"/>
                <a:cs typeface="+mj-cs"/>
              </a:rPr>
              <a:t>Scavenger Hunt II: What would you do if someone...</a:t>
            </a:r>
          </a:p>
        </p:txBody>
      </p:sp>
      <p:sp>
        <p:nvSpPr>
          <p:cNvPr id="77826" name="Content Placeholder 2"/>
          <p:cNvSpPr>
            <a:spLocks noGrp="1"/>
          </p:cNvSpPr>
          <p:nvPr>
            <p:ph idx="1"/>
          </p:nvPr>
        </p:nvSpPr>
        <p:spPr/>
        <p:txBody>
          <a:bodyPr>
            <a:normAutofit fontScale="70000" lnSpcReduction="20000"/>
          </a:bodyPr>
          <a:lstStyle/>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file for bankruptcy?</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know how to respond to a creditor</a:t>
            </a:r>
            <a:r>
              <a:rPr lang="ja-JP" altLang="en-US">
                <a:solidFill>
                  <a:srgbClr val="101820"/>
                </a:solidFill>
                <a:ea typeface="MS PGothic" panose="020B0600070205080204" pitchFamily="34" charset="-128"/>
              </a:rPr>
              <a:t>’</a:t>
            </a:r>
            <a:r>
              <a:rPr lang="en-US" altLang="ja-JP">
                <a:solidFill>
                  <a:srgbClr val="101820"/>
                </a:solidFill>
                <a:ea typeface="MS PGothic" panose="020B0600070205080204" pitchFamily="34" charset="-128"/>
              </a:rPr>
              <a:t>s threat to sue?</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Is facing eviction?</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Is facing foreclosure?</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Is not able to provide enough food for herself and other members of her household?</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Is in danger of losing her car due to nonpayment?</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take out a debt consolidation loan?</a:t>
            </a:r>
          </a:p>
          <a:p>
            <a:pPr marL="571500" lvl="0" eaLnBrk="1" hangingPunct="1">
              <a:lnSpc>
                <a:spcPts val="2800"/>
              </a:lnSpc>
              <a:spcBef>
                <a:spcPts val="1200"/>
              </a:spcBef>
              <a:buClr>
                <a:srgbClr val="3B8636"/>
              </a:buClr>
              <a:buFont typeface="Georgia" panose="02040502050405020303" pitchFamily="18" charset="0"/>
              <a:buAutoNum type="arabicPeriod"/>
            </a:pPr>
            <a:r>
              <a:rPr lang="en-US" altLang="en-US">
                <a:solidFill>
                  <a:srgbClr val="101820"/>
                </a:solidFill>
                <a:ea typeface="MS PGothic" panose="020B0600070205080204" pitchFamily="34" charset="-128"/>
              </a:rPr>
              <a:t>Wants to know how to finance her child</a:t>
            </a:r>
            <a:r>
              <a:rPr lang="ja-JP" altLang="en-US">
                <a:solidFill>
                  <a:srgbClr val="101820"/>
                </a:solidFill>
                <a:ea typeface="MS PGothic" panose="020B0600070205080204" pitchFamily="34" charset="-128"/>
              </a:rPr>
              <a:t>’</a:t>
            </a:r>
            <a:r>
              <a:rPr lang="en-US" altLang="ja-JP">
                <a:solidFill>
                  <a:srgbClr val="101820"/>
                </a:solidFill>
                <a:ea typeface="MS PGothic" panose="020B0600070205080204" pitchFamily="34" charset="-128"/>
              </a:rPr>
              <a:t>s college?</a:t>
            </a:r>
            <a:endParaRPr lang="en-US" altLang="en-US">
              <a:solidFill>
                <a:srgbClr val="101820"/>
              </a:solidFill>
              <a:ea typeface="MS PGothic" panose="020B0600070205080204" pitchFamily="34" charset="-128"/>
            </a:endParaRPr>
          </a:p>
        </p:txBody>
      </p:sp>
    </p:spTree>
    <p:extLst>
      <p:ext uri="{BB962C8B-B14F-4D97-AF65-F5344CB8AC3E}">
        <p14:creationId xmlns:p14="http://schemas.microsoft.com/office/powerpoint/2010/main" val="40201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554038" y="274638"/>
            <a:ext cx="8035925" cy="742950"/>
          </a:xfrm>
        </p:spPr>
        <p:txBody>
          <a:bodyPr/>
          <a:lstStyle/>
          <a:p>
            <a:pPr eaLnBrk="1" hangingPunct="1"/>
            <a:r>
              <a:rPr lang="en-US" altLang="en-US">
                <a:solidFill>
                  <a:srgbClr val="3B3C3E"/>
                </a:solidFill>
              </a:rPr>
              <a:t>Office of Financial Empowerment</a:t>
            </a:r>
          </a:p>
        </p:txBody>
      </p:sp>
      <p:sp>
        <p:nvSpPr>
          <p:cNvPr id="38915" name="Content Placeholder 2"/>
          <p:cNvSpPr>
            <a:spLocks noGrp="1"/>
          </p:cNvSpPr>
          <p:nvPr>
            <p:ph idx="1"/>
          </p:nvPr>
        </p:nvSpPr>
        <p:spPr>
          <a:xfrm>
            <a:off x="554038" y="1429716"/>
            <a:ext cx="8132763" cy="4501184"/>
          </a:xfrm>
        </p:spPr>
        <p:txBody>
          <a:bodyPr>
            <a:normAutofit fontScale="92500"/>
          </a:bodyPr>
          <a:lstStyle/>
          <a:p>
            <a:pPr marL="0" indent="0" eaLnBrk="1" hangingPunct="1">
              <a:buNone/>
            </a:pPr>
            <a:endParaRPr lang="en-US" altLang="en-US" sz="2400" b="1" dirty="0"/>
          </a:p>
          <a:p>
            <a:pPr marL="0" indent="0" eaLnBrk="1" hangingPunct="1">
              <a:buNone/>
            </a:pPr>
            <a:endParaRPr lang="en-US" altLang="en-US" sz="2400" b="1" dirty="0"/>
          </a:p>
          <a:p>
            <a:pPr marL="0" indent="0" eaLnBrk="1" hangingPunct="1">
              <a:buNone/>
            </a:pPr>
            <a:endParaRPr lang="en-US" altLang="en-US" sz="2400" b="1" dirty="0"/>
          </a:p>
          <a:p>
            <a:pPr marL="0" indent="0">
              <a:buNone/>
            </a:pPr>
            <a:r>
              <a:rPr lang="en-US" altLang="en-US" sz="2400" dirty="0"/>
              <a:t>The Consumer Financial Protection Bureau is an independent federal agency established to protect consumers. </a:t>
            </a:r>
          </a:p>
          <a:p>
            <a:pPr marL="0" indent="0" eaLnBrk="1" hangingPunct="1">
              <a:buNone/>
            </a:pPr>
            <a:endParaRPr lang="en-US" altLang="en-US" sz="2400" b="1" dirty="0"/>
          </a:p>
          <a:p>
            <a:pPr marL="0" indent="0" eaLnBrk="1" hangingPunct="1">
              <a:buNone/>
            </a:pPr>
            <a:r>
              <a:rPr lang="en-US" altLang="en-US" sz="2400" b="1" dirty="0"/>
              <a:t>The Office of Financial Empowerment </a:t>
            </a:r>
          </a:p>
          <a:p>
            <a:r>
              <a:rPr lang="en-US" altLang="en-US" sz="2400" dirty="0">
                <a:hlinkClick r:id="rId3"/>
              </a:rPr>
              <a:t>http://www.consumerfinance.gov/your-money-your-goals</a:t>
            </a:r>
            <a:r>
              <a:rPr lang="en-US" altLang="en-US" sz="2400" dirty="0"/>
              <a:t>. </a:t>
            </a:r>
          </a:p>
          <a:p>
            <a:r>
              <a:rPr lang="en-US" altLang="en-US" sz="2400" dirty="0">
                <a:hlinkClick r:id="rId4"/>
              </a:rPr>
              <a:t>http://www.consumerfinance.gov/empowerment</a:t>
            </a:r>
            <a:r>
              <a:rPr lang="en-US" altLang="en-US" sz="2400" dirty="0"/>
              <a:t>.  </a:t>
            </a:r>
          </a:p>
        </p:txBody>
      </p:sp>
      <p:sp>
        <p:nvSpPr>
          <p:cNvPr id="9" name="Rectangle 8"/>
          <p:cNvSpPr/>
          <p:nvPr/>
        </p:nvSpPr>
        <p:spPr>
          <a:xfrm>
            <a:off x="554038" y="5930900"/>
            <a:ext cx="2557462" cy="838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5" name="Picture 4" descr="CFPB Logo">
            <a:extLst>
              <a:ext uri="{FF2B5EF4-FFF2-40B4-BE49-F238E27FC236}">
                <a16:creationId xmlns:a16="http://schemas.microsoft.com/office/drawing/2014/main" id="{5C2AE215-1AD8-4818-B3D1-5D3980839A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2477" y="1474010"/>
            <a:ext cx="1877212" cy="1296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7966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6"/>
          <p:cNvSpPr>
            <a:spLocks noGrp="1"/>
          </p:cNvSpPr>
          <p:nvPr>
            <p:ph type="title" idx="4294967295"/>
          </p:nvPr>
        </p:nvSpPr>
        <p:spPr>
          <a:xfrm>
            <a:off x="553641" y="457200"/>
            <a:ext cx="8036720" cy="743347"/>
          </a:xfrm>
        </p:spPr>
        <p:txBody>
          <a:bodyPr>
            <a:normAutofit fontScale="90000"/>
          </a:bodyPr>
          <a:lstStyle/>
          <a:p>
            <a:r>
              <a:rPr lang="en-US"/>
              <a:t>Module 1: Setting goals and planning for large purchases</a:t>
            </a:r>
            <a:endParaRPr lang="en-US" altLang="en-US"/>
          </a:p>
        </p:txBody>
      </p:sp>
      <p:sp>
        <p:nvSpPr>
          <p:cNvPr id="164867" name="Content Placeholder 7"/>
          <p:cNvSpPr>
            <a:spLocks noGrp="1"/>
          </p:cNvSpPr>
          <p:nvPr>
            <p:ph sz="half" idx="1"/>
          </p:nvPr>
        </p:nvSpPr>
        <p:spPr>
          <a:xfrm>
            <a:off x="553641" y="1523999"/>
            <a:ext cx="8037576" cy="4514193"/>
          </a:xfrm>
        </p:spPr>
        <p:txBody>
          <a:bodyPr>
            <a:normAutofit lnSpcReduction="10000"/>
          </a:bodyPr>
          <a:lstStyle/>
          <a:p>
            <a:r>
              <a:rPr lang="en-US" altLang="en-US"/>
              <a:t>Setting goals is an essential part of the foundation for achieving self-sufficiency. Goals can also help people plan how to use their money. </a:t>
            </a:r>
          </a:p>
          <a:p>
            <a:r>
              <a:rPr lang="en-US" altLang="en-US"/>
              <a:t>Examples of large goals:</a:t>
            </a:r>
          </a:p>
          <a:p>
            <a:pPr lvl="1"/>
            <a:r>
              <a:rPr lang="en-US">
                <a:ea typeface="MS PGothic" panose="020B0600070205080204" pitchFamily="34" charset="-128"/>
                <a:cs typeface="MS PGothic" charset="0"/>
              </a:rPr>
              <a:t>Paying for assistive devices</a:t>
            </a:r>
          </a:p>
          <a:p>
            <a:pPr lvl="1"/>
            <a:r>
              <a:rPr lang="en-US">
                <a:ea typeface="MS PGothic" panose="020B0600070205080204" pitchFamily="34" charset="-128"/>
                <a:cs typeface="MS PGothic" charset="0"/>
              </a:rPr>
              <a:t>Buying a car</a:t>
            </a:r>
          </a:p>
          <a:p>
            <a:pPr lvl="1"/>
            <a:r>
              <a:rPr lang="en-US">
                <a:ea typeface="MS PGothic" panose="020B0600070205080204" pitchFamily="34" charset="-128"/>
                <a:cs typeface="MS PGothic" charset="0"/>
              </a:rPr>
              <a:t>Paying for adaptations to vehicles</a:t>
            </a:r>
          </a:p>
          <a:p>
            <a:pPr lvl="1"/>
            <a:r>
              <a:rPr lang="en-US">
                <a:ea typeface="MS PGothic" panose="020B0600070205080204" pitchFamily="34" charset="-128"/>
                <a:cs typeface="MS PGothic" charset="0"/>
              </a:rPr>
              <a:t>Paying medical expenses</a:t>
            </a:r>
          </a:p>
          <a:p>
            <a:pPr lvl="1"/>
            <a:r>
              <a:rPr lang="en-US">
                <a:ea typeface="MS PGothic" panose="020B0600070205080204" pitchFamily="34" charset="-128"/>
                <a:cs typeface="MS PGothic" charset="0"/>
              </a:rPr>
              <a:t>Renovating your home</a:t>
            </a:r>
          </a:p>
          <a:p>
            <a:pPr lvl="1"/>
            <a:r>
              <a:rPr lang="en-US">
                <a:ea typeface="MS PGothic" panose="020B0600070205080204" pitchFamily="34" charset="-128"/>
                <a:cs typeface="MS PGothic" charset="0"/>
              </a:rPr>
              <a:t>Paying for training or post-secondary education</a:t>
            </a:r>
            <a:endParaRPr lang="en-US" altLang="en-US"/>
          </a:p>
          <a:p>
            <a:r>
              <a:rPr lang="en-US" altLang="en-US"/>
              <a:t>SMART Goals</a:t>
            </a:r>
          </a:p>
        </p:txBody>
      </p:sp>
    </p:spTree>
    <p:extLst>
      <p:ext uri="{BB962C8B-B14F-4D97-AF65-F5344CB8AC3E}">
        <p14:creationId xmlns:p14="http://schemas.microsoft.com/office/powerpoint/2010/main" val="213049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6"/>
          <p:cNvSpPr>
            <a:spLocks noGrp="1"/>
          </p:cNvSpPr>
          <p:nvPr>
            <p:ph type="title" idx="4294967295"/>
          </p:nvPr>
        </p:nvSpPr>
        <p:spPr>
          <a:xfrm>
            <a:off x="553641" y="457200"/>
            <a:ext cx="8036720" cy="743347"/>
          </a:xfrm>
        </p:spPr>
        <p:txBody>
          <a:bodyPr/>
          <a:lstStyle/>
          <a:p>
            <a:r>
              <a:rPr lang="en-US" altLang="en-US"/>
              <a:t>SMART goals</a:t>
            </a:r>
          </a:p>
        </p:txBody>
      </p:sp>
      <p:sp>
        <p:nvSpPr>
          <p:cNvPr id="155650" name="Content Placeholder 7"/>
          <p:cNvSpPr>
            <a:spLocks noGrp="1"/>
          </p:cNvSpPr>
          <p:nvPr>
            <p:ph idx="1"/>
          </p:nvPr>
        </p:nvSpPr>
        <p:spPr/>
        <p:txBody>
          <a:bodyPr/>
          <a:lstStyle/>
          <a:p>
            <a:r>
              <a:rPr lang="en-US" altLang="en-US"/>
              <a:t>Specific</a:t>
            </a:r>
          </a:p>
          <a:p>
            <a:r>
              <a:rPr lang="en-US" altLang="en-US"/>
              <a:t>Measurable</a:t>
            </a:r>
          </a:p>
          <a:p>
            <a:r>
              <a:rPr lang="en-US" altLang="en-US"/>
              <a:t>Able to be reached</a:t>
            </a:r>
          </a:p>
          <a:p>
            <a:r>
              <a:rPr lang="en-US" altLang="en-US"/>
              <a:t>Relevant </a:t>
            </a:r>
          </a:p>
          <a:p>
            <a:r>
              <a:rPr lang="en-US" altLang="en-US"/>
              <a:t>Time-framed</a:t>
            </a:r>
          </a:p>
          <a:p>
            <a:endParaRPr lang="en-US" altLang="en-US"/>
          </a:p>
        </p:txBody>
      </p:sp>
    </p:spTree>
    <p:extLst>
      <p:ext uri="{BB962C8B-B14F-4D97-AF65-F5344CB8AC3E}">
        <p14:creationId xmlns:p14="http://schemas.microsoft.com/office/powerpoint/2010/main" val="366829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i="1"/>
              <a:t>Focus on People With Disabilities</a:t>
            </a:r>
            <a:r>
              <a:rPr lang="en-US"/>
              <a:t> Tool: </a:t>
            </a:r>
            <a:r>
              <a:rPr lang="en-US" i="1"/>
              <a:t>Paying for assistive devices</a:t>
            </a:r>
          </a:p>
        </p:txBody>
      </p:sp>
      <p:pic>
        <p:nvPicPr>
          <p:cNvPr id="10" name="Content Placeholder 4" descr="Grid from &quot;paying for assistive devices&quot; tool&#10;&#10;The grid has 5 columns.&#10;- Assistive technology&#10;- specific item(s) and cost(s)&#10;- Insurance coverage&#10;- Ways to pay for what is not covered by insurance&#10;- Ways to cut expenses/reduce the overall costs&#10;&#10;There are 4 rows of example assistive technologies. These include&#10;- Mobility aids. Examples include: wheelchairs, scooters, walkers, canes, crutches, prosthetic devices, and orthotic devices&#10;- Cognitive assistance. Examples include: computer, software, and electrical assistive devices&#10;- Daily task assistive devices. Examples include: kitchen implements, dressing aids, and medication dispensers with alarms that help people remember to take their medicine on time&#10;- Modifications to a home. Examples include: wider doors, lower countertops, grab bars in bathroom" title="Grid from &quot;paying for assistive devices&quot; tool">
            <a:extLst>
              <a:ext uri="{FF2B5EF4-FFF2-40B4-BE49-F238E27FC236}">
                <a16:creationId xmlns:a16="http://schemas.microsoft.com/office/drawing/2014/main" id="{6668F97D-4196-4A2A-81BB-EE890576F835}"/>
              </a:ext>
            </a:extLst>
          </p:cNvPr>
          <p:cNvPicPr>
            <a:picLocks noGrp="1" noChangeAspect="1"/>
          </p:cNvPicPr>
          <p:nvPr>
            <p:ph idx="1"/>
          </p:nvPr>
        </p:nvPicPr>
        <p:blipFill rotWithShape="1">
          <a:blip r:embed="rId3"/>
          <a:srcRect l="4212" t="28506" r="5228" b="5089"/>
          <a:stretch/>
        </p:blipFill>
        <p:spPr bwMode="auto">
          <a:xfrm>
            <a:off x="2242523" y="1440996"/>
            <a:ext cx="4658955" cy="467174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19986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sz="2450"/>
              <a:t>More on Setting goals and planning for large purchases</a:t>
            </a:r>
          </a:p>
        </p:txBody>
      </p:sp>
      <p:sp>
        <p:nvSpPr>
          <p:cNvPr id="3" name="Content Placeholder 2"/>
          <p:cNvSpPr>
            <a:spLocks noGrp="1"/>
          </p:cNvSpPr>
          <p:nvPr>
            <p:ph sz="half" idx="1"/>
          </p:nvPr>
        </p:nvSpPr>
        <p:spPr/>
        <p:txBody>
          <a:bodyPr>
            <a:normAutofit/>
          </a:bodyPr>
          <a:lstStyle/>
          <a:p>
            <a:pPr marL="0" indent="0">
              <a:buNone/>
              <a:defRPr/>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pPr>
              <a:buFont typeface="Wingdings" charset="0"/>
              <a:buChar char="§"/>
              <a:defRPr/>
            </a:pPr>
            <a:r>
              <a:rPr lang="en-US" i="1">
                <a:solidFill>
                  <a:srgbClr val="3B3C3E"/>
                </a:solidFill>
                <a:ea typeface="ＭＳ Ｐゴシック" charset="0"/>
              </a:rPr>
              <a:t>Tool 1: Goal-setting tool </a:t>
            </a:r>
          </a:p>
          <a:p>
            <a:pPr>
              <a:buFont typeface="Wingdings" charset="0"/>
              <a:buChar char="§"/>
              <a:defRPr/>
            </a:pPr>
            <a:r>
              <a:rPr lang="en-US" i="1">
                <a:solidFill>
                  <a:srgbClr val="3B3C3E"/>
                </a:solidFill>
                <a:ea typeface="ＭＳ Ｐゴシック" charset="0"/>
              </a:rPr>
              <a:t>Tool 2: Planning for life events and large purchases </a:t>
            </a:r>
          </a:p>
          <a:p>
            <a:pPr>
              <a:buFont typeface="Wingdings" charset="0"/>
              <a:buChar char="§"/>
              <a:defRPr/>
            </a:pPr>
            <a:r>
              <a:rPr lang="en-US" i="1">
                <a:solidFill>
                  <a:srgbClr val="3B3C3E"/>
                </a:solidFill>
                <a:ea typeface="ＭＳ Ｐゴシック" charset="0"/>
              </a:rPr>
              <a:t>Tool 3: Buying a car</a:t>
            </a:r>
            <a:endParaRPr lang="en-US">
              <a:solidFill>
                <a:srgbClr val="3B3C3E"/>
              </a:solidFill>
              <a:ea typeface="ＭＳ Ｐゴシック" charset="0"/>
            </a:endParaRPr>
          </a:p>
        </p:txBody>
      </p:sp>
    </p:spTree>
    <p:extLst>
      <p:ext uri="{BB962C8B-B14F-4D97-AF65-F5344CB8AC3E}">
        <p14:creationId xmlns:p14="http://schemas.microsoft.com/office/powerpoint/2010/main" val="293876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t>Module 2 in </a:t>
            </a:r>
            <a:r>
              <a:rPr lang="en-US" i="1"/>
              <a:t>Focus On People With Disabilities</a:t>
            </a:r>
            <a:r>
              <a:rPr lang="en-US"/>
              <a:t>: Saving for emergencies, bills, and goals</a:t>
            </a:r>
          </a:p>
        </p:txBody>
      </p:sp>
      <p:sp>
        <p:nvSpPr>
          <p:cNvPr id="3" name="Content Placeholder 2"/>
          <p:cNvSpPr>
            <a:spLocks noGrp="1"/>
          </p:cNvSpPr>
          <p:nvPr>
            <p:ph idx="1"/>
          </p:nvPr>
        </p:nvSpPr>
        <p:spPr>
          <a:xfrm>
            <a:off x="553641" y="2702378"/>
            <a:ext cx="8037576" cy="2928033"/>
          </a:xfrm>
        </p:spPr>
        <p:txBody>
          <a:bodyPr>
            <a:normAutofit/>
          </a:bodyPr>
          <a:lstStyle/>
          <a:p>
            <a:pPr marL="0" indent="0" algn="ctr">
              <a:buNone/>
            </a:pPr>
            <a:r>
              <a:rPr lang="en-US" sz="2400" b="1"/>
              <a:t>What is saving?</a:t>
            </a:r>
          </a:p>
        </p:txBody>
      </p:sp>
    </p:spTree>
    <p:extLst>
      <p:ext uri="{BB962C8B-B14F-4D97-AF65-F5344CB8AC3E}">
        <p14:creationId xmlns:p14="http://schemas.microsoft.com/office/powerpoint/2010/main" val="189085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Module 2, continued</a:t>
            </a:r>
          </a:p>
        </p:txBody>
      </p:sp>
      <p:sp>
        <p:nvSpPr>
          <p:cNvPr id="3" name="Content Placeholder 2"/>
          <p:cNvSpPr>
            <a:spLocks noGrp="1"/>
          </p:cNvSpPr>
          <p:nvPr>
            <p:ph sz="half" idx="1"/>
          </p:nvPr>
        </p:nvSpPr>
        <p:spPr/>
        <p:txBody>
          <a:bodyPr>
            <a:normAutofit/>
          </a:bodyPr>
          <a:lstStyle/>
          <a:p>
            <a:pPr marL="0" indent="0" algn="ctr" eaLnBrk="1" hangingPunct="1">
              <a:buNone/>
              <a:defRPr/>
            </a:pPr>
            <a:r>
              <a:rPr lang="en-US" altLang="en-US" sz="2400" b="1"/>
              <a:t>What is saving?</a:t>
            </a:r>
          </a:p>
          <a:p>
            <a:pPr marL="0" indent="0" eaLnBrk="1" hangingPunct="1">
              <a:buNone/>
              <a:defRPr/>
            </a:pPr>
            <a:r>
              <a:rPr lang="en-US" altLang="en-US" i="1"/>
              <a:t>Setting aside resources today so they can be used in the future. It’s about balancing your resources to take care of your family and community.</a:t>
            </a:r>
          </a:p>
          <a:p>
            <a:pPr marL="0" indent="0" eaLnBrk="1" hangingPunct="1">
              <a:buNone/>
              <a:defRPr/>
            </a:pPr>
            <a:endParaRPr lang="en-US" altLang="en-US" i="1"/>
          </a:p>
          <a:p>
            <a:r>
              <a:rPr lang="en-US" altLang="en-US"/>
              <a:t>Finding a safe and secure place for savings</a:t>
            </a:r>
          </a:p>
          <a:p>
            <a:r>
              <a:rPr lang="en-US" altLang="en-US"/>
              <a:t>How covering emergency needs with savings can save money</a:t>
            </a:r>
          </a:p>
          <a:p>
            <a:r>
              <a:rPr lang="en-US" altLang="en-US"/>
              <a:t>How to build up savings</a:t>
            </a:r>
          </a:p>
          <a:p>
            <a:r>
              <a:rPr lang="en-US" altLang="en-US"/>
              <a:t>Savings, benefits, and asset limits</a:t>
            </a:r>
            <a:endParaRPr lang="en-US"/>
          </a:p>
        </p:txBody>
      </p:sp>
    </p:spTree>
    <p:extLst>
      <p:ext uri="{BB962C8B-B14F-4D97-AF65-F5344CB8AC3E}">
        <p14:creationId xmlns:p14="http://schemas.microsoft.com/office/powerpoint/2010/main" val="49434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Module 2, continued</a:t>
            </a:r>
          </a:p>
        </p:txBody>
      </p:sp>
      <p:sp>
        <p:nvSpPr>
          <p:cNvPr id="3" name="Content Placeholder 2"/>
          <p:cNvSpPr>
            <a:spLocks noGrp="1"/>
          </p:cNvSpPr>
          <p:nvPr>
            <p:ph sz="half" idx="1"/>
          </p:nvPr>
        </p:nvSpPr>
        <p:spPr/>
        <p:txBody>
          <a:bodyPr>
            <a:normAutofit/>
          </a:bodyPr>
          <a:lstStyle/>
          <a:p>
            <a:pPr marL="0" indent="0" algn="ctr" eaLnBrk="1" hangingPunct="1">
              <a:buNone/>
              <a:defRPr/>
            </a:pPr>
            <a:endParaRPr lang="en-US" altLang="en-US" sz="2400" b="1"/>
          </a:p>
          <a:p>
            <a:pPr marL="0" indent="0" algn="ctr" eaLnBrk="1" hangingPunct="1">
              <a:buNone/>
              <a:defRPr/>
            </a:pPr>
            <a:endParaRPr lang="en-US" altLang="en-US" sz="2400" b="1"/>
          </a:p>
          <a:p>
            <a:pPr marL="0" indent="0" algn="ctr" eaLnBrk="1" hangingPunct="1">
              <a:buNone/>
              <a:defRPr/>
            </a:pPr>
            <a:endParaRPr lang="en-US" altLang="en-US" sz="2400" b="1"/>
          </a:p>
          <a:p>
            <a:pPr marL="0" indent="0" algn="ctr" eaLnBrk="1" hangingPunct="1">
              <a:buNone/>
              <a:defRPr/>
            </a:pPr>
            <a:r>
              <a:rPr lang="en-US" altLang="en-US" sz="2400" b="1"/>
              <a:t>What are examples of unexpected expenses or emergencies?</a:t>
            </a:r>
            <a:endParaRPr lang="en-US"/>
          </a:p>
        </p:txBody>
      </p:sp>
    </p:spTree>
    <p:extLst>
      <p:ext uri="{BB962C8B-B14F-4D97-AF65-F5344CB8AC3E}">
        <p14:creationId xmlns:p14="http://schemas.microsoft.com/office/powerpoint/2010/main" val="5708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Building savings while receiving public benefits</a:t>
            </a:r>
          </a:p>
        </p:txBody>
      </p:sp>
      <p:sp>
        <p:nvSpPr>
          <p:cNvPr id="3" name="Content Placeholder 2"/>
          <p:cNvSpPr>
            <a:spLocks noGrp="1"/>
          </p:cNvSpPr>
          <p:nvPr>
            <p:ph sz="half" idx="1"/>
          </p:nvPr>
        </p:nvSpPr>
        <p:spPr>
          <a:xfrm>
            <a:off x="505421" y="1356921"/>
            <a:ext cx="8133160" cy="4744334"/>
          </a:xfrm>
        </p:spPr>
        <p:txBody>
          <a:bodyPr>
            <a:normAutofit/>
          </a:bodyPr>
          <a:lstStyle/>
          <a:p>
            <a:pPr lvl="0"/>
            <a:r>
              <a:rPr lang="en-US" altLang="en-US"/>
              <a:t>Benefits payments often come with restrictions that limit options for making money and saving. </a:t>
            </a:r>
          </a:p>
          <a:p>
            <a:pPr lvl="0"/>
            <a:r>
              <a:rPr lang="en-US" altLang="en-US"/>
              <a:t>There are savings options for individuals with disabilities that do not impact the asset limits associated with SSI, Medicaid, or other benefits.</a:t>
            </a:r>
          </a:p>
          <a:p>
            <a:pPr lvl="1"/>
            <a:r>
              <a:rPr lang="en-US" altLang="en-US"/>
              <a:t>ABLE Accounts</a:t>
            </a:r>
          </a:p>
          <a:p>
            <a:pPr lvl="1"/>
            <a:r>
              <a:rPr lang="en-US" altLang="en-US"/>
              <a:t>Individual Development Accounts (IDA) </a:t>
            </a:r>
          </a:p>
          <a:p>
            <a:pPr lvl="1"/>
            <a:r>
              <a:rPr lang="en-US" altLang="en-US"/>
              <a:t>Plans to Achieve Self-Support (PASS)</a:t>
            </a:r>
          </a:p>
          <a:p>
            <a:pPr lvl="1"/>
            <a:r>
              <a:rPr lang="en-US" altLang="en-US"/>
              <a:t>Special needs trusts and pooled trusts</a:t>
            </a:r>
          </a:p>
          <a:p>
            <a:pPr indent="-342900"/>
            <a:r>
              <a:rPr lang="en-US" altLang="en-US"/>
              <a:t>All of these choices are complicated and you may need more information after using this introductory summary.</a:t>
            </a:r>
          </a:p>
          <a:p>
            <a:endParaRPr lang="en-US"/>
          </a:p>
        </p:txBody>
      </p:sp>
    </p:spTree>
    <p:extLst>
      <p:ext uri="{BB962C8B-B14F-4D97-AF65-F5344CB8AC3E}">
        <p14:creationId xmlns:p14="http://schemas.microsoft.com/office/powerpoint/2010/main" val="3952929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ABLE Accounts</a:t>
            </a:r>
          </a:p>
        </p:txBody>
      </p:sp>
      <p:sp>
        <p:nvSpPr>
          <p:cNvPr id="3" name="Content Placeholder 2"/>
          <p:cNvSpPr>
            <a:spLocks noGrp="1"/>
          </p:cNvSpPr>
          <p:nvPr>
            <p:ph sz="half" idx="1"/>
          </p:nvPr>
        </p:nvSpPr>
        <p:spPr>
          <a:xfrm>
            <a:off x="553641" y="1523999"/>
            <a:ext cx="8037576" cy="4514193"/>
          </a:xfrm>
        </p:spPr>
        <p:txBody>
          <a:bodyPr>
            <a:normAutofit fontScale="92500" lnSpcReduction="20000"/>
          </a:bodyPr>
          <a:lstStyle/>
          <a:p>
            <a:pPr indent="-347345"/>
            <a:r>
              <a:rPr lang="en-US" altLang="en-US"/>
              <a:t>Important new resource for people with disabilities</a:t>
            </a:r>
            <a:endParaRPr lang="en-US"/>
          </a:p>
          <a:p>
            <a:pPr indent="-347345"/>
            <a:r>
              <a:rPr lang="en-US" altLang="en-US"/>
              <a:t>Savings in ABLE Accounts </a:t>
            </a:r>
            <a:r>
              <a:rPr lang="en-US" altLang="en-US" b="1"/>
              <a:t>do not affect eligibility for</a:t>
            </a:r>
            <a:r>
              <a:rPr lang="en-US" altLang="en-US"/>
              <a:t>:</a:t>
            </a:r>
          </a:p>
          <a:p>
            <a:pPr lvl="1"/>
            <a:r>
              <a:rPr lang="en-US" altLang="en-US"/>
              <a:t>Supplemental Security Income (SSI)*</a:t>
            </a:r>
          </a:p>
          <a:p>
            <a:pPr lvl="1"/>
            <a:r>
              <a:rPr lang="en-US"/>
              <a:t>Medicaid and other federal means-tested benefits*</a:t>
            </a:r>
          </a:p>
          <a:p>
            <a:pPr indent="-347345"/>
            <a:r>
              <a:rPr lang="en-US" altLang="en-US"/>
              <a:t>The maximum total annual contribution is $15,000 (2018)</a:t>
            </a:r>
            <a:endParaRPr lang="en-US"/>
          </a:p>
          <a:p>
            <a:pPr indent="-347345"/>
            <a:r>
              <a:rPr lang="en-US" altLang="en-US"/>
              <a:t>ABLE programs are established and maintained by individual states. An eligible person can open an account:</a:t>
            </a:r>
          </a:p>
          <a:p>
            <a:pPr lvl="1"/>
            <a:r>
              <a:rPr lang="en-US" altLang="en-US" b="1"/>
              <a:t>North Carolina program: </a:t>
            </a:r>
            <a:endParaRPr lang="en-US" altLang="en-US"/>
          </a:p>
          <a:p>
            <a:pPr lvl="2"/>
            <a:r>
              <a:rPr lang="en-US" sz="2400">
                <a:hlinkClick r:id="rId3"/>
              </a:rPr>
              <a:t>https://savewithable.com/nc/home.html</a:t>
            </a:r>
            <a:r>
              <a:rPr lang="en-US" altLang="en-US" sz="2400"/>
              <a:t> </a:t>
            </a:r>
            <a:endParaRPr lang="en-US" altLang="en-US" sz="2100"/>
          </a:p>
          <a:p>
            <a:pPr lvl="1"/>
            <a:r>
              <a:rPr lang="en-US" altLang="en-US" b="1"/>
              <a:t>In any state program </a:t>
            </a:r>
            <a:r>
              <a:rPr lang="en-US" altLang="en-US"/>
              <a:t>that accepts out of state residents.</a:t>
            </a:r>
          </a:p>
          <a:p>
            <a:pPr marL="0" indent="0">
              <a:buNone/>
            </a:pPr>
            <a:r>
              <a:rPr lang="en-US" sz="1600"/>
              <a:t>* See </a:t>
            </a:r>
            <a:r>
              <a:rPr lang="en-US" sz="1600" i="1"/>
              <a:t>Focus on People with Disabilities </a:t>
            </a:r>
            <a:r>
              <a:rPr lang="en-US" sz="1600"/>
              <a:t>for details on limitations.</a:t>
            </a:r>
          </a:p>
        </p:txBody>
      </p:sp>
    </p:spTree>
    <p:extLst>
      <p:ext uri="{BB962C8B-B14F-4D97-AF65-F5344CB8AC3E}">
        <p14:creationId xmlns:p14="http://schemas.microsoft.com/office/powerpoint/2010/main" val="224918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Eligibility for ABLE Accounts</a:t>
            </a:r>
          </a:p>
        </p:txBody>
      </p:sp>
      <p:sp>
        <p:nvSpPr>
          <p:cNvPr id="3" name="Content Placeholder 2"/>
          <p:cNvSpPr>
            <a:spLocks noGrp="1"/>
          </p:cNvSpPr>
          <p:nvPr>
            <p:ph sz="half" idx="1"/>
          </p:nvPr>
        </p:nvSpPr>
        <p:spPr>
          <a:xfrm>
            <a:off x="505421" y="1356921"/>
            <a:ext cx="8133160" cy="4661742"/>
          </a:xfrm>
        </p:spPr>
        <p:txBody>
          <a:bodyPr>
            <a:normAutofit fontScale="92500"/>
          </a:bodyPr>
          <a:lstStyle/>
          <a:p>
            <a:pPr marL="0" lvl="0" indent="0">
              <a:spcBef>
                <a:spcPts val="600"/>
              </a:spcBef>
              <a:buNone/>
            </a:pPr>
            <a:r>
              <a:rPr lang="en-US" altLang="en-US" dirty="0"/>
              <a:t>The designated beneficiary is the eligible individual who established and owns the ABLE Account. To be eligible for an ABLE Account, a person must be: </a:t>
            </a:r>
          </a:p>
          <a:p>
            <a:pPr lvl="0">
              <a:spcBef>
                <a:spcPts val="600"/>
              </a:spcBef>
            </a:pPr>
            <a:r>
              <a:rPr lang="en-US" altLang="en-US" b="1" dirty="0"/>
              <a:t>Eligible for Supplemental Security Income </a:t>
            </a:r>
            <a:r>
              <a:rPr lang="en-US" altLang="en-US" dirty="0"/>
              <a:t>(SSI) based on </a:t>
            </a:r>
            <a:r>
              <a:rPr lang="en-US" altLang="en-US" i="1" u="sng" dirty="0"/>
              <a:t>disability or blindness that began before age 26</a:t>
            </a:r>
            <a:r>
              <a:rPr lang="en-US" altLang="en-US" dirty="0"/>
              <a:t>;</a:t>
            </a:r>
          </a:p>
          <a:p>
            <a:pPr lvl="0">
              <a:spcBef>
                <a:spcPts val="600"/>
              </a:spcBef>
            </a:pPr>
            <a:r>
              <a:rPr lang="en-US" altLang="en-US" dirty="0"/>
              <a:t>Entitled to </a:t>
            </a:r>
            <a:r>
              <a:rPr lang="en-US" altLang="en-US" b="1" dirty="0"/>
              <a:t>disability insurance benefits </a:t>
            </a:r>
            <a:r>
              <a:rPr lang="en-US" altLang="en-US" dirty="0"/>
              <a:t>(DIB), </a:t>
            </a:r>
            <a:r>
              <a:rPr lang="en-US" altLang="en-US" b="1" dirty="0"/>
              <a:t>childhood disability benefits </a:t>
            </a:r>
            <a:r>
              <a:rPr lang="en-US" altLang="en-US" dirty="0"/>
              <a:t>(CDB), or </a:t>
            </a:r>
            <a:r>
              <a:rPr lang="en-US" altLang="en-US" b="1" dirty="0"/>
              <a:t>disabled widow’s or widower’s benefits </a:t>
            </a:r>
            <a:r>
              <a:rPr lang="en-US" altLang="en-US" dirty="0"/>
              <a:t>(DWB) based on disability or blindness that </a:t>
            </a:r>
            <a:r>
              <a:rPr lang="en-US" altLang="en-US" i="1" u="sng" dirty="0"/>
              <a:t>began before age 26</a:t>
            </a:r>
            <a:r>
              <a:rPr lang="en-US" altLang="en-US" dirty="0"/>
              <a:t>; or</a:t>
            </a:r>
          </a:p>
          <a:p>
            <a:pPr>
              <a:spcBef>
                <a:spcPts val="600"/>
              </a:spcBef>
            </a:pPr>
            <a:r>
              <a:rPr lang="en-US" altLang="en-US" dirty="0"/>
              <a:t>Someone who has certified, or whose parent or guardian has certified, that the person has a </a:t>
            </a:r>
            <a:r>
              <a:rPr lang="en-US" altLang="en-US" b="1" dirty="0"/>
              <a:t>medically determinable impairment</a:t>
            </a:r>
            <a:r>
              <a:rPr lang="en-US" altLang="en-US" dirty="0"/>
              <a:t> meeting certain statutorily specified criteria, or is blind; and, the disability or blindness </a:t>
            </a:r>
            <a:r>
              <a:rPr lang="en-US" altLang="en-US" i="1" u="sng" dirty="0"/>
              <a:t>occurred before age 26</a:t>
            </a:r>
            <a:r>
              <a:rPr lang="en-US" altLang="en-US" dirty="0"/>
              <a:t>.</a:t>
            </a:r>
            <a:endParaRPr lang="en-US" sz="1800" dirty="0"/>
          </a:p>
        </p:txBody>
      </p:sp>
    </p:spTree>
    <p:extLst>
      <p:ext uri="{BB962C8B-B14F-4D97-AF65-F5344CB8AC3E}">
        <p14:creationId xmlns:p14="http://schemas.microsoft.com/office/powerpoint/2010/main" val="156058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Financial literacy plus Skill and confidence to use knowledge equals Financial empowerment"/>
          <p:cNvGraphicFramePr/>
          <p:nvPr>
            <p:extLst>
              <p:ext uri="{D42A27DB-BD31-4B8C-83A1-F6EECF244321}">
                <p14:modId xmlns:p14="http://schemas.microsoft.com/office/powerpoint/2010/main" val="2570457864"/>
              </p:ext>
            </p:extLst>
          </p:nvPr>
        </p:nvGraphicFramePr>
        <p:xfrm>
          <a:off x="553641" y="2552154"/>
          <a:ext cx="8036719" cy="30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7" name="Title 1"/>
          <p:cNvSpPr>
            <a:spLocks noGrp="1"/>
          </p:cNvSpPr>
          <p:nvPr>
            <p:ph type="title" idx="4294967295"/>
          </p:nvPr>
        </p:nvSpPr>
        <p:spPr>
          <a:xfrm>
            <a:off x="553641" y="457200"/>
            <a:ext cx="8036720" cy="743347"/>
          </a:xfrm>
        </p:spPr>
        <p:txBody>
          <a:bodyPr/>
          <a:lstStyle/>
          <a:p>
            <a:pPr eaLnBrk="1" hangingPunct="1"/>
            <a:r>
              <a:rPr lang="en-US" altLang="en-US"/>
              <a:t>Financial empowerment</a:t>
            </a:r>
          </a:p>
        </p:txBody>
      </p:sp>
      <p:sp>
        <p:nvSpPr>
          <p:cNvPr id="51203" name="Content Placeholder 2"/>
          <p:cNvSpPr>
            <a:spLocks noGrp="1"/>
          </p:cNvSpPr>
          <p:nvPr>
            <p:ph idx="1"/>
          </p:nvPr>
        </p:nvSpPr>
        <p:spPr>
          <a:xfrm>
            <a:off x="553641" y="1524000"/>
            <a:ext cx="8037576" cy="1495926"/>
          </a:xfrm>
        </p:spPr>
        <p:txBody>
          <a:bodyPr/>
          <a:lstStyle/>
          <a:p>
            <a:pPr marL="0" indent="0" eaLnBrk="1" hangingPunct="1">
              <a:spcAft>
                <a:spcPts val="600"/>
              </a:spcAft>
              <a:buFont typeface="Wingdings" panose="05000000000000000000" pitchFamily="2" charset="2"/>
              <a:buNone/>
            </a:pPr>
            <a:r>
              <a:rPr lang="en-US" altLang="en-US" sz="2400">
                <a:solidFill>
                  <a:srgbClr val="101820"/>
                </a:solidFill>
              </a:rPr>
              <a:t>What is financial empowerment? </a:t>
            </a:r>
          </a:p>
          <a:p>
            <a:pPr marL="0" indent="0" eaLnBrk="1" hangingPunct="1">
              <a:lnSpc>
                <a:spcPts val="2400"/>
              </a:lnSpc>
              <a:spcAft>
                <a:spcPts val="600"/>
              </a:spcAft>
              <a:buFont typeface="Wingdings" panose="05000000000000000000" pitchFamily="2" charset="2"/>
              <a:buNone/>
            </a:pPr>
            <a:r>
              <a:rPr lang="en-US" altLang="en-US" sz="1800">
                <a:solidFill>
                  <a:srgbClr val="101820"/>
                </a:solidFill>
              </a:rPr>
              <a:t>How is it different than financial education, financial literacy, financial capacity, or other commonly used terms? </a:t>
            </a:r>
          </a:p>
        </p:txBody>
      </p:sp>
      <p:sp>
        <p:nvSpPr>
          <p:cNvPr id="51207" name="TextBox 8"/>
          <p:cNvSpPr txBox="1">
            <a:spLocks noChangeArrowheads="1"/>
          </p:cNvSpPr>
          <p:nvPr/>
        </p:nvSpPr>
        <p:spPr bwMode="auto">
          <a:xfrm>
            <a:off x="5378450" y="3627438"/>
            <a:ext cx="8731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a:t>=</a:t>
            </a:r>
          </a:p>
        </p:txBody>
      </p:sp>
      <p:pic>
        <p:nvPicPr>
          <p:cNvPr id="9" name="Picture 10" descr="&quot;&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3921125"/>
            <a:ext cx="330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63542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51203" grpId="0" build="p"/>
      <p:bldP spid="5120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Qualified disability expenses for ABLE Accounts</a:t>
            </a:r>
          </a:p>
        </p:txBody>
      </p:sp>
      <p:sp>
        <p:nvSpPr>
          <p:cNvPr id="3" name="Content Placeholder 2"/>
          <p:cNvSpPr>
            <a:spLocks noGrp="1"/>
          </p:cNvSpPr>
          <p:nvPr>
            <p:ph sz="half" idx="1"/>
          </p:nvPr>
        </p:nvSpPr>
        <p:spPr>
          <a:xfrm>
            <a:off x="553641" y="1294778"/>
            <a:ext cx="8133160" cy="4661742"/>
          </a:xfrm>
        </p:spPr>
        <p:txBody>
          <a:bodyPr>
            <a:normAutofit fontScale="92500" lnSpcReduction="20000"/>
          </a:bodyPr>
          <a:lstStyle/>
          <a:p>
            <a:pPr marL="0" indent="0">
              <a:lnSpc>
                <a:spcPct val="120000"/>
              </a:lnSpc>
              <a:spcBef>
                <a:spcPts val="600"/>
              </a:spcBef>
              <a:buNone/>
            </a:pPr>
            <a:r>
              <a:rPr lang="en-US" altLang="en-US" sz="2400" dirty="0"/>
              <a:t>ABLE savings funds can be spent on </a:t>
            </a:r>
            <a:r>
              <a:rPr lang="en-US" altLang="en-US" sz="2400" b="1" dirty="0"/>
              <a:t>“qualified disability expenses.” </a:t>
            </a:r>
            <a:r>
              <a:rPr lang="en-US" altLang="en-US" sz="2400" dirty="0"/>
              <a:t>These may include:</a:t>
            </a:r>
          </a:p>
          <a:p>
            <a:pPr lvl="0">
              <a:lnSpc>
                <a:spcPct val="120000"/>
              </a:lnSpc>
              <a:spcBef>
                <a:spcPts val="600"/>
              </a:spcBef>
            </a:pPr>
            <a:r>
              <a:rPr lang="en-US" altLang="en-US" dirty="0"/>
              <a:t>Education</a:t>
            </a:r>
          </a:p>
          <a:p>
            <a:pPr lvl="0">
              <a:lnSpc>
                <a:spcPct val="120000"/>
              </a:lnSpc>
              <a:spcBef>
                <a:spcPts val="600"/>
              </a:spcBef>
            </a:pPr>
            <a:r>
              <a:rPr lang="en-US" altLang="en-US" dirty="0"/>
              <a:t>Housing</a:t>
            </a:r>
          </a:p>
          <a:p>
            <a:pPr lvl="0">
              <a:lnSpc>
                <a:spcPct val="120000"/>
              </a:lnSpc>
              <a:spcBef>
                <a:spcPts val="600"/>
              </a:spcBef>
            </a:pPr>
            <a:r>
              <a:rPr lang="en-US" altLang="en-US" dirty="0"/>
              <a:t>Transportation</a:t>
            </a:r>
          </a:p>
          <a:p>
            <a:pPr lvl="0">
              <a:lnSpc>
                <a:spcPct val="120000"/>
              </a:lnSpc>
              <a:spcBef>
                <a:spcPts val="600"/>
              </a:spcBef>
            </a:pPr>
            <a:r>
              <a:rPr lang="en-US" altLang="en-US" dirty="0"/>
              <a:t>Employment training and support</a:t>
            </a:r>
          </a:p>
          <a:p>
            <a:pPr lvl="0">
              <a:lnSpc>
                <a:spcPct val="120000"/>
              </a:lnSpc>
              <a:spcBef>
                <a:spcPts val="600"/>
              </a:spcBef>
            </a:pPr>
            <a:r>
              <a:rPr lang="en-US" altLang="en-US" dirty="0"/>
              <a:t>Assistive technology</a:t>
            </a:r>
          </a:p>
          <a:p>
            <a:pPr lvl="0">
              <a:lnSpc>
                <a:spcPct val="120000"/>
              </a:lnSpc>
              <a:spcBef>
                <a:spcPts val="600"/>
              </a:spcBef>
            </a:pPr>
            <a:r>
              <a:rPr lang="en-US" altLang="en-US" dirty="0"/>
              <a:t>Personal support services</a:t>
            </a:r>
          </a:p>
          <a:p>
            <a:pPr lvl="0">
              <a:lnSpc>
                <a:spcPct val="120000"/>
              </a:lnSpc>
              <a:spcBef>
                <a:spcPts val="600"/>
              </a:spcBef>
            </a:pPr>
            <a:r>
              <a:rPr lang="en-US" altLang="en-US" dirty="0"/>
              <a:t>Health care expenses</a:t>
            </a:r>
          </a:p>
          <a:p>
            <a:pPr lvl="0">
              <a:lnSpc>
                <a:spcPct val="120000"/>
              </a:lnSpc>
              <a:spcBef>
                <a:spcPts val="600"/>
              </a:spcBef>
            </a:pPr>
            <a:r>
              <a:rPr lang="en-US" altLang="en-US" dirty="0"/>
              <a:t>Financial management and administrative services and other expenses that help to improve health, independence, or quality of life</a:t>
            </a:r>
          </a:p>
        </p:txBody>
      </p:sp>
    </p:spTree>
    <p:extLst>
      <p:ext uri="{BB962C8B-B14F-4D97-AF65-F5344CB8AC3E}">
        <p14:creationId xmlns:p14="http://schemas.microsoft.com/office/powerpoint/2010/main" val="282083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Individual Development Accounts (IDAs)</a:t>
            </a:r>
          </a:p>
        </p:txBody>
      </p:sp>
      <p:sp>
        <p:nvSpPr>
          <p:cNvPr id="3" name="Content Placeholder 2"/>
          <p:cNvSpPr>
            <a:spLocks noGrp="1"/>
          </p:cNvSpPr>
          <p:nvPr>
            <p:ph sz="half" idx="1"/>
          </p:nvPr>
        </p:nvSpPr>
        <p:spPr>
          <a:xfrm>
            <a:off x="505421" y="1356921"/>
            <a:ext cx="8133160" cy="4661742"/>
          </a:xfrm>
        </p:spPr>
        <p:txBody>
          <a:bodyPr>
            <a:normAutofit/>
          </a:bodyPr>
          <a:lstStyle/>
          <a:p>
            <a:pPr indent="-342900"/>
            <a:r>
              <a:rPr lang="en-US" altLang="en-US"/>
              <a:t>An IDA is a matched savings account that the account owner uses to acquire a designated type of asset: their “asset goal.”</a:t>
            </a:r>
            <a:endParaRPr lang="en-US" altLang="en-US" b="1"/>
          </a:p>
          <a:p>
            <a:pPr indent="-342900"/>
            <a:r>
              <a:rPr lang="en-US" altLang="en-US" b="1"/>
              <a:t>Common asset goals include</a:t>
            </a:r>
            <a:r>
              <a:rPr lang="en-US" altLang="en-US"/>
              <a:t>:</a:t>
            </a:r>
          </a:p>
          <a:p>
            <a:pPr lvl="1" indent="-342900"/>
            <a:r>
              <a:rPr lang="en-US" altLang="en-US" sz="2200"/>
              <a:t>Home</a:t>
            </a:r>
          </a:p>
          <a:p>
            <a:pPr lvl="1" indent="-342900"/>
            <a:r>
              <a:rPr lang="en-US" altLang="en-US" sz="2200"/>
              <a:t>Post-secondary education</a:t>
            </a:r>
          </a:p>
          <a:p>
            <a:pPr lvl="1" indent="-342900"/>
            <a:r>
              <a:rPr lang="en-US" altLang="en-US" sz="2200"/>
              <a:t>Capital for a small business</a:t>
            </a:r>
            <a:r>
              <a:rPr lang="en-US" altLang="en-US"/>
              <a:t> </a:t>
            </a:r>
          </a:p>
          <a:p>
            <a:pPr indent="-342900"/>
            <a:r>
              <a:rPr lang="en-US" altLang="en-US"/>
              <a:t>IDA holders earn a “match” each time they deposit funds into their IDA. </a:t>
            </a:r>
          </a:p>
          <a:p>
            <a:pPr indent="-342900"/>
            <a:r>
              <a:rPr lang="en-US" altLang="en-US"/>
              <a:t>Some programs will match only up to a certain dollar amount (say, $500) on an annual basis or during the course of the program. </a:t>
            </a:r>
          </a:p>
        </p:txBody>
      </p:sp>
    </p:spTree>
    <p:extLst>
      <p:ext uri="{BB962C8B-B14F-4D97-AF65-F5344CB8AC3E}">
        <p14:creationId xmlns:p14="http://schemas.microsoft.com/office/powerpoint/2010/main" val="3076932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IDAs and SSI Benefits</a:t>
            </a:r>
          </a:p>
        </p:txBody>
      </p:sp>
      <p:sp>
        <p:nvSpPr>
          <p:cNvPr id="3" name="Content Placeholder 2"/>
          <p:cNvSpPr>
            <a:spLocks noGrp="1"/>
          </p:cNvSpPr>
          <p:nvPr>
            <p:ph sz="half" idx="1"/>
          </p:nvPr>
        </p:nvSpPr>
        <p:spPr>
          <a:xfrm>
            <a:off x="505421" y="1356921"/>
            <a:ext cx="8133160" cy="4661742"/>
          </a:xfrm>
        </p:spPr>
        <p:txBody>
          <a:bodyPr>
            <a:normAutofit/>
          </a:bodyPr>
          <a:lstStyle/>
          <a:p>
            <a:r>
              <a:rPr lang="en-US" altLang="en-US" b="1"/>
              <a:t>A federally-funded IDA program enables a person to save without reducing SSI benefits</a:t>
            </a:r>
            <a:r>
              <a:rPr lang="en-US" altLang="en-US"/>
              <a:t>, and IDA savings are not subject to that program’s “asset test.”</a:t>
            </a:r>
          </a:p>
          <a:p>
            <a:r>
              <a:rPr lang="en-US" altLang="en-US"/>
              <a:t>Any IDA </a:t>
            </a:r>
            <a:r>
              <a:rPr lang="en-US" altLang="en-US" b="1"/>
              <a:t>included in an SSA-approved Plan to Achieve Self-Support (PASS) </a:t>
            </a:r>
            <a:r>
              <a:rPr lang="en-US" altLang="en-US"/>
              <a:t>will not affect SSI benefits. </a:t>
            </a:r>
          </a:p>
          <a:p>
            <a:r>
              <a:rPr lang="en-US" altLang="en-US"/>
              <a:t>If a person saves in an IDA that is </a:t>
            </a:r>
            <a:r>
              <a:rPr lang="en-US" altLang="en-US" i="1" u="sng"/>
              <a:t>not federally-funded or part of their PASS,</a:t>
            </a:r>
            <a:r>
              <a:rPr lang="en-US" altLang="en-US" b="1"/>
              <a:t> then it could be counted as a resource </a:t>
            </a:r>
            <a:r>
              <a:rPr lang="en-US" altLang="en-US"/>
              <a:t>when determining eligibility for public benefits such as SSI.</a:t>
            </a:r>
          </a:p>
        </p:txBody>
      </p:sp>
    </p:spTree>
    <p:extLst>
      <p:ext uri="{BB962C8B-B14F-4D97-AF65-F5344CB8AC3E}">
        <p14:creationId xmlns:p14="http://schemas.microsoft.com/office/powerpoint/2010/main" val="1156651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IDA Programs</a:t>
            </a:r>
          </a:p>
        </p:txBody>
      </p:sp>
      <p:sp>
        <p:nvSpPr>
          <p:cNvPr id="3" name="Content Placeholder 2"/>
          <p:cNvSpPr>
            <a:spLocks noGrp="1"/>
          </p:cNvSpPr>
          <p:nvPr>
            <p:ph sz="half" idx="1"/>
          </p:nvPr>
        </p:nvSpPr>
        <p:spPr>
          <a:xfrm>
            <a:off x="505421" y="1356921"/>
            <a:ext cx="8133160" cy="4661742"/>
          </a:xfrm>
        </p:spPr>
        <p:txBody>
          <a:bodyPr>
            <a:normAutofit/>
          </a:bodyPr>
          <a:lstStyle/>
          <a:p>
            <a:pPr indent="-342900">
              <a:spcBef>
                <a:spcPts val="600"/>
              </a:spcBef>
            </a:pPr>
            <a:r>
              <a:rPr lang="en-US" altLang="en-US"/>
              <a:t>IDA programs funded through the </a:t>
            </a:r>
            <a:r>
              <a:rPr lang="en-US" altLang="en-US" b="1"/>
              <a:t>Assets for Independence (AFI) program </a:t>
            </a:r>
            <a:r>
              <a:rPr lang="en-US" altLang="en-US"/>
              <a:t>are federally funded: </a:t>
            </a:r>
            <a:r>
              <a:rPr lang="en-US" altLang="en-US">
                <a:hlinkClick r:id="rId3"/>
              </a:rPr>
              <a:t>http://idaresources.acf.hhs.gov</a:t>
            </a:r>
            <a:r>
              <a:rPr lang="en-US" altLang="en-US"/>
              <a:t>. </a:t>
            </a:r>
          </a:p>
          <a:p>
            <a:pPr indent="-342900">
              <a:spcBef>
                <a:spcPts val="600"/>
              </a:spcBef>
            </a:pPr>
            <a:r>
              <a:rPr lang="en-US" altLang="en-US"/>
              <a:t>Although IDA programs’ eligibility criteria can vary, </a:t>
            </a:r>
            <a:r>
              <a:rPr lang="en-US" altLang="en-US" b="1"/>
              <a:t>many require that:</a:t>
            </a:r>
          </a:p>
          <a:p>
            <a:pPr lvl="1">
              <a:spcBef>
                <a:spcPts val="600"/>
              </a:spcBef>
            </a:pPr>
            <a:r>
              <a:rPr lang="en-US" altLang="en-US" b="1"/>
              <a:t>Participants have low-income</a:t>
            </a:r>
            <a:r>
              <a:rPr lang="en-US" altLang="en-US"/>
              <a:t>, commonly defined as being at or below 200% of the Federal Poverty Guidelines.</a:t>
            </a:r>
          </a:p>
          <a:p>
            <a:pPr lvl="1">
              <a:spcBef>
                <a:spcPts val="600"/>
              </a:spcBef>
            </a:pPr>
            <a:r>
              <a:rPr lang="en-US" altLang="en-US" b="1"/>
              <a:t>Participants have earned income </a:t>
            </a:r>
            <a:r>
              <a:rPr lang="en-US" altLang="en-US"/>
              <a:t>to use toward deposits into their IDAs.</a:t>
            </a:r>
          </a:p>
          <a:p>
            <a:pPr>
              <a:spcBef>
                <a:spcPts val="600"/>
              </a:spcBef>
            </a:pPr>
            <a:r>
              <a:rPr lang="en-US" altLang="en-US"/>
              <a:t>In many programs, participants complete financial education before or during enrollment in the IDA program.</a:t>
            </a:r>
          </a:p>
        </p:txBody>
      </p:sp>
    </p:spTree>
    <p:extLst>
      <p:ext uri="{BB962C8B-B14F-4D97-AF65-F5344CB8AC3E}">
        <p14:creationId xmlns:p14="http://schemas.microsoft.com/office/powerpoint/2010/main" val="426932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Plan to Achieve Self-Support (PASS)</a:t>
            </a:r>
          </a:p>
        </p:txBody>
      </p:sp>
      <p:sp>
        <p:nvSpPr>
          <p:cNvPr id="3" name="Content Placeholder 2"/>
          <p:cNvSpPr>
            <a:spLocks noGrp="1"/>
          </p:cNvSpPr>
          <p:nvPr>
            <p:ph sz="half" idx="1"/>
          </p:nvPr>
        </p:nvSpPr>
        <p:spPr>
          <a:xfrm>
            <a:off x="505421" y="1356921"/>
            <a:ext cx="8133160" cy="4661742"/>
          </a:xfrm>
        </p:spPr>
        <p:txBody>
          <a:bodyPr>
            <a:normAutofit/>
          </a:bodyPr>
          <a:lstStyle/>
          <a:p>
            <a:r>
              <a:rPr lang="en-US" altLang="en-US"/>
              <a:t>A PASS is for people who are already receiving SSI or would be eligible by having a PASS, and want to save for a work-related goal. </a:t>
            </a:r>
          </a:p>
          <a:p>
            <a:r>
              <a:rPr lang="en-US" altLang="en-US" b="1"/>
              <a:t>“The objective of a PASS </a:t>
            </a:r>
            <a:r>
              <a:rPr lang="en-US" altLang="en-US"/>
              <a:t>is to </a:t>
            </a:r>
            <a:r>
              <a:rPr lang="en-US" altLang="en-US" u="sng"/>
              <a:t>help a person with disabilities find employment that reduces or eliminates SSI or SSDI benefits</a:t>
            </a:r>
            <a:r>
              <a:rPr lang="en-US" altLang="en-US"/>
              <a:t>.” – Social Security Administration </a:t>
            </a:r>
          </a:p>
          <a:p>
            <a:r>
              <a:rPr lang="en-US" altLang="en-US"/>
              <a:t>Ordinarily, </a:t>
            </a:r>
            <a:r>
              <a:rPr lang="en-US" altLang="en-US" b="1"/>
              <a:t>monthly benefits would be reduced</a:t>
            </a:r>
            <a:r>
              <a:rPr lang="en-US" altLang="en-US"/>
              <a:t> if the person has other countable income. </a:t>
            </a:r>
          </a:p>
          <a:p>
            <a:r>
              <a:rPr lang="en-US" altLang="en-US"/>
              <a:t>However, with a PASS, a person </a:t>
            </a:r>
            <a:r>
              <a:rPr lang="en-US" altLang="en-US" b="1"/>
              <a:t>can set aside money for work goals</a:t>
            </a:r>
            <a:r>
              <a:rPr lang="en-US" altLang="en-US"/>
              <a:t> that could involve starting a business, going to school, or getting training for a job.</a:t>
            </a:r>
          </a:p>
        </p:txBody>
      </p:sp>
    </p:spTree>
    <p:extLst>
      <p:ext uri="{BB962C8B-B14F-4D97-AF65-F5344CB8AC3E}">
        <p14:creationId xmlns:p14="http://schemas.microsoft.com/office/powerpoint/2010/main" val="226247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pPr>
              <a:spcBef>
                <a:spcPts val="600"/>
              </a:spcBef>
            </a:pPr>
            <a:r>
              <a:rPr lang="en-US" altLang="en-US"/>
              <a:t>Other potentially eligible uses for PASS funds:</a:t>
            </a:r>
          </a:p>
        </p:txBody>
      </p:sp>
      <p:sp>
        <p:nvSpPr>
          <p:cNvPr id="3" name="Content Placeholder 2"/>
          <p:cNvSpPr>
            <a:spLocks noGrp="1"/>
          </p:cNvSpPr>
          <p:nvPr>
            <p:ph sz="half" idx="1"/>
          </p:nvPr>
        </p:nvSpPr>
        <p:spPr>
          <a:xfrm>
            <a:off x="505421" y="1356921"/>
            <a:ext cx="8133160" cy="4661742"/>
          </a:xfrm>
        </p:spPr>
        <p:txBody>
          <a:bodyPr>
            <a:noAutofit/>
          </a:bodyPr>
          <a:lstStyle/>
          <a:p>
            <a:pPr>
              <a:spcBef>
                <a:spcPts val="800"/>
              </a:spcBef>
            </a:pPr>
            <a:r>
              <a:rPr lang="en-US" altLang="en-US"/>
              <a:t>Transportation to and from school or work</a:t>
            </a:r>
          </a:p>
          <a:p>
            <a:pPr>
              <a:spcBef>
                <a:spcPts val="800"/>
              </a:spcBef>
            </a:pPr>
            <a:r>
              <a:rPr lang="en-US" altLang="en-US"/>
              <a:t>Tuition, books, fees, and supplies needed for school or training</a:t>
            </a:r>
          </a:p>
          <a:p>
            <a:pPr>
              <a:spcBef>
                <a:spcPts val="800"/>
              </a:spcBef>
            </a:pPr>
            <a:r>
              <a:rPr lang="en-US" altLang="en-US"/>
              <a:t>Child care</a:t>
            </a:r>
          </a:p>
          <a:p>
            <a:pPr>
              <a:spcBef>
                <a:spcPts val="800"/>
              </a:spcBef>
            </a:pPr>
            <a:r>
              <a:rPr lang="en-US" altLang="en-US"/>
              <a:t>Attendant care</a:t>
            </a:r>
          </a:p>
          <a:p>
            <a:pPr>
              <a:spcBef>
                <a:spcPts val="800"/>
              </a:spcBef>
            </a:pPr>
            <a:r>
              <a:rPr lang="en-US" altLang="en-US"/>
              <a:t>Employment services, such as job coaching and resume writing</a:t>
            </a:r>
          </a:p>
          <a:p>
            <a:pPr>
              <a:spcBef>
                <a:spcPts val="800"/>
              </a:spcBef>
            </a:pPr>
            <a:r>
              <a:rPr lang="en-US" altLang="en-US"/>
              <a:t>Assistive technology used for employment-related purposes</a:t>
            </a:r>
          </a:p>
          <a:p>
            <a:pPr>
              <a:spcBef>
                <a:spcPts val="800"/>
              </a:spcBef>
            </a:pPr>
            <a:r>
              <a:rPr lang="en-US" altLang="en-US"/>
              <a:t>Supplies to start a business</a:t>
            </a:r>
          </a:p>
          <a:p>
            <a:pPr>
              <a:spcBef>
                <a:spcPts val="800"/>
              </a:spcBef>
            </a:pPr>
            <a:r>
              <a:rPr lang="en-US" altLang="en-US"/>
              <a:t>Equipment and tools to do the job </a:t>
            </a:r>
          </a:p>
          <a:p>
            <a:pPr>
              <a:spcBef>
                <a:spcPts val="800"/>
              </a:spcBef>
            </a:pPr>
            <a:r>
              <a:rPr lang="en-US" altLang="en-US"/>
              <a:t>Uniforms, special clothing, and safety equipment</a:t>
            </a:r>
          </a:p>
        </p:txBody>
      </p:sp>
    </p:spTree>
    <p:extLst>
      <p:ext uri="{BB962C8B-B14F-4D97-AF65-F5344CB8AC3E}">
        <p14:creationId xmlns:p14="http://schemas.microsoft.com/office/powerpoint/2010/main" val="842730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pPr>
              <a:spcBef>
                <a:spcPts val="600"/>
              </a:spcBef>
            </a:pPr>
            <a:r>
              <a:rPr lang="en-US"/>
              <a:t>PASS work and vocational goals</a:t>
            </a:r>
            <a:endParaRPr lang="en-US" altLang="en-US"/>
          </a:p>
        </p:txBody>
      </p:sp>
      <p:sp>
        <p:nvSpPr>
          <p:cNvPr id="3" name="Content Placeholder 2"/>
          <p:cNvSpPr>
            <a:spLocks noGrp="1"/>
          </p:cNvSpPr>
          <p:nvPr>
            <p:ph sz="half" idx="1"/>
          </p:nvPr>
        </p:nvSpPr>
        <p:spPr>
          <a:xfrm>
            <a:off x="505421" y="1356921"/>
            <a:ext cx="8133160" cy="4661742"/>
          </a:xfrm>
        </p:spPr>
        <p:txBody>
          <a:bodyPr>
            <a:noAutofit/>
          </a:bodyPr>
          <a:lstStyle/>
          <a:p>
            <a:pPr>
              <a:spcBef>
                <a:spcPts val="800"/>
              </a:spcBef>
            </a:pPr>
            <a:r>
              <a:rPr lang="en-US" altLang="en-US" b="1"/>
              <a:t>The person’s work goals must include earning income </a:t>
            </a:r>
            <a:r>
              <a:rPr lang="en-US" altLang="en-US"/>
              <a:t>that will </a:t>
            </a:r>
            <a:r>
              <a:rPr lang="en-US" altLang="en-US" u="sng"/>
              <a:t>partially or completely reduce their SSI benefits</a:t>
            </a:r>
            <a:r>
              <a:rPr lang="en-US" altLang="en-US"/>
              <a:t>. </a:t>
            </a:r>
          </a:p>
          <a:p>
            <a:pPr>
              <a:spcBef>
                <a:spcPts val="800"/>
              </a:spcBef>
            </a:pPr>
            <a:r>
              <a:rPr lang="en-US" altLang="en-US" b="1"/>
              <a:t>They can also be currently employed </a:t>
            </a:r>
            <a:r>
              <a:rPr lang="en-US" altLang="en-US"/>
              <a:t>and use a PASS to reduce or end their dependence on disability benefits. </a:t>
            </a:r>
          </a:p>
          <a:p>
            <a:pPr>
              <a:spcBef>
                <a:spcPts val="800"/>
              </a:spcBef>
            </a:pPr>
            <a:r>
              <a:rPr lang="en-US" altLang="en-US" b="1"/>
              <a:t>If the plan is for self-employment,</a:t>
            </a:r>
            <a:r>
              <a:rPr lang="en-US" altLang="en-US"/>
              <a:t> meaning starting a business, the person must </a:t>
            </a:r>
            <a:r>
              <a:rPr lang="en-US" altLang="en-US" u="sng"/>
              <a:t>create a detailed business plan </a:t>
            </a:r>
            <a:r>
              <a:rPr lang="en-US" altLang="en-US"/>
              <a:t>as part of PASS. </a:t>
            </a:r>
          </a:p>
          <a:p>
            <a:pPr>
              <a:spcBef>
                <a:spcPts val="800"/>
              </a:spcBef>
            </a:pPr>
            <a:r>
              <a:rPr lang="en-US" altLang="en-US" b="1"/>
              <a:t>The vocational goals must be “reasonable,”</a:t>
            </a:r>
            <a:r>
              <a:rPr lang="en-US" altLang="en-US"/>
              <a:t> given any disability-related limitations. This will be determined during the application process.</a:t>
            </a:r>
          </a:p>
        </p:txBody>
      </p:sp>
    </p:spTree>
    <p:extLst>
      <p:ext uri="{BB962C8B-B14F-4D97-AF65-F5344CB8AC3E}">
        <p14:creationId xmlns:p14="http://schemas.microsoft.com/office/powerpoint/2010/main" val="78877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Tool: Setting up an ABLE Account</a:t>
            </a:r>
            <a:endParaRPr lang="en-US" altLang="en-US"/>
          </a:p>
        </p:txBody>
      </p:sp>
      <p:sp>
        <p:nvSpPr>
          <p:cNvPr id="3" name="Content Placeholder 2"/>
          <p:cNvSpPr>
            <a:spLocks noGrp="1"/>
          </p:cNvSpPr>
          <p:nvPr>
            <p:ph sz="half" idx="1"/>
          </p:nvPr>
        </p:nvSpPr>
        <p:spPr/>
        <p:txBody>
          <a:bodyPr>
            <a:normAutofit/>
          </a:bodyPr>
          <a:lstStyle/>
          <a:p>
            <a:r>
              <a:rPr lang="en-US" altLang="en-US"/>
              <a:t>For many people with disabilities, </a:t>
            </a:r>
            <a:r>
              <a:rPr lang="en-US" altLang="en-US" b="1"/>
              <a:t>saving may not seem to be an option</a:t>
            </a:r>
            <a:r>
              <a:rPr lang="en-US" altLang="en-US"/>
              <a:t> that’s available to them. </a:t>
            </a:r>
          </a:p>
          <a:p>
            <a:r>
              <a:rPr lang="en-US" altLang="en-US"/>
              <a:t>This is because when people receive public benefits, </a:t>
            </a:r>
            <a:r>
              <a:rPr lang="en-US" altLang="en-US" b="1"/>
              <a:t>some benefit programs may have “asset limits.”</a:t>
            </a:r>
          </a:p>
          <a:p>
            <a:r>
              <a:rPr lang="en-US" altLang="en-US"/>
              <a:t>There are </a:t>
            </a:r>
            <a:r>
              <a:rPr lang="en-US" altLang="en-US" b="1"/>
              <a:t>savings options</a:t>
            </a:r>
            <a:r>
              <a:rPr lang="en-US" altLang="en-US"/>
              <a:t>, however, that </a:t>
            </a:r>
            <a:r>
              <a:rPr lang="en-US" altLang="en-US" b="1"/>
              <a:t>do not count against these asset limits.</a:t>
            </a:r>
          </a:p>
          <a:p>
            <a:r>
              <a:rPr lang="en-US" altLang="en-US"/>
              <a:t>This tool can be used to help people with disabilities </a:t>
            </a:r>
            <a:r>
              <a:rPr lang="en-US" altLang="en-US" b="1"/>
              <a:t>understand what an ABLE Account is </a:t>
            </a:r>
            <a:r>
              <a:rPr lang="en-US" altLang="en-US"/>
              <a:t>and some of the </a:t>
            </a:r>
            <a:r>
              <a:rPr lang="en-US" altLang="en-US" b="1"/>
              <a:t>things they may want to consider </a:t>
            </a:r>
            <a:r>
              <a:rPr lang="en-US" altLang="en-US"/>
              <a:t>if they want to open one.</a:t>
            </a:r>
          </a:p>
          <a:p>
            <a:endParaRPr lang="en-US" altLang="en-US"/>
          </a:p>
          <a:p>
            <a:endParaRPr lang="en-US" altLang="en-US"/>
          </a:p>
        </p:txBody>
      </p:sp>
    </p:spTree>
    <p:extLst>
      <p:ext uri="{BB962C8B-B14F-4D97-AF65-F5344CB8AC3E}">
        <p14:creationId xmlns:p14="http://schemas.microsoft.com/office/powerpoint/2010/main" val="65932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pPr>
              <a:spcBef>
                <a:spcPts val="600"/>
              </a:spcBef>
            </a:pPr>
            <a:r>
              <a:rPr lang="en-US"/>
              <a:t>Setting up an ABLE Account: Main steps</a:t>
            </a:r>
            <a:endParaRPr lang="en-US" altLang="en-US"/>
          </a:p>
        </p:txBody>
      </p:sp>
      <p:sp>
        <p:nvSpPr>
          <p:cNvPr id="3" name="Content Placeholder 2"/>
          <p:cNvSpPr>
            <a:spLocks noGrp="1"/>
          </p:cNvSpPr>
          <p:nvPr>
            <p:ph sz="half" idx="1"/>
          </p:nvPr>
        </p:nvSpPr>
        <p:spPr>
          <a:xfrm>
            <a:off x="505421" y="1505119"/>
            <a:ext cx="8133160" cy="4513544"/>
          </a:xfrm>
        </p:spPr>
        <p:txBody>
          <a:bodyPr>
            <a:noAutofit/>
          </a:bodyPr>
          <a:lstStyle/>
          <a:p>
            <a:pPr marL="452628" lvl="0" indent="-457200">
              <a:buFont typeface="+mj-lt"/>
              <a:buAutoNum type="arabicPeriod"/>
            </a:pPr>
            <a:r>
              <a:rPr lang="en-US" altLang="en-US" sz="2000" b="1"/>
              <a:t>Ask these questions to determine if an ABLE Account is an option for you. </a:t>
            </a:r>
            <a:endParaRPr lang="en-US" altLang="en-US" sz="2000"/>
          </a:p>
          <a:p>
            <a:pPr marL="862013" lvl="1" indent="-342900">
              <a:spcBef>
                <a:spcPts val="600"/>
              </a:spcBef>
              <a:buFont typeface="Wingdings" panose="05000000000000000000" pitchFamily="2" charset="2"/>
              <a:buChar char="q"/>
            </a:pPr>
            <a:r>
              <a:rPr lang="en-US" altLang="en-US" sz="1800"/>
              <a:t>Do you meet the eligibility requirements?</a:t>
            </a:r>
          </a:p>
          <a:p>
            <a:pPr marL="862013" lvl="1" indent="-342900">
              <a:spcBef>
                <a:spcPts val="600"/>
              </a:spcBef>
              <a:buFont typeface="Wingdings" panose="05000000000000000000" pitchFamily="2" charset="2"/>
              <a:buChar char="q"/>
            </a:pPr>
            <a:r>
              <a:rPr lang="en-US" altLang="en-US" sz="1800"/>
              <a:t>Do your goals match the qualified disability expenses allowed that can be paid from an ABLE Account without incurring taxes?</a:t>
            </a:r>
          </a:p>
          <a:p>
            <a:pPr marL="862013" lvl="1" indent="-342900">
              <a:spcBef>
                <a:spcPts val="600"/>
              </a:spcBef>
              <a:buFont typeface="Wingdings" panose="05000000000000000000" pitchFamily="2" charset="2"/>
              <a:buChar char="q"/>
            </a:pPr>
            <a:r>
              <a:rPr lang="en-US" altLang="en-US" sz="1800"/>
              <a:t>Do you have the minimum contribution required to open an account?</a:t>
            </a:r>
          </a:p>
          <a:p>
            <a:pPr marL="862013" lvl="1" indent="-342900">
              <a:spcBef>
                <a:spcPts val="600"/>
              </a:spcBef>
              <a:buFont typeface="Wingdings" panose="05000000000000000000" pitchFamily="2" charset="2"/>
              <a:buChar char="q"/>
            </a:pPr>
            <a:r>
              <a:rPr lang="en-US" altLang="en-US" sz="1800"/>
              <a:t>Can you continue to make contributions to the ABLE Account once it’s opened?</a:t>
            </a:r>
          </a:p>
          <a:p>
            <a:pPr marL="576263" indent="-457200">
              <a:buFont typeface="+mj-lt"/>
              <a:buAutoNum type="arabicPeriod" startAt="2"/>
            </a:pPr>
            <a:r>
              <a:rPr lang="en-US" altLang="en-US" sz="2000" b="1"/>
              <a:t>Fill in the worksheet on the next page to compare features of different plans if you determine you would like to open an ABLE Account. </a:t>
            </a:r>
          </a:p>
        </p:txBody>
      </p:sp>
    </p:spTree>
    <p:extLst>
      <p:ext uri="{BB962C8B-B14F-4D97-AF65-F5344CB8AC3E}">
        <p14:creationId xmlns:p14="http://schemas.microsoft.com/office/powerpoint/2010/main" val="160485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pPr>
              <a:spcBef>
                <a:spcPts val="600"/>
              </a:spcBef>
            </a:pPr>
            <a:r>
              <a:rPr lang="en-US" i="1"/>
              <a:t>ABLE tool worksheet</a:t>
            </a:r>
            <a:endParaRPr lang="en-US" altLang="en-US" i="1"/>
          </a:p>
        </p:txBody>
      </p:sp>
      <p:sp>
        <p:nvSpPr>
          <p:cNvPr id="3" name="Content Placeholder 2"/>
          <p:cNvSpPr>
            <a:spLocks noGrp="1"/>
          </p:cNvSpPr>
          <p:nvPr>
            <p:ph sz="half" idx="1"/>
          </p:nvPr>
        </p:nvSpPr>
        <p:spPr>
          <a:xfrm>
            <a:off x="505421" y="1488935"/>
            <a:ext cx="8133160" cy="4669104"/>
          </a:xfrm>
        </p:spPr>
        <p:txBody>
          <a:bodyPr>
            <a:noAutofit/>
          </a:bodyPr>
          <a:lstStyle/>
          <a:p>
            <a:pPr marL="0" indent="0">
              <a:buNone/>
            </a:pPr>
            <a:endParaRPr lang="en-US" altLang="en-US" sz="2000"/>
          </a:p>
          <a:p>
            <a:pPr indent="-342900"/>
            <a:endParaRPr lang="en-US" altLang="en-US" sz="2000"/>
          </a:p>
        </p:txBody>
      </p:sp>
      <p:pic>
        <p:nvPicPr>
          <p:cNvPr id="5" name="Picture 4" descr="Image of a grid from the ABLE Tool worksheet. There are 3 columns: &quot;program feature,&quot; &quot;ABLE program 1,&quot; and ABLE program 2.&quot;&#10;&#10;There are 4 rows of program features:&#10;1) Where is this program?&#10;2) Who is the program administrator?&#10;3) Does this program provide extra benefits to in-state residents? If so, what are they?&#10;4) Are there state tax benefits for contributions made into the account? If so, what are they?" title="Image of a grid from the ABLE Tool worksheet. There are 3 columns: &quot;program feature,&quot; &quot;ABLE program 1,&quot; and ABLE program 2.&quot;">
            <a:extLst>
              <a:ext uri="{FF2B5EF4-FFF2-40B4-BE49-F238E27FC236}">
                <a16:creationId xmlns:a16="http://schemas.microsoft.com/office/drawing/2014/main" id="{1B16ED46-3FF5-4C99-9A89-B50D3A7CE61E}"/>
              </a:ext>
            </a:extLst>
          </p:cNvPr>
          <p:cNvPicPr>
            <a:picLocks noChangeAspect="1"/>
          </p:cNvPicPr>
          <p:nvPr/>
        </p:nvPicPr>
        <p:blipFill rotWithShape="1">
          <a:blip r:embed="rId3"/>
          <a:srcRect/>
          <a:stretch/>
        </p:blipFill>
        <p:spPr>
          <a:xfrm>
            <a:off x="505421" y="1374635"/>
            <a:ext cx="8081402" cy="4467554"/>
          </a:xfrm>
          <a:prstGeom prst="rect">
            <a:avLst/>
          </a:prstGeom>
        </p:spPr>
      </p:pic>
    </p:spTree>
    <p:extLst>
      <p:ext uri="{BB962C8B-B14F-4D97-AF65-F5344CB8AC3E}">
        <p14:creationId xmlns:p14="http://schemas.microsoft.com/office/powerpoint/2010/main" val="330397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8E85-0E8C-4141-A9FD-B33B20F39D2D}"/>
              </a:ext>
            </a:extLst>
          </p:cNvPr>
          <p:cNvSpPr>
            <a:spLocks noGrp="1"/>
          </p:cNvSpPr>
          <p:nvPr>
            <p:ph type="title" idx="4294967295"/>
          </p:nvPr>
        </p:nvSpPr>
        <p:spPr>
          <a:xfrm>
            <a:off x="553641" y="457200"/>
            <a:ext cx="8036720" cy="743347"/>
          </a:xfrm>
        </p:spPr>
        <p:txBody>
          <a:bodyPr/>
          <a:lstStyle/>
          <a:p>
            <a:endParaRPr lang="en-US"/>
          </a:p>
        </p:txBody>
      </p:sp>
      <p:graphicFrame>
        <p:nvGraphicFramePr>
          <p:cNvPr id="4" name="Table 4">
            <a:extLst>
              <a:ext uri="{FF2B5EF4-FFF2-40B4-BE49-F238E27FC236}">
                <a16:creationId xmlns:a16="http://schemas.microsoft.com/office/drawing/2014/main" id="{DC1EEA1E-105C-4985-B344-2756BF988D35}"/>
              </a:ext>
            </a:extLst>
          </p:cNvPr>
          <p:cNvGraphicFramePr>
            <a:graphicFrameLocks noGrp="1"/>
          </p:cNvGraphicFramePr>
          <p:nvPr>
            <p:ph idx="1"/>
            <p:extLst>
              <p:ext uri="{D42A27DB-BD31-4B8C-83A1-F6EECF244321}">
                <p14:modId xmlns:p14="http://schemas.microsoft.com/office/powerpoint/2010/main" val="162776195"/>
              </p:ext>
            </p:extLst>
          </p:nvPr>
        </p:nvGraphicFramePr>
        <p:xfrm>
          <a:off x="553641" y="1309512"/>
          <a:ext cx="8037512" cy="5699760"/>
        </p:xfrm>
        <a:graphic>
          <a:graphicData uri="http://schemas.openxmlformats.org/drawingml/2006/table">
            <a:tbl>
              <a:tblPr firstRow="1" bandRow="1">
                <a:tableStyleId>{5940675A-B579-460E-94D1-54222C63F5DA}</a:tableStyleId>
              </a:tblPr>
              <a:tblGrid>
                <a:gridCol w="5541962">
                  <a:extLst>
                    <a:ext uri="{9D8B030D-6E8A-4147-A177-3AD203B41FA5}">
                      <a16:colId xmlns:a16="http://schemas.microsoft.com/office/drawing/2014/main" val="2797865323"/>
                    </a:ext>
                  </a:extLst>
                </a:gridCol>
                <a:gridCol w="767644">
                  <a:extLst>
                    <a:ext uri="{9D8B030D-6E8A-4147-A177-3AD203B41FA5}">
                      <a16:colId xmlns:a16="http://schemas.microsoft.com/office/drawing/2014/main" val="1281292327"/>
                    </a:ext>
                  </a:extLst>
                </a:gridCol>
                <a:gridCol w="632178">
                  <a:extLst>
                    <a:ext uri="{9D8B030D-6E8A-4147-A177-3AD203B41FA5}">
                      <a16:colId xmlns:a16="http://schemas.microsoft.com/office/drawing/2014/main" val="3001846894"/>
                    </a:ext>
                  </a:extLst>
                </a:gridCol>
                <a:gridCol w="1095728">
                  <a:extLst>
                    <a:ext uri="{9D8B030D-6E8A-4147-A177-3AD203B41FA5}">
                      <a16:colId xmlns:a16="http://schemas.microsoft.com/office/drawing/2014/main" val="1654123048"/>
                    </a:ext>
                  </a:extLst>
                </a:gridCol>
              </a:tblGrid>
              <a:tr h="623092">
                <a:tc>
                  <a:txBody>
                    <a:bodyPr/>
                    <a:lstStyle/>
                    <a:p>
                      <a:r>
                        <a:rPr lang="en-US" dirty="0"/>
                        <a:t>Question</a:t>
                      </a:r>
                    </a:p>
                  </a:txBody>
                  <a:tcPr/>
                </a:tc>
                <a:tc>
                  <a:txBody>
                    <a:bodyPr/>
                    <a:lstStyle/>
                    <a:p>
                      <a:r>
                        <a:rPr lang="en-US" dirty="0"/>
                        <a:t>Yes</a:t>
                      </a:r>
                    </a:p>
                  </a:txBody>
                  <a:tcPr/>
                </a:tc>
                <a:tc>
                  <a:txBody>
                    <a:bodyPr/>
                    <a:lstStyle/>
                    <a:p>
                      <a:r>
                        <a:rPr lang="en-US" dirty="0"/>
                        <a:t>No</a:t>
                      </a:r>
                    </a:p>
                  </a:txBody>
                  <a:tcPr/>
                </a:tc>
                <a:tc>
                  <a:txBody>
                    <a:bodyPr/>
                    <a:lstStyle/>
                    <a:p>
                      <a:r>
                        <a:rPr lang="en-US" dirty="0"/>
                        <a:t>Don’t Know</a:t>
                      </a:r>
                    </a:p>
                  </a:txBody>
                  <a:tcPr/>
                </a:tc>
                <a:extLst>
                  <a:ext uri="{0D108BD9-81ED-4DB2-BD59-A6C34878D82A}">
                    <a16:rowId xmlns:a16="http://schemas.microsoft.com/office/drawing/2014/main" val="2355803934"/>
                  </a:ext>
                </a:extLst>
              </a:tr>
              <a:tr h="563750">
                <a:tc>
                  <a:txBody>
                    <a:bodyPr/>
                    <a:lstStyle/>
                    <a:p>
                      <a:r>
                        <a:rPr lang="en-US" sz="1600" dirty="0"/>
                        <a:t>I have a savings or checking account at a bank or credit union and I make regular deposits/withdrawals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70230883"/>
                  </a:ext>
                </a:extLst>
              </a:tr>
              <a:tr h="356053">
                <a:tc>
                  <a:txBody>
                    <a:bodyPr/>
                    <a:lstStyle/>
                    <a:p>
                      <a:r>
                        <a:rPr lang="en-US" sz="1600" dirty="0"/>
                        <a:t>I have applied for, received, and used a credit card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84041947"/>
                  </a:ext>
                </a:extLst>
              </a:tr>
              <a:tr h="356053">
                <a:tc>
                  <a:txBody>
                    <a:bodyPr/>
                    <a:lstStyle/>
                    <a:p>
                      <a:r>
                        <a:rPr lang="en-US" sz="1600" dirty="0"/>
                        <a:t>I have a loan that helped me to purchase a car or home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50462817"/>
                  </a:ext>
                </a:extLst>
              </a:tr>
              <a:tr h="356053">
                <a:tc>
                  <a:txBody>
                    <a:bodyPr/>
                    <a:lstStyle/>
                    <a:p>
                      <a:r>
                        <a:rPr lang="en-US" dirty="0"/>
                        <a:t>I have taken out a payday loan or auto title loan</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24542892"/>
                  </a:ext>
                </a:extLst>
              </a:tr>
              <a:tr h="623092">
                <a:tc>
                  <a:txBody>
                    <a:bodyPr/>
                    <a:lstStyle/>
                    <a:p>
                      <a:r>
                        <a:rPr lang="en-US" dirty="0"/>
                        <a:t>I have requested my own credit report and reviewed it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57381001"/>
                  </a:ext>
                </a:extLst>
              </a:tr>
              <a:tr h="356053">
                <a:tc>
                  <a:txBody>
                    <a:bodyPr/>
                    <a:lstStyle/>
                    <a:p>
                      <a:r>
                        <a:rPr lang="en-US" dirty="0"/>
                        <a:t>I make and stick to a budget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02461795"/>
                  </a:ext>
                </a:extLst>
              </a:tr>
              <a:tr h="356053">
                <a:tc>
                  <a:txBody>
                    <a:bodyPr/>
                    <a:lstStyle/>
                    <a:p>
                      <a:r>
                        <a:rPr lang="en-US" dirty="0"/>
                        <a:t>I have taken a loan from a pawn shop</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7342402"/>
                  </a:ext>
                </a:extLst>
              </a:tr>
              <a:tr h="356053">
                <a:tc>
                  <a:txBody>
                    <a:bodyPr/>
                    <a:lstStyle/>
                    <a:p>
                      <a:r>
                        <a:rPr lang="en-US" dirty="0"/>
                        <a:t>I have used a check cashing business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68621327"/>
                  </a:ext>
                </a:extLst>
              </a:tr>
              <a:tr h="356053">
                <a:tc>
                  <a:txBody>
                    <a:bodyPr/>
                    <a:lstStyle/>
                    <a:p>
                      <a:r>
                        <a:rPr lang="en-US" dirty="0"/>
                        <a:t>I have been contacted by debt collectors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47948606"/>
                  </a:ext>
                </a:extLst>
              </a:tr>
              <a:tr h="890132">
                <a:tc>
                  <a:txBody>
                    <a:bodyPr/>
                    <a:lstStyle/>
                    <a:p>
                      <a:r>
                        <a:rPr lang="en-US" dirty="0"/>
                        <a:t>I understand my rights and know what to do if I believe a financial services provider has tried to take advantage of me</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50533924"/>
                  </a:ext>
                </a:extLst>
              </a:tr>
              <a:tr h="35605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08589057"/>
                  </a:ext>
                </a:extLst>
              </a:tr>
            </a:tbl>
          </a:graphicData>
        </a:graphic>
      </p:graphicFrame>
    </p:spTree>
    <p:extLst>
      <p:ext uri="{BB962C8B-B14F-4D97-AF65-F5344CB8AC3E}">
        <p14:creationId xmlns:p14="http://schemas.microsoft.com/office/powerpoint/2010/main" val="13661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pPr>
              <a:spcBef>
                <a:spcPts val="600"/>
              </a:spcBef>
            </a:pPr>
            <a:r>
              <a:rPr lang="en-US" i="1"/>
              <a:t>ABLE tool worksheet example</a:t>
            </a:r>
            <a:endParaRPr lang="en-US" altLang="en-US" i="1"/>
          </a:p>
        </p:txBody>
      </p:sp>
      <p:sp>
        <p:nvSpPr>
          <p:cNvPr id="3" name="Content Placeholder 2"/>
          <p:cNvSpPr>
            <a:spLocks noGrp="1"/>
          </p:cNvSpPr>
          <p:nvPr>
            <p:ph sz="half" idx="1"/>
          </p:nvPr>
        </p:nvSpPr>
        <p:spPr>
          <a:xfrm>
            <a:off x="505421" y="1488935"/>
            <a:ext cx="8133160" cy="4669104"/>
          </a:xfrm>
        </p:spPr>
        <p:txBody>
          <a:bodyPr>
            <a:noAutofit/>
          </a:bodyPr>
          <a:lstStyle/>
          <a:p>
            <a:pPr marL="0" indent="0">
              <a:buNone/>
            </a:pPr>
            <a:endParaRPr lang="en-US" altLang="en-US" sz="2000"/>
          </a:p>
          <a:p>
            <a:pPr indent="-342900"/>
            <a:endParaRPr lang="en-US" altLang="en-US" sz="2000"/>
          </a:p>
        </p:txBody>
      </p:sp>
      <p:pic>
        <p:nvPicPr>
          <p:cNvPr id="5" name="Picture 4" descr="This is the same grid. It is filled out with a table:&#10;&#10;1) In &quot;where is this program?&quot;, ABLE program 1 is Ohio and ABLE program 2 is Illinois.&#10;2) In &quot;Who is the program administrator?&quot;, Ohio's program is &quot;Intuition ABLE Solutions, LLC.&quot; Illinois's is &quot;Office of the Illinois State Treasurer.&quot;&#10;3) In &quot;does this program provide extra benefits to in-state residents? If so, what are they?&quot; Ohio states &quot;yes: Lower account maintenance fees and tax benefits.&quot; Illinois states &quot;no.&quot;&#10;4) in &quot;are there state tax benefits for the contributions made into the account? If so, what are they?&quot; Ohio says &quot;Yes: $2000 of contributions are deductible for Ohio individual income tax purposes.&quot; Illinois says &quot;no.&quot;">
            <a:extLst>
              <a:ext uri="{FF2B5EF4-FFF2-40B4-BE49-F238E27FC236}">
                <a16:creationId xmlns:a16="http://schemas.microsoft.com/office/drawing/2014/main" id="{1B16ED46-3FF5-4C99-9A89-B50D3A7CE61E}"/>
              </a:ext>
            </a:extLst>
          </p:cNvPr>
          <p:cNvPicPr>
            <a:picLocks noChangeAspect="1"/>
          </p:cNvPicPr>
          <p:nvPr/>
        </p:nvPicPr>
        <p:blipFill rotWithShape="1">
          <a:blip r:embed="rId3"/>
          <a:srcRect/>
          <a:stretch/>
        </p:blipFill>
        <p:spPr>
          <a:xfrm>
            <a:off x="553642" y="1488935"/>
            <a:ext cx="8081402" cy="4467554"/>
          </a:xfrm>
          <a:prstGeom prst="rect">
            <a:avLst/>
          </a:prstGeom>
        </p:spPr>
      </p:pic>
      <p:graphicFrame>
        <p:nvGraphicFramePr>
          <p:cNvPr id="6" name="Table 5">
            <a:extLst>
              <a:ext uri="{FF2B5EF4-FFF2-40B4-BE49-F238E27FC236}">
                <a16:creationId xmlns:a16="http://schemas.microsoft.com/office/drawing/2014/main" id="{A07D9CB0-41D0-46C8-8127-4C6710532C76}"/>
              </a:ext>
            </a:extLst>
          </p:cNvPr>
          <p:cNvGraphicFramePr>
            <a:graphicFrameLocks noGrp="1"/>
          </p:cNvGraphicFramePr>
          <p:nvPr>
            <p:extLst>
              <p:ext uri="{D42A27DB-BD31-4B8C-83A1-F6EECF244321}">
                <p14:modId xmlns:p14="http://schemas.microsoft.com/office/powerpoint/2010/main" val="2094905045"/>
              </p:ext>
            </p:extLst>
          </p:nvPr>
        </p:nvGraphicFramePr>
        <p:xfrm>
          <a:off x="3345706" y="1996440"/>
          <a:ext cx="5233488" cy="3900268"/>
        </p:xfrm>
        <a:graphic>
          <a:graphicData uri="http://schemas.openxmlformats.org/drawingml/2006/table">
            <a:tbl>
              <a:tblPr firstCol="1" bandRow="1">
                <a:tableStyleId>{5DA37D80-6434-44D0-A028-1B22A696006F}</a:tableStyleId>
              </a:tblPr>
              <a:tblGrid>
                <a:gridCol w="2613045">
                  <a:extLst>
                    <a:ext uri="{9D8B030D-6E8A-4147-A177-3AD203B41FA5}">
                      <a16:colId xmlns:a16="http://schemas.microsoft.com/office/drawing/2014/main" val="300271022"/>
                    </a:ext>
                  </a:extLst>
                </a:gridCol>
                <a:gridCol w="2620443">
                  <a:extLst>
                    <a:ext uri="{9D8B030D-6E8A-4147-A177-3AD203B41FA5}">
                      <a16:colId xmlns:a16="http://schemas.microsoft.com/office/drawing/2014/main" val="2318500611"/>
                    </a:ext>
                  </a:extLst>
                </a:gridCol>
              </a:tblGrid>
              <a:tr h="518160">
                <a:tc>
                  <a:txBody>
                    <a:bodyPr/>
                    <a:lstStyle/>
                    <a:p>
                      <a:pPr marL="0" marR="0" algn="ctr">
                        <a:lnSpc>
                          <a:spcPct val="100000"/>
                        </a:lnSpc>
                        <a:spcBef>
                          <a:spcPts val="0"/>
                        </a:spcBef>
                        <a:spcAft>
                          <a:spcPts val="0"/>
                        </a:spcAft>
                      </a:pPr>
                      <a:r>
                        <a:rPr lang="en-US" sz="1550" b="0">
                          <a:effectLst/>
                        </a:rPr>
                        <a:t> Iowa</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550" b="0">
                          <a:effectLst/>
                        </a:rPr>
                        <a:t> Illinois</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165787993"/>
                  </a:ext>
                </a:extLst>
              </a:tr>
              <a:tr h="775583">
                <a:tc>
                  <a:txBody>
                    <a:bodyPr/>
                    <a:lstStyle/>
                    <a:p>
                      <a:pPr marL="0" marR="0" algn="ctr">
                        <a:lnSpc>
                          <a:spcPct val="100000"/>
                        </a:lnSpc>
                        <a:spcBef>
                          <a:spcPts val="0"/>
                        </a:spcBef>
                        <a:spcAft>
                          <a:spcPts val="0"/>
                        </a:spcAft>
                      </a:pPr>
                      <a:r>
                        <a:rPr lang="en-US" sz="1550" b="0">
                          <a:effectLst/>
                        </a:rPr>
                        <a:t>Ascensus</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550" b="0">
                          <a:effectLst/>
                        </a:rPr>
                        <a:t> Office of the Illinois State Treasurer</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30641235"/>
                  </a:ext>
                </a:extLst>
              </a:tr>
              <a:tr h="1281817">
                <a:tc>
                  <a:txBody>
                    <a:bodyPr/>
                    <a:lstStyle/>
                    <a:p>
                      <a:pPr marL="0" marR="0" algn="ctr">
                        <a:lnSpc>
                          <a:spcPct val="100000"/>
                        </a:lnSpc>
                        <a:spcBef>
                          <a:spcPts val="0"/>
                        </a:spcBef>
                        <a:spcAft>
                          <a:spcPts val="0"/>
                        </a:spcAft>
                      </a:pPr>
                      <a:r>
                        <a:rPr lang="en-US" sz="1550" b="0">
                          <a:effectLst/>
                        </a:rPr>
                        <a:t> Yes: State tax deduction for contributions by in-state residents.</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550" b="0">
                          <a:effectLst/>
                        </a:rPr>
                        <a:t> No</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027263525"/>
                  </a:ext>
                </a:extLst>
              </a:tr>
              <a:tr h="1324708">
                <a:tc>
                  <a:txBody>
                    <a:bodyPr/>
                    <a:lstStyle/>
                    <a:p>
                      <a:pPr marL="0" marR="0" algn="ctr">
                        <a:lnSpc>
                          <a:spcPct val="100000"/>
                        </a:lnSpc>
                        <a:spcBef>
                          <a:spcPts val="0"/>
                        </a:spcBef>
                        <a:spcAft>
                          <a:spcPts val="0"/>
                        </a:spcAft>
                      </a:pPr>
                      <a:r>
                        <a:rPr lang="en-US" sz="1550" b="0">
                          <a:effectLst/>
                        </a:rPr>
                        <a:t> Yes: $3,319 of contributions are deductible for Iowa individual income tax purposes</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0"/>
                        </a:spcAft>
                      </a:pPr>
                      <a:r>
                        <a:rPr lang="en-US" sz="1550" b="0">
                          <a:effectLst/>
                        </a:rPr>
                        <a:t> No</a:t>
                      </a:r>
                      <a:endParaRPr lang="en-US" sz="1550" b="0">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124456202"/>
                  </a:ext>
                </a:extLst>
              </a:tr>
            </a:tbl>
          </a:graphicData>
        </a:graphic>
      </p:graphicFrame>
    </p:spTree>
    <p:extLst>
      <p:ext uri="{BB962C8B-B14F-4D97-AF65-F5344CB8AC3E}">
        <p14:creationId xmlns:p14="http://schemas.microsoft.com/office/powerpoint/2010/main" val="1507254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pPr>
              <a:spcBef>
                <a:spcPts val="600"/>
              </a:spcBef>
            </a:pPr>
            <a:r>
              <a:rPr lang="en-US"/>
              <a:t>Other ABLE program features</a:t>
            </a:r>
            <a:endParaRPr lang="en-US" altLang="en-US"/>
          </a:p>
        </p:txBody>
      </p:sp>
      <p:sp>
        <p:nvSpPr>
          <p:cNvPr id="3" name="Content Placeholder 2"/>
          <p:cNvSpPr>
            <a:spLocks noGrp="1"/>
          </p:cNvSpPr>
          <p:nvPr>
            <p:ph sz="half" idx="1"/>
          </p:nvPr>
        </p:nvSpPr>
        <p:spPr>
          <a:xfrm>
            <a:off x="505421" y="1488935"/>
            <a:ext cx="8133160" cy="4669104"/>
          </a:xfrm>
        </p:spPr>
        <p:txBody>
          <a:bodyPr>
            <a:noAutofit/>
          </a:bodyPr>
          <a:lstStyle/>
          <a:p>
            <a:pPr marL="0" indent="0">
              <a:spcBef>
                <a:spcPts val="600"/>
              </a:spcBef>
              <a:buNone/>
            </a:pPr>
            <a:r>
              <a:rPr lang="en-US" altLang="en-US" sz="2000"/>
              <a:t>ABLE Tool Worksheet also includes:</a:t>
            </a:r>
          </a:p>
          <a:p>
            <a:pPr indent="-342900">
              <a:spcBef>
                <a:spcPts val="600"/>
              </a:spcBef>
            </a:pPr>
            <a:r>
              <a:rPr lang="en-US" altLang="en-US" sz="2000"/>
              <a:t>Does this program offer various savings and investing options? If so, what are they?</a:t>
            </a:r>
          </a:p>
          <a:p>
            <a:pPr indent="-342900">
              <a:spcBef>
                <a:spcPts val="600"/>
              </a:spcBef>
            </a:pPr>
            <a:r>
              <a:rPr lang="en-US" altLang="en-US" sz="2000"/>
              <a:t>Are there fees for keeping the account open? If so, what are they?</a:t>
            </a:r>
          </a:p>
          <a:p>
            <a:pPr indent="-342900">
              <a:spcBef>
                <a:spcPts val="600"/>
              </a:spcBef>
            </a:pPr>
            <a:r>
              <a:rPr lang="en-US" altLang="en-US" sz="2000"/>
              <a:t>Are there limits or fees on disbursements from the account? If so, what are they?</a:t>
            </a:r>
          </a:p>
          <a:p>
            <a:pPr indent="-342900">
              <a:spcBef>
                <a:spcPts val="600"/>
              </a:spcBef>
            </a:pPr>
            <a:r>
              <a:rPr lang="en-US" altLang="en-US" sz="2000"/>
              <a:t>Does this program offer a debit card? If so, what is the fee to use it?</a:t>
            </a:r>
          </a:p>
          <a:p>
            <a:pPr indent="-342900">
              <a:spcBef>
                <a:spcPts val="600"/>
              </a:spcBef>
            </a:pPr>
            <a:r>
              <a:rPr lang="en-US" altLang="en-US" sz="2000"/>
              <a:t>Does the program offer check writing?</a:t>
            </a:r>
          </a:p>
          <a:p>
            <a:pPr indent="-342900">
              <a:spcBef>
                <a:spcPts val="600"/>
              </a:spcBef>
            </a:pPr>
            <a:r>
              <a:rPr lang="en-US" altLang="en-US" sz="2000"/>
              <a:t>Are there other features that are important to you?</a:t>
            </a:r>
          </a:p>
          <a:p>
            <a:pPr marL="0" indent="0">
              <a:buNone/>
            </a:pPr>
            <a:r>
              <a:rPr lang="en-US" altLang="en-US" sz="2000" i="1"/>
              <a:t>For a list of ABLE Accounts offered by state, visit the ABLE National Resource Center at: </a:t>
            </a:r>
            <a:r>
              <a:rPr lang="en-US" altLang="en-US" sz="2000" i="1">
                <a:hlinkClick r:id="rId3"/>
              </a:rPr>
              <a:t>https://www.ablenrc.org</a:t>
            </a:r>
            <a:r>
              <a:rPr lang="en-US" altLang="en-US" sz="2000" i="1"/>
              <a:t>.</a:t>
            </a:r>
          </a:p>
          <a:p>
            <a:pPr marL="0" indent="0">
              <a:buNone/>
            </a:pPr>
            <a:endParaRPr lang="en-US" altLang="en-US" sz="2000"/>
          </a:p>
          <a:p>
            <a:pPr indent="-342900"/>
            <a:endParaRPr lang="en-US" altLang="en-US" sz="2000"/>
          </a:p>
        </p:txBody>
      </p:sp>
    </p:spTree>
    <p:extLst>
      <p:ext uri="{BB962C8B-B14F-4D97-AF65-F5344CB8AC3E}">
        <p14:creationId xmlns:p14="http://schemas.microsoft.com/office/powerpoint/2010/main" val="969443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More on saving for emergencies, bills, and goals</a:t>
            </a:r>
          </a:p>
        </p:txBody>
      </p:sp>
      <p:sp>
        <p:nvSpPr>
          <p:cNvPr id="3" name="Content Placeholder 2"/>
          <p:cNvSpPr>
            <a:spLocks noGrp="1"/>
          </p:cNvSpPr>
          <p:nvPr>
            <p:ph sz="half" idx="1"/>
          </p:nvPr>
        </p:nvSpPr>
        <p:spPr>
          <a:xfrm>
            <a:off x="505421" y="1356921"/>
            <a:ext cx="8133160" cy="4525963"/>
          </a:xfrm>
        </p:spPr>
        <p:txBody>
          <a:bodyPr>
            <a:normAutofit/>
          </a:bodyPr>
          <a:lstStyle/>
          <a:p>
            <a:pPr marL="0" indent="0">
              <a:buNone/>
              <a:defRPr/>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r>
              <a:rPr lang="en-US" altLang="en-US" i="1"/>
              <a:t>Tool 1: Savings plan </a:t>
            </a:r>
            <a:endParaRPr lang="en-US" altLang="en-US"/>
          </a:p>
          <a:p>
            <a:r>
              <a:rPr lang="en-US" altLang="en-US" i="1"/>
              <a:t>Tool 2: Savings and benefits </a:t>
            </a:r>
            <a:endParaRPr lang="en-US" altLang="en-US"/>
          </a:p>
          <a:p>
            <a:r>
              <a:rPr lang="en-US" altLang="en-US" i="1"/>
              <a:t>Tool 3: Finding a safe place for savings </a:t>
            </a:r>
            <a:endParaRPr lang="en-US" altLang="en-US"/>
          </a:p>
          <a:p>
            <a:r>
              <a:rPr lang="en-US" altLang="en-US" i="1"/>
              <a:t>Tool 4: Increasing your income through tax credits</a:t>
            </a:r>
            <a:endParaRPr lang="en-US"/>
          </a:p>
        </p:txBody>
      </p:sp>
    </p:spTree>
    <p:extLst>
      <p:ext uri="{BB962C8B-B14F-4D97-AF65-F5344CB8AC3E}">
        <p14:creationId xmlns:p14="http://schemas.microsoft.com/office/powerpoint/2010/main" val="346702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Subsection 2: Budgeting</a:t>
            </a:r>
          </a:p>
        </p:txBody>
      </p:sp>
    </p:spTree>
    <p:extLst>
      <p:ext uri="{BB962C8B-B14F-4D97-AF65-F5344CB8AC3E}">
        <p14:creationId xmlns:p14="http://schemas.microsoft.com/office/powerpoint/2010/main" val="3955894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a:solidFill>
                  <a:srgbClr val="3B3C3E"/>
                </a:solidFill>
              </a:rPr>
              <a:t>Module 3: Tracking and managing income and benefits</a:t>
            </a:r>
            <a:endParaRPr lang="en-US"/>
          </a:p>
        </p:txBody>
      </p:sp>
      <p:sp>
        <p:nvSpPr>
          <p:cNvPr id="3" name="Content Placeholder 2"/>
          <p:cNvSpPr>
            <a:spLocks noGrp="1"/>
          </p:cNvSpPr>
          <p:nvPr>
            <p:ph sz="half" idx="1"/>
          </p:nvPr>
        </p:nvSpPr>
        <p:spPr>
          <a:xfrm>
            <a:off x="553641" y="1524000"/>
            <a:ext cx="8037576" cy="4528842"/>
          </a:xfrm>
        </p:spPr>
        <p:txBody>
          <a:bodyPr>
            <a:normAutofit/>
          </a:bodyPr>
          <a:lstStyle/>
          <a:p>
            <a:r>
              <a:rPr lang="en-US" altLang="en-US"/>
              <a:t>Helping people track their spending and income can help them </a:t>
            </a:r>
            <a:r>
              <a:rPr lang="en-US" altLang="en-US" b="1"/>
              <a:t>identify whether they are on track </a:t>
            </a:r>
            <a:r>
              <a:rPr lang="en-US" altLang="en-US"/>
              <a:t>to achieve their financial goals.</a:t>
            </a:r>
          </a:p>
          <a:p>
            <a:r>
              <a:rPr lang="en-US" altLang="en-US"/>
              <a:t>For many people with disabilities, tracking income may mean</a:t>
            </a:r>
            <a:r>
              <a:rPr lang="en-US" altLang="en-US" b="1"/>
              <a:t> tracking their benefits payments.</a:t>
            </a:r>
            <a:r>
              <a:rPr lang="en-US" altLang="en-US"/>
              <a:t> </a:t>
            </a:r>
          </a:p>
          <a:p>
            <a:r>
              <a:rPr lang="en-US" altLang="en-US"/>
              <a:t>Because earnings can offset and reduce benefits, </a:t>
            </a:r>
            <a:r>
              <a:rPr lang="en-US" altLang="en-US" b="1"/>
              <a:t>some people with disabilities don’t believe they can work </a:t>
            </a:r>
            <a:r>
              <a:rPr lang="en-US" altLang="en-US"/>
              <a:t>without making themselves worse off financially.</a:t>
            </a:r>
          </a:p>
          <a:p>
            <a:r>
              <a:rPr lang="en-US" altLang="en-US"/>
              <a:t>People with disabilities, like people without disabilities, have the right to work </a:t>
            </a:r>
            <a:r>
              <a:rPr lang="en-US" altLang="en-US" b="1"/>
              <a:t>free from employment discrimination</a:t>
            </a:r>
            <a:r>
              <a:rPr lang="en-US" altLang="en-US"/>
              <a:t>. </a:t>
            </a:r>
          </a:p>
        </p:txBody>
      </p:sp>
    </p:spTree>
    <p:extLst>
      <p:ext uri="{BB962C8B-B14F-4D97-AF65-F5344CB8AC3E}">
        <p14:creationId xmlns:p14="http://schemas.microsoft.com/office/powerpoint/2010/main" val="1802366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Module 3 in </a:t>
            </a:r>
            <a:r>
              <a:rPr lang="en-US" altLang="en-US" i="1">
                <a:solidFill>
                  <a:srgbClr val="3B3C3E"/>
                </a:solidFill>
              </a:rPr>
              <a:t>Focus on People with Disabilities</a:t>
            </a:r>
            <a:endParaRPr lang="en-US" i="1"/>
          </a:p>
        </p:txBody>
      </p:sp>
      <p:sp>
        <p:nvSpPr>
          <p:cNvPr id="3" name="Content Placeholder 2"/>
          <p:cNvSpPr>
            <a:spLocks noGrp="1"/>
          </p:cNvSpPr>
          <p:nvPr>
            <p:ph sz="half" idx="1"/>
          </p:nvPr>
        </p:nvSpPr>
        <p:spPr>
          <a:xfrm>
            <a:off x="553641" y="1524000"/>
            <a:ext cx="8037576" cy="4528842"/>
          </a:xfrm>
        </p:spPr>
        <p:txBody>
          <a:bodyPr>
            <a:normAutofit/>
          </a:bodyPr>
          <a:lstStyle/>
          <a:p>
            <a:r>
              <a:rPr lang="en-US" altLang="en-US"/>
              <a:t>While work income may mean a reduction in benefits over time, it </a:t>
            </a:r>
            <a:r>
              <a:rPr lang="en-US" altLang="en-US" b="1"/>
              <a:t>does not necessarily mean benefits will be stopped immediately</a:t>
            </a:r>
            <a:r>
              <a:rPr lang="en-US" altLang="en-US"/>
              <a:t>. </a:t>
            </a:r>
          </a:p>
          <a:p>
            <a:r>
              <a:rPr lang="en-US" altLang="en-US"/>
              <a:t>When a person with a disability wants to work, then it is </a:t>
            </a:r>
            <a:r>
              <a:rPr lang="en-US" altLang="en-US" b="1"/>
              <a:t>essential to provide information about income levels that</a:t>
            </a:r>
            <a:r>
              <a:rPr lang="en-US" altLang="en-US"/>
              <a:t>: </a:t>
            </a:r>
          </a:p>
          <a:p>
            <a:pPr lvl="1"/>
            <a:r>
              <a:rPr lang="en-US" altLang="en-US" sz="2200"/>
              <a:t>Can make benefits decrease.</a:t>
            </a:r>
          </a:p>
          <a:p>
            <a:pPr lvl="1"/>
            <a:r>
              <a:rPr lang="en-US" altLang="en-US" sz="2200"/>
              <a:t>Can make them lose eligibility for benefits.</a:t>
            </a:r>
          </a:p>
          <a:p>
            <a:r>
              <a:rPr lang="en-US" altLang="en-US" b="1"/>
              <a:t>Income: </a:t>
            </a:r>
            <a:r>
              <a:rPr lang="en-US" altLang="en-US"/>
              <a:t>Regular income, irregular income, seasonal, one-time occurrences</a:t>
            </a:r>
          </a:p>
          <a:p>
            <a:r>
              <a:rPr lang="en-US" altLang="en-US" b="1"/>
              <a:t>Benefits: </a:t>
            </a:r>
            <a:r>
              <a:rPr lang="en-US" altLang="en-US"/>
              <a:t>SSI, SSDI, others</a:t>
            </a:r>
          </a:p>
          <a:p>
            <a:pPr lvl="1"/>
            <a:endParaRPr lang="en-US" altLang="en-US" sz="2200"/>
          </a:p>
        </p:txBody>
      </p:sp>
    </p:spTree>
    <p:extLst>
      <p:ext uri="{BB962C8B-B14F-4D97-AF65-F5344CB8AC3E}">
        <p14:creationId xmlns:p14="http://schemas.microsoft.com/office/powerpoint/2010/main" val="1852278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a:solidFill>
                  <a:srgbClr val="3B3C3E"/>
                </a:solidFill>
              </a:rPr>
              <a:t>“A Closer Look” sections in </a:t>
            </a:r>
            <a:r>
              <a:rPr lang="en-US" altLang="en-US" i="1">
                <a:solidFill>
                  <a:srgbClr val="3B3C3E"/>
                </a:solidFill>
              </a:rPr>
              <a:t>Focus on People With Disabilities</a:t>
            </a:r>
            <a:endParaRPr lang="en-US" i="1"/>
          </a:p>
        </p:txBody>
      </p:sp>
      <p:sp>
        <p:nvSpPr>
          <p:cNvPr id="3" name="Content Placeholder 2"/>
          <p:cNvSpPr>
            <a:spLocks noGrp="1"/>
          </p:cNvSpPr>
          <p:nvPr>
            <p:ph sz="half" idx="1"/>
          </p:nvPr>
        </p:nvSpPr>
        <p:spPr>
          <a:xfrm>
            <a:off x="553641" y="1524000"/>
            <a:ext cx="8037576" cy="4528842"/>
          </a:xfrm>
        </p:spPr>
        <p:txBody>
          <a:bodyPr>
            <a:normAutofit/>
          </a:bodyPr>
          <a:lstStyle/>
          <a:p>
            <a:pPr marL="0" indent="0">
              <a:buNone/>
            </a:pPr>
            <a:r>
              <a:rPr lang="en-US" altLang="en-US" b="1"/>
              <a:t>A CLOSER LOOK: Workforce Investment Opportunity Act (WIOA)</a:t>
            </a:r>
            <a:r>
              <a:rPr lang="en-US" altLang="en-US"/>
              <a:t> </a:t>
            </a:r>
          </a:p>
          <a:p>
            <a:r>
              <a:rPr lang="en-US" altLang="en-US"/>
              <a:t>The Workforce Investment Opportunity Act (WIOA) provides new opportunities for people with disabilities because </a:t>
            </a:r>
            <a:r>
              <a:rPr lang="en-US" altLang="en-US" b="1"/>
              <a:t>key provisions of the Act strengthen services to youth and adults with disabilities</a:t>
            </a:r>
            <a:r>
              <a:rPr lang="en-US" altLang="en-US"/>
              <a:t>. </a:t>
            </a:r>
          </a:p>
          <a:p>
            <a:pPr marL="0" indent="0">
              <a:buNone/>
            </a:pPr>
            <a:r>
              <a:rPr lang="en-US" altLang="en-US" b="1"/>
              <a:t>A CLOSER LOOK: Representative payee</a:t>
            </a:r>
          </a:p>
          <a:p>
            <a:pPr indent="-342900"/>
            <a:r>
              <a:rPr lang="en-US" altLang="en-US"/>
              <a:t>A representative payee is a person or an organization. The Social Security Administration appoints a payee to receive the Social Security or SSI benefits </a:t>
            </a:r>
            <a:r>
              <a:rPr lang="en-US" altLang="en-US" b="1"/>
              <a:t>for anyone who can’t manage or direct the management of their benefits. </a:t>
            </a:r>
            <a:endParaRPr lang="en-US" altLang="en-US"/>
          </a:p>
        </p:txBody>
      </p:sp>
    </p:spTree>
    <p:extLst>
      <p:ext uri="{BB962C8B-B14F-4D97-AF65-F5344CB8AC3E}">
        <p14:creationId xmlns:p14="http://schemas.microsoft.com/office/powerpoint/2010/main" val="974926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i="1">
                <a:solidFill>
                  <a:srgbClr val="3B3C3E"/>
                </a:solidFill>
              </a:rPr>
              <a:t>Tool: Income and benefit tracker</a:t>
            </a:r>
            <a:endParaRPr lang="en-US" i="1"/>
          </a:p>
        </p:txBody>
      </p:sp>
      <p:sp>
        <p:nvSpPr>
          <p:cNvPr id="3" name="Content Placeholder 2"/>
          <p:cNvSpPr>
            <a:spLocks noGrp="1"/>
          </p:cNvSpPr>
          <p:nvPr>
            <p:ph sz="half" idx="1"/>
          </p:nvPr>
        </p:nvSpPr>
        <p:spPr>
          <a:xfrm>
            <a:off x="553641" y="1524000"/>
            <a:ext cx="8037576" cy="4528842"/>
          </a:xfrm>
        </p:spPr>
        <p:txBody>
          <a:bodyPr>
            <a:normAutofit/>
          </a:bodyPr>
          <a:lstStyle/>
          <a:p>
            <a:pPr indent="-342900"/>
            <a:r>
              <a:rPr lang="en-US" altLang="en-US" b="1"/>
              <a:t>A first step to financial empowerment</a:t>
            </a:r>
            <a:r>
              <a:rPr lang="en-US" altLang="en-US"/>
              <a:t> is tracking income and financial resources.</a:t>
            </a:r>
          </a:p>
          <a:p>
            <a:pPr indent="-342900"/>
            <a:r>
              <a:rPr lang="en-US" altLang="en-US"/>
              <a:t>Use this tool to help a person you serve understand the </a:t>
            </a:r>
            <a:r>
              <a:rPr lang="en-US" altLang="en-US" b="1"/>
              <a:t>amounts and timing of their financial resources and income</a:t>
            </a:r>
            <a:r>
              <a:rPr lang="en-US" altLang="en-US"/>
              <a:t>.</a:t>
            </a:r>
          </a:p>
          <a:p>
            <a:r>
              <a:rPr lang="en-US" altLang="en-US"/>
              <a:t>Encourage the person you serve to </a:t>
            </a:r>
            <a:r>
              <a:rPr lang="en-US" altLang="en-US" b="1"/>
              <a:t>track their income and financial resources </a:t>
            </a:r>
            <a:r>
              <a:rPr lang="en-US" altLang="en-US"/>
              <a:t>for a day, a week, two weeks, or a month. </a:t>
            </a:r>
          </a:p>
          <a:p>
            <a:r>
              <a:rPr lang="en-US" altLang="en-US" b="1"/>
              <a:t>It</a:t>
            </a:r>
            <a:r>
              <a:rPr lang="en-US" altLang="en-US"/>
              <a:t> </a:t>
            </a:r>
            <a:r>
              <a:rPr lang="en-US" altLang="en-US" b="1"/>
              <a:t>may be the first time they understand </a:t>
            </a:r>
            <a:r>
              <a:rPr lang="en-US" altLang="en-US"/>
              <a:t>where they get their money and how much they have to work with. </a:t>
            </a:r>
          </a:p>
          <a:p>
            <a:r>
              <a:rPr lang="en-US" altLang="en-US"/>
              <a:t>Explain the difference between gross and net income. </a:t>
            </a:r>
          </a:p>
          <a:p>
            <a:endParaRPr lang="en-US" altLang="en-US"/>
          </a:p>
        </p:txBody>
      </p:sp>
    </p:spTree>
    <p:extLst>
      <p:ext uri="{BB962C8B-B14F-4D97-AF65-F5344CB8AC3E}">
        <p14:creationId xmlns:p14="http://schemas.microsoft.com/office/powerpoint/2010/main" val="391284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solidFill>
                  <a:srgbClr val="3B3C3E"/>
                </a:solidFill>
              </a:rPr>
              <a:t>Using the </a:t>
            </a:r>
            <a:r>
              <a:rPr lang="en-US" i="1">
                <a:solidFill>
                  <a:srgbClr val="3B3C3E"/>
                </a:solidFill>
              </a:rPr>
              <a:t>Income and benefits tracker in Focus on People With Disabilities – p.44</a:t>
            </a:r>
            <a:endParaRPr lang="en-US" i="1"/>
          </a:p>
        </p:txBody>
      </p:sp>
      <p:pic>
        <p:nvPicPr>
          <p:cNvPr id="5" name="Content Placeholder 4" descr="A table with 8 rows and 6 columns. Columns are categories, and weeks 1-5. Rows are different categories of income and benefits:&#10;- Job&#10;- Government program&#10;- Disability benefits&#10;- Financial support&#10;- additional&#10;- additional&#10;- additional&#10;- weekly totals&#10;&#10;At the bottom, there is a box that says &quot;total income for this month.&quot;" title="income and benefits tracker screen shot">
            <a:extLst>
              <a:ext uri="{FF2B5EF4-FFF2-40B4-BE49-F238E27FC236}">
                <a16:creationId xmlns:a16="http://schemas.microsoft.com/office/drawing/2014/main" id="{15E442A7-51BA-49C2-8A9E-97B87BAD7079}"/>
              </a:ext>
            </a:extLst>
          </p:cNvPr>
          <p:cNvPicPr>
            <a:picLocks noGrp="1" noChangeAspect="1"/>
          </p:cNvPicPr>
          <p:nvPr>
            <p:ph idx="1"/>
          </p:nvPr>
        </p:nvPicPr>
        <p:blipFill>
          <a:blip r:embed="rId3"/>
          <a:stretch>
            <a:fillRect/>
          </a:stretch>
        </p:blipFill>
        <p:spPr>
          <a:xfrm>
            <a:off x="1828801" y="1409700"/>
            <a:ext cx="5110936" cy="4680780"/>
          </a:xfrm>
        </p:spPr>
      </p:pic>
    </p:spTree>
    <p:extLst>
      <p:ext uri="{BB962C8B-B14F-4D97-AF65-F5344CB8AC3E}">
        <p14:creationId xmlns:p14="http://schemas.microsoft.com/office/powerpoint/2010/main" val="965391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solidFill>
                  <a:srgbClr val="3B3C3E"/>
                </a:solidFill>
              </a:rPr>
              <a:t>Using the </a:t>
            </a:r>
            <a:r>
              <a:rPr lang="en-US" i="1">
                <a:solidFill>
                  <a:srgbClr val="3B3C3E"/>
                </a:solidFill>
              </a:rPr>
              <a:t>Income and benefits tracker</a:t>
            </a:r>
            <a:endParaRPr lang="en-US" i="1"/>
          </a:p>
        </p:txBody>
      </p:sp>
      <p:pic>
        <p:nvPicPr>
          <p:cNvPr id="5" name="Content Placeholder 4" descr="The table is filled in with figures. In a job, somebody earns $300 in week 1, week 2, week 3 and week 4.&#10;In government programs, all columns are blank&#10;under &quot;disability benefits,&quot; week one has $177.50 and weeks 2-5 are blank&#10;&quot;financial support,&quot; and the 3 &quot;additional&quot; rows are blank&#10;&quot;Weekly totals&quot; are $477.50 in week 1, and $300 in weeks 2-4.&#10;&quot;Total income for this month&quot; is $1377.50" title="income and benefits tracker screen shot with examples">
            <a:extLst>
              <a:ext uri="{FF2B5EF4-FFF2-40B4-BE49-F238E27FC236}">
                <a16:creationId xmlns:a16="http://schemas.microsoft.com/office/drawing/2014/main" id="{15E442A7-51BA-49C2-8A9E-97B87BAD7079}"/>
              </a:ext>
            </a:extLst>
          </p:cNvPr>
          <p:cNvPicPr>
            <a:picLocks noGrp="1" noChangeAspect="1"/>
          </p:cNvPicPr>
          <p:nvPr>
            <p:ph idx="1"/>
          </p:nvPr>
        </p:nvPicPr>
        <p:blipFill>
          <a:blip r:embed="rId3"/>
          <a:stretch>
            <a:fillRect/>
          </a:stretch>
        </p:blipFill>
        <p:spPr>
          <a:xfrm>
            <a:off x="1828801" y="1409700"/>
            <a:ext cx="5110936" cy="4680780"/>
          </a:xfrm>
        </p:spPr>
      </p:pic>
      <p:graphicFrame>
        <p:nvGraphicFramePr>
          <p:cNvPr id="3" name="Table 2">
            <a:extLst>
              <a:ext uri="{FF2B5EF4-FFF2-40B4-BE49-F238E27FC236}">
                <a16:creationId xmlns:a16="http://schemas.microsoft.com/office/drawing/2014/main" id="{2C2547E4-85CB-4979-A7EA-CCD03617F505}"/>
              </a:ext>
            </a:extLst>
          </p:cNvPr>
          <p:cNvGraphicFramePr>
            <a:graphicFrameLocks noGrp="1"/>
          </p:cNvGraphicFramePr>
          <p:nvPr>
            <p:extLst>
              <p:ext uri="{D42A27DB-BD31-4B8C-83A1-F6EECF244321}">
                <p14:modId xmlns:p14="http://schemas.microsoft.com/office/powerpoint/2010/main" val="1782082823"/>
              </p:ext>
            </p:extLst>
          </p:nvPr>
        </p:nvGraphicFramePr>
        <p:xfrm>
          <a:off x="3305175" y="1666240"/>
          <a:ext cx="3495675" cy="3820160"/>
        </p:xfrm>
        <a:graphic>
          <a:graphicData uri="http://schemas.openxmlformats.org/drawingml/2006/table">
            <a:tbl>
              <a:tblPr firstRow="1" bandRow="1">
                <a:tableStyleId>{5C22544A-7EE6-4342-B048-85BDC9FD1C3A}</a:tableStyleId>
              </a:tblPr>
              <a:tblGrid>
                <a:gridCol w="752475">
                  <a:extLst>
                    <a:ext uri="{9D8B030D-6E8A-4147-A177-3AD203B41FA5}">
                      <a16:colId xmlns:a16="http://schemas.microsoft.com/office/drawing/2014/main" val="4071632091"/>
                    </a:ext>
                  </a:extLst>
                </a:gridCol>
                <a:gridCol w="619125">
                  <a:extLst>
                    <a:ext uri="{9D8B030D-6E8A-4147-A177-3AD203B41FA5}">
                      <a16:colId xmlns:a16="http://schemas.microsoft.com/office/drawing/2014/main" val="3219102716"/>
                    </a:ext>
                  </a:extLst>
                </a:gridCol>
                <a:gridCol w="725805">
                  <a:extLst>
                    <a:ext uri="{9D8B030D-6E8A-4147-A177-3AD203B41FA5}">
                      <a16:colId xmlns:a16="http://schemas.microsoft.com/office/drawing/2014/main" val="1604421276"/>
                    </a:ext>
                  </a:extLst>
                </a:gridCol>
                <a:gridCol w="699135">
                  <a:extLst>
                    <a:ext uri="{9D8B030D-6E8A-4147-A177-3AD203B41FA5}">
                      <a16:colId xmlns:a16="http://schemas.microsoft.com/office/drawing/2014/main" val="995923303"/>
                    </a:ext>
                  </a:extLst>
                </a:gridCol>
                <a:gridCol w="699135">
                  <a:extLst>
                    <a:ext uri="{9D8B030D-6E8A-4147-A177-3AD203B41FA5}">
                      <a16:colId xmlns:a16="http://schemas.microsoft.com/office/drawing/2014/main" val="3886216576"/>
                    </a:ext>
                  </a:extLst>
                </a:gridCol>
              </a:tblGrid>
              <a:tr h="477520">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494081"/>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283523"/>
                  </a:ext>
                </a:extLst>
              </a:tr>
              <a:tr h="477520">
                <a:tc>
                  <a:txBody>
                    <a:bodyPr/>
                    <a:lstStyle/>
                    <a:p>
                      <a:pPr algn="ctr"/>
                      <a:r>
                        <a:rPr lang="en-US" sz="1400" b="0">
                          <a:solidFill>
                            <a:schemeClr val="tx1"/>
                          </a:solidFill>
                        </a:rPr>
                        <a:t>$177.5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619803"/>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0216175"/>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77808"/>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009446"/>
                  </a:ext>
                </a:extLst>
              </a:tr>
              <a:tr h="477520">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63579"/>
                  </a:ext>
                </a:extLst>
              </a:tr>
              <a:tr h="477520">
                <a:tc>
                  <a:txBody>
                    <a:bodyPr/>
                    <a:lstStyle/>
                    <a:p>
                      <a:pPr algn="ctr"/>
                      <a:r>
                        <a:rPr lang="en-US" sz="1400" b="0">
                          <a:solidFill>
                            <a:schemeClr val="tx1"/>
                          </a:solidFill>
                        </a:rPr>
                        <a:t>$477.5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chemeClr val="tx1"/>
                          </a:solidFill>
                        </a:rPr>
                        <a:t>$300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701468"/>
                  </a:ext>
                </a:extLst>
              </a:tr>
            </a:tbl>
          </a:graphicData>
        </a:graphic>
      </p:graphicFrame>
      <p:sp>
        <p:nvSpPr>
          <p:cNvPr id="4" name="TextBox 3">
            <a:extLst>
              <a:ext uri="{FF2B5EF4-FFF2-40B4-BE49-F238E27FC236}">
                <a16:creationId xmlns:a16="http://schemas.microsoft.com/office/drawing/2014/main" id="{6C44451A-85AB-4E6C-864B-B1B61D3DEA1C}"/>
              </a:ext>
            </a:extLst>
          </p:cNvPr>
          <p:cNvSpPr txBox="1"/>
          <p:nvPr/>
        </p:nvSpPr>
        <p:spPr>
          <a:xfrm>
            <a:off x="3400425" y="5600700"/>
            <a:ext cx="1107996" cy="369332"/>
          </a:xfrm>
          <a:prstGeom prst="rect">
            <a:avLst/>
          </a:prstGeom>
          <a:noFill/>
        </p:spPr>
        <p:txBody>
          <a:bodyPr wrap="none" rtlCol="0">
            <a:spAutoFit/>
          </a:bodyPr>
          <a:lstStyle/>
          <a:p>
            <a:r>
              <a:rPr lang="en-US"/>
              <a:t>$1377.50</a:t>
            </a:r>
          </a:p>
        </p:txBody>
      </p:sp>
    </p:spTree>
    <p:extLst>
      <p:ext uri="{BB962C8B-B14F-4D97-AF65-F5344CB8AC3E}">
        <p14:creationId xmlns:p14="http://schemas.microsoft.com/office/powerpoint/2010/main" val="323510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i="1"/>
              <a:t>Focus on People with Disabilities </a:t>
            </a:r>
            <a:r>
              <a:rPr lang="en-US"/>
              <a:t>Contents (2 of 4)</a:t>
            </a:r>
          </a:p>
        </p:txBody>
      </p:sp>
      <p:sp>
        <p:nvSpPr>
          <p:cNvPr id="3" name="Content Placeholder 2"/>
          <p:cNvSpPr>
            <a:spLocks noGrp="1"/>
          </p:cNvSpPr>
          <p:nvPr>
            <p:ph sz="half" idx="1"/>
          </p:nvPr>
        </p:nvSpPr>
        <p:spPr>
          <a:xfrm>
            <a:off x="553641" y="1523999"/>
            <a:ext cx="8037576" cy="4443663"/>
          </a:xfrm>
        </p:spPr>
        <p:txBody>
          <a:bodyPr>
            <a:normAutofit/>
          </a:bodyPr>
          <a:lstStyle/>
          <a:p>
            <a:pPr marL="0" indent="0" algn="ctr">
              <a:lnSpc>
                <a:spcPct val="100000"/>
              </a:lnSpc>
              <a:buNone/>
            </a:pPr>
            <a:r>
              <a:rPr lang="en-US" altLang="en-US" sz="2600" b="1" u="sng">
                <a:solidFill>
                  <a:srgbClr val="2CB34A"/>
                </a:solidFill>
              </a:rPr>
              <a:t>Subsection 1: People with Disabilities and Financial Decision-Making/Goal-setting</a:t>
            </a:r>
          </a:p>
          <a:p>
            <a:r>
              <a:rPr lang="en-US" altLang="en-US"/>
              <a:t>Getting started with the money conversation questionnaire.</a:t>
            </a:r>
          </a:p>
          <a:p>
            <a:r>
              <a:rPr lang="en-US"/>
              <a:t>Module 1: Setting goals and planning for large purchases</a:t>
            </a:r>
          </a:p>
          <a:p>
            <a:pPr lvl="1"/>
            <a:r>
              <a:rPr lang="en-US"/>
              <a:t>Tool: Paying for assistive devices</a:t>
            </a:r>
          </a:p>
          <a:p>
            <a:pPr>
              <a:spcBef>
                <a:spcPts val="600"/>
              </a:spcBef>
            </a:pPr>
            <a:r>
              <a:rPr lang="en-US"/>
              <a:t>Module 2: Savings for emergencies, bills, and goals</a:t>
            </a:r>
          </a:p>
          <a:p>
            <a:pPr lvl="1">
              <a:spcBef>
                <a:spcPts val="600"/>
              </a:spcBef>
            </a:pPr>
            <a:r>
              <a:rPr lang="en-US"/>
              <a:t>Tool: Setting up an ABLE Account</a:t>
            </a:r>
          </a:p>
        </p:txBody>
      </p:sp>
    </p:spTree>
    <p:extLst>
      <p:ext uri="{BB962C8B-B14F-4D97-AF65-F5344CB8AC3E}">
        <p14:creationId xmlns:p14="http://schemas.microsoft.com/office/powerpoint/2010/main" val="516568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i="1">
                <a:solidFill>
                  <a:srgbClr val="3B3C3E"/>
                </a:solidFill>
              </a:rPr>
              <a:t>Tool: SSI estimator in Focus on People With Disabilities pp. 47-48</a:t>
            </a:r>
            <a:endParaRPr lang="en-US" i="1"/>
          </a:p>
        </p:txBody>
      </p:sp>
      <p:sp>
        <p:nvSpPr>
          <p:cNvPr id="3" name="Content Placeholder 2"/>
          <p:cNvSpPr>
            <a:spLocks noGrp="1"/>
          </p:cNvSpPr>
          <p:nvPr>
            <p:ph sz="half" idx="1"/>
          </p:nvPr>
        </p:nvSpPr>
        <p:spPr>
          <a:xfrm>
            <a:off x="553641" y="1524000"/>
            <a:ext cx="8037576" cy="4528842"/>
          </a:xfrm>
        </p:spPr>
        <p:txBody>
          <a:bodyPr>
            <a:normAutofit fontScale="92500"/>
          </a:bodyPr>
          <a:lstStyle/>
          <a:p>
            <a:r>
              <a:rPr lang="en-US" altLang="en-US"/>
              <a:t>Use this tool to help a person with a disability </a:t>
            </a:r>
            <a:r>
              <a:rPr lang="en-US" altLang="en-US" b="1"/>
              <a:t>understand how earnings from work affect their SSI benefit</a:t>
            </a:r>
            <a:r>
              <a:rPr lang="en-US" altLang="en-US"/>
              <a:t>. </a:t>
            </a:r>
          </a:p>
          <a:p>
            <a:r>
              <a:rPr lang="en-US" altLang="en-US"/>
              <a:t>Go through each point in the tool and </a:t>
            </a:r>
            <a:r>
              <a:rPr lang="en-US" altLang="en-US" b="1"/>
              <a:t>work out the math </a:t>
            </a:r>
            <a:r>
              <a:rPr lang="en-US" altLang="en-US"/>
              <a:t>with the person you are serving. </a:t>
            </a:r>
          </a:p>
          <a:p>
            <a:r>
              <a:rPr lang="en-US" altLang="en-US"/>
              <a:t>First, </a:t>
            </a:r>
            <a:r>
              <a:rPr lang="en-US" altLang="en-US" b="1"/>
              <a:t>when a person earns money</a:t>
            </a:r>
            <a:r>
              <a:rPr lang="en-US" altLang="en-US"/>
              <a:t> through a job, they </a:t>
            </a:r>
            <a:r>
              <a:rPr lang="en-US" altLang="en-US" u="sng"/>
              <a:t>keep the first $85 of their pay without any impact on their SSI</a:t>
            </a:r>
            <a:r>
              <a:rPr lang="en-US" altLang="en-US"/>
              <a:t>. For </a:t>
            </a:r>
            <a:r>
              <a:rPr lang="en-US" altLang="en-US" b="1"/>
              <a:t>every dollar they earn after that, SSI drops by 50 cents</a:t>
            </a:r>
            <a:r>
              <a:rPr lang="en-US" altLang="en-US"/>
              <a:t>. </a:t>
            </a:r>
          </a:p>
          <a:p>
            <a:r>
              <a:rPr lang="en-US" altLang="en-US"/>
              <a:t>Many people </a:t>
            </a:r>
            <a:r>
              <a:rPr lang="en-US" altLang="en-US" b="1"/>
              <a:t>think that getting paid at a job will stop their SSI check, but that’s not necessarily true.</a:t>
            </a:r>
            <a:r>
              <a:rPr lang="en-US" altLang="en-US"/>
              <a:t> </a:t>
            </a:r>
          </a:p>
          <a:p>
            <a:r>
              <a:rPr lang="en-US" altLang="en-US"/>
              <a:t>In fact, </a:t>
            </a:r>
            <a:r>
              <a:rPr lang="en-US" altLang="en-US" b="1"/>
              <a:t>the more a person works, the more they make overall</a:t>
            </a:r>
            <a:r>
              <a:rPr lang="en-US" altLang="en-US"/>
              <a:t>, even on SSI. </a:t>
            </a:r>
          </a:p>
        </p:txBody>
      </p:sp>
    </p:spTree>
    <p:extLst>
      <p:ext uri="{BB962C8B-B14F-4D97-AF65-F5344CB8AC3E}">
        <p14:creationId xmlns:p14="http://schemas.microsoft.com/office/powerpoint/2010/main" val="3804641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Using the </a:t>
            </a:r>
            <a:r>
              <a:rPr lang="en-US" altLang="en-US" i="1"/>
              <a:t>SSI estimator</a:t>
            </a:r>
            <a:endParaRPr lang="en-US" i="1"/>
          </a:p>
        </p:txBody>
      </p:sp>
      <p:pic>
        <p:nvPicPr>
          <p:cNvPr id="4" name="Picture 3" descr="A screenshot of the &quot;Social Security estimator&quot;&#10;The instructions are:&#10;1) read through the example calculations&#10;2) fill in your own information to get an estimate of how much you'll take home each month.&#10;&#10;There are 3 columns: &quot;find out how much will be taken from your SSI,&quot; &quot;example,&quot; and &quot;your information.&quot; This provides the way to calculate SSI.&#10;&#10;The 1st row reads: &quot;A: Amount you earn from work a month.&quot; The example is $585 and the &quot;your information&quot; column is blank&#10;2nd row is &quot;B: You get to keep the 1st $85 of your pay. The 1st $85 you earn does not affect your SSI: the remainder does.&quot; Under &quot;example,&quot; there is a subtraction sign and $85. &quot;Your information&quot; has a subtraction sign.&#10;3rd row reads &quot;C: Amount of income that affects your SSI (subtract Row C from Row B).). The example row has &quot;= $500&quot;. The &quot;your information&quot; section has an equal sign.&#10;4th row reads &quot;D: divide this amount in half (divide row C by 2). The &quot;example&quot; box has &quot;divide by 2&quot; and &quot;your information&quot; also says &quot;divide by 2&quot;&#10;5th row reads &quot;E: Amount that will be taken from your SSI.&quot; The &quot;example&quot; box reads &quot;= $250.&quot; Your information has &quot;=&quot;"/>
          <p:cNvPicPr>
            <a:picLocks noChangeAspect="1"/>
          </p:cNvPicPr>
          <p:nvPr/>
        </p:nvPicPr>
        <p:blipFill>
          <a:blip r:embed="rId3"/>
          <a:stretch>
            <a:fillRect/>
          </a:stretch>
        </p:blipFill>
        <p:spPr>
          <a:xfrm>
            <a:off x="103693" y="1444977"/>
            <a:ext cx="4331513" cy="4662312"/>
          </a:xfrm>
          <a:prstGeom prst="rect">
            <a:avLst/>
          </a:prstGeom>
        </p:spPr>
      </p:pic>
      <p:pic>
        <p:nvPicPr>
          <p:cNvPr id="5" name="Picture 4"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ChangeAspect="1"/>
          </p:cNvPicPr>
          <p:nvPr/>
        </p:nvPicPr>
        <p:blipFill>
          <a:blip r:embed="rId4"/>
          <a:stretch>
            <a:fillRect/>
          </a:stretch>
        </p:blipFill>
        <p:spPr>
          <a:xfrm>
            <a:off x="4516219" y="2500280"/>
            <a:ext cx="4606515" cy="2740035"/>
          </a:xfrm>
          <a:prstGeom prst="rect">
            <a:avLst/>
          </a:prstGeom>
        </p:spPr>
      </p:pic>
      <p:pic>
        <p:nvPicPr>
          <p:cNvPr id="12" name="Picture 11"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ChangeAspect="1"/>
          </p:cNvPicPr>
          <p:nvPr/>
        </p:nvPicPr>
        <p:blipFill>
          <a:blip r:embed="rId4"/>
          <a:stretch>
            <a:fillRect/>
          </a:stretch>
        </p:blipFill>
        <p:spPr>
          <a:xfrm>
            <a:off x="4572000" y="1727199"/>
            <a:ext cx="4606515" cy="4255911"/>
          </a:xfrm>
          <a:prstGeom prst="rect">
            <a:avLst/>
          </a:prstGeom>
        </p:spPr>
      </p:pic>
    </p:spTree>
    <p:extLst>
      <p:ext uri="{BB962C8B-B14F-4D97-AF65-F5344CB8AC3E}">
        <p14:creationId xmlns:p14="http://schemas.microsoft.com/office/powerpoint/2010/main" val="929608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the &quot;Social Security estimator&quot;&#10;The instructions are:&#10;1) read through the example calculations&#10;2) fill in your own information to get an estimate of how much you'll take home each month.&#10;&#10;There are 3 columns: &quot;find out how much will be taken from your SSI,&quot; &quot;example,&quot; and &quot;your information.&quot; This provides the way to calculate SSI.&#10;&#10;The 1st row reads: &quot;A: Amount you earn from work a month.&quot; The example is $585 and the &quot;your information&quot; column is blank&#10;2nd row is &quot;B: You get to keep the 1st $85 of your pay. The 1st $85 you earn does not affect your SSI: the remainder does.&quot; Under &quot;example,&quot; there is a subtraction sign and $85. &quot;Your information&quot; has a subtraction sign.&#10;3rd row reads &quot;C: Amount of income that affects your SSI (subtract Row C from Row B).). The example row has &quot;= $500&quot;. The &quot;your information&quot; section has an equal sign.&#10;4th row reads &quot;D: divide this amount in half (divide row C by 2). The &quot;example&quot; box has &quot;divide by 2&quot; and &quot;your information&quot; also says &quot;divide by 2&quot;&#10;5th row reads &quot;E: Amount that will be taken from your SSI.&quot; The &quot;example&quot; box reads &quot;= $250.&quot; Your information has &quot;=&quot;"/>
          <p:cNvPicPr>
            <a:picLocks noGrp="1" noChangeAspect="1"/>
          </p:cNvPicPr>
          <p:nvPr>
            <p:ph idx="1"/>
          </p:nvPr>
        </p:nvPicPr>
        <p:blipFill>
          <a:blip r:embed="rId3"/>
          <a:stretch>
            <a:fillRect/>
          </a:stretch>
        </p:blipFill>
        <p:spPr>
          <a:xfrm>
            <a:off x="1135415" y="1368053"/>
            <a:ext cx="6873169" cy="4850442"/>
          </a:xfrm>
          <a:prstGeom prst="rect">
            <a:avLst/>
          </a:prstGeom>
        </p:spPr>
      </p:pic>
      <p:sp>
        <p:nvSpPr>
          <p:cNvPr id="2" name="Title 1"/>
          <p:cNvSpPr>
            <a:spLocks noGrp="1"/>
          </p:cNvSpPr>
          <p:nvPr>
            <p:ph type="title" idx="4294967295"/>
          </p:nvPr>
        </p:nvSpPr>
        <p:spPr>
          <a:xfrm>
            <a:off x="553641" y="457200"/>
            <a:ext cx="8036720" cy="743347"/>
          </a:xfrm>
        </p:spPr>
        <p:txBody>
          <a:bodyPr/>
          <a:lstStyle/>
          <a:p>
            <a:r>
              <a:rPr lang="en-US" altLang="en-US"/>
              <a:t>Using the </a:t>
            </a:r>
            <a:r>
              <a:rPr lang="en-US" altLang="en-US" i="1"/>
              <a:t>SSI estimator: Example Part 1</a:t>
            </a:r>
            <a:endParaRPr lang="en-US" i="1"/>
          </a:p>
        </p:txBody>
      </p:sp>
      <p:graphicFrame>
        <p:nvGraphicFramePr>
          <p:cNvPr id="3" name="Table 2">
            <a:extLst>
              <a:ext uri="{FF2B5EF4-FFF2-40B4-BE49-F238E27FC236}">
                <a16:creationId xmlns:a16="http://schemas.microsoft.com/office/drawing/2014/main" id="{E142A362-EFE8-457E-8DFB-FBB69F774A04}"/>
              </a:ext>
            </a:extLst>
          </p:cNvPr>
          <p:cNvGraphicFramePr>
            <a:graphicFrameLocks noGrp="1"/>
          </p:cNvGraphicFramePr>
          <p:nvPr>
            <p:extLst>
              <p:ext uri="{D42A27DB-BD31-4B8C-83A1-F6EECF244321}">
                <p14:modId xmlns:p14="http://schemas.microsoft.com/office/powerpoint/2010/main" val="3417374564"/>
              </p:ext>
            </p:extLst>
          </p:nvPr>
        </p:nvGraphicFramePr>
        <p:xfrm>
          <a:off x="6444545" y="3529684"/>
          <a:ext cx="1104900" cy="2304455"/>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3368043208"/>
                    </a:ext>
                  </a:extLst>
                </a:gridCol>
              </a:tblGrid>
              <a:tr h="417194">
                <a:tc>
                  <a:txBody>
                    <a:bodyPr/>
                    <a:lstStyle/>
                    <a:p>
                      <a:pPr algn="ctr"/>
                      <a:r>
                        <a:rPr lang="en-US" sz="1500" b="0" i="1" dirty="0">
                          <a:solidFill>
                            <a:schemeClr val="tx1"/>
                          </a:solidFill>
                        </a:rPr>
                        <a:t>  $1200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75273"/>
                  </a:ext>
                </a:extLst>
              </a:tr>
              <a:tr h="685800">
                <a:tc>
                  <a:txBody>
                    <a:bodyPr/>
                    <a:lstStyle/>
                    <a:p>
                      <a:pPr algn="ctr"/>
                      <a:r>
                        <a:rPr lang="en-US" sz="1500" b="0" i="1">
                          <a:solidFill>
                            <a:schemeClr val="tx1"/>
                          </a:solidFill>
                        </a:rPr>
                        <a:t> $85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537738"/>
                  </a:ext>
                </a:extLst>
              </a:tr>
              <a:tr h="517973">
                <a:tc>
                  <a:txBody>
                    <a:bodyPr/>
                    <a:lstStyle/>
                    <a:p>
                      <a:pPr algn="ctr"/>
                      <a:r>
                        <a:rPr lang="en-US" sz="1500" b="0" i="1">
                          <a:solidFill>
                            <a:schemeClr val="tx1"/>
                          </a:solidFill>
                        </a:rPr>
                        <a:t>  $1115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928681"/>
                  </a:ext>
                </a:extLst>
              </a:tr>
              <a:tr h="272602">
                <a:tc>
                  <a:txBody>
                    <a:bodyPr/>
                    <a:lstStyle/>
                    <a:p>
                      <a:pPr algn="ctr"/>
                      <a:endParaRPr lang="en-US" sz="1500" b="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79846"/>
                  </a:ext>
                </a:extLst>
              </a:tr>
              <a:tr h="363448">
                <a:tc>
                  <a:txBody>
                    <a:bodyPr/>
                    <a:lstStyle/>
                    <a:p>
                      <a:pPr algn="ctr"/>
                      <a:r>
                        <a:rPr lang="en-US" sz="1500" b="0" i="1" dirty="0">
                          <a:solidFill>
                            <a:schemeClr val="tx1"/>
                          </a:solidFill>
                        </a:rPr>
                        <a:t> $557.50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935818"/>
                  </a:ext>
                </a:extLst>
              </a:tr>
            </a:tbl>
          </a:graphicData>
        </a:graphic>
      </p:graphicFrame>
    </p:spTree>
    <p:extLst>
      <p:ext uri="{BB962C8B-B14F-4D97-AF65-F5344CB8AC3E}">
        <p14:creationId xmlns:p14="http://schemas.microsoft.com/office/powerpoint/2010/main" val="2088120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ntinuation of the SSI estimator. There are 2 main sections: calculate your new SSI amount,&quot; and &quot;calculate your total income.&quot;&#10;&#10;Under &quot;calculate your new SSI amount:&quot;&#10;1st row says &quot;f: Amount you now get from SSI every month.&quot; The example says $735 and &quot;your information&quot; is blank&#10;2nd row is &quot;G: Subtract the amount taken from your SSI and pen subtract row E from row F)&quot; the &quot;example&quot; boxes &quot;- $250&quot; and &quot;your information&quot; has a subtraction sign.&#10;3rd row says &quot;H: New SSI amount.&quot; &quot;Example&quot; says &quot;= $485.&quot; The &quot;your information&quot; box has an &quot;=&quot;&#10;&#10;The next section is &quot;Calculate your total income&quot;&#10;1st row is &quot;I: Amount you earn from work a month.&quot; The example is $585 and &quot;your information&quot; is blank&#10;2nd row is &quot;J: Add new SSI amount (add row H to row I).&quot; Example has &quot;+ $485&quot; and &quot;your information&quot; has a &quot;+&quot;&#10;Last row is &quot;K: Total amount you will take home per month.&quot; The example is &quot;= $1070&quot; and &quot;your information&quot; has an &quot;=&quot;"/>
          <p:cNvPicPr>
            <a:picLocks noGrp="1" noChangeAspect="1"/>
          </p:cNvPicPr>
          <p:nvPr>
            <p:ph idx="1"/>
          </p:nvPr>
        </p:nvPicPr>
        <p:blipFill>
          <a:blip r:embed="rId3"/>
          <a:stretch>
            <a:fillRect/>
          </a:stretch>
        </p:blipFill>
        <p:spPr>
          <a:xfrm>
            <a:off x="715615" y="1451932"/>
            <a:ext cx="7711729" cy="4583108"/>
          </a:xfrm>
          <a:prstGeom prst="rect">
            <a:avLst/>
          </a:prstGeom>
        </p:spPr>
      </p:pic>
      <p:sp>
        <p:nvSpPr>
          <p:cNvPr id="2" name="Title 1"/>
          <p:cNvSpPr>
            <a:spLocks noGrp="1"/>
          </p:cNvSpPr>
          <p:nvPr>
            <p:ph type="title" idx="4294967295"/>
          </p:nvPr>
        </p:nvSpPr>
        <p:spPr>
          <a:xfrm>
            <a:off x="553641" y="457200"/>
            <a:ext cx="8036720" cy="743347"/>
          </a:xfrm>
        </p:spPr>
        <p:txBody>
          <a:bodyPr/>
          <a:lstStyle/>
          <a:p>
            <a:r>
              <a:rPr lang="en-US" altLang="en-US"/>
              <a:t>Using the </a:t>
            </a:r>
            <a:r>
              <a:rPr lang="en-US" altLang="en-US" i="1"/>
              <a:t>SSI estimator: Example Part 2</a:t>
            </a:r>
            <a:endParaRPr lang="en-US" i="1"/>
          </a:p>
        </p:txBody>
      </p:sp>
      <p:graphicFrame>
        <p:nvGraphicFramePr>
          <p:cNvPr id="6" name="Table 5">
            <a:extLst>
              <a:ext uri="{FF2B5EF4-FFF2-40B4-BE49-F238E27FC236}">
                <a16:creationId xmlns:a16="http://schemas.microsoft.com/office/drawing/2014/main" id="{5E6CFE4F-9627-44AA-92D9-789301D1484D}"/>
              </a:ext>
            </a:extLst>
          </p:cNvPr>
          <p:cNvGraphicFramePr>
            <a:graphicFrameLocks noGrp="1"/>
          </p:cNvGraphicFramePr>
          <p:nvPr>
            <p:extLst>
              <p:ext uri="{D42A27DB-BD31-4B8C-83A1-F6EECF244321}">
                <p14:modId xmlns:p14="http://schemas.microsoft.com/office/powerpoint/2010/main" val="2980078931"/>
              </p:ext>
            </p:extLst>
          </p:nvPr>
        </p:nvGraphicFramePr>
        <p:xfrm>
          <a:off x="6970326" y="2057400"/>
          <a:ext cx="1370755" cy="3864610"/>
        </p:xfrm>
        <a:graphic>
          <a:graphicData uri="http://schemas.openxmlformats.org/drawingml/2006/table">
            <a:tbl>
              <a:tblPr firstRow="1" bandRow="1">
                <a:tableStyleId>{5C22544A-7EE6-4342-B048-85BDC9FD1C3A}</a:tableStyleId>
              </a:tblPr>
              <a:tblGrid>
                <a:gridCol w="1370755">
                  <a:extLst>
                    <a:ext uri="{9D8B030D-6E8A-4147-A177-3AD203B41FA5}">
                      <a16:colId xmlns:a16="http://schemas.microsoft.com/office/drawing/2014/main" val="3368043208"/>
                    </a:ext>
                  </a:extLst>
                </a:gridCol>
              </a:tblGrid>
              <a:tr h="504825">
                <a:tc>
                  <a:txBody>
                    <a:bodyPr/>
                    <a:lstStyle/>
                    <a:p>
                      <a:r>
                        <a:rPr lang="en-US" sz="1400" b="0" i="1">
                          <a:solidFill>
                            <a:schemeClr val="tx1"/>
                          </a:solidFill>
                        </a:rPr>
                        <a:t>$735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75273"/>
                  </a:ext>
                </a:extLst>
              </a:tr>
              <a:tr h="590550">
                <a:tc>
                  <a:txBody>
                    <a:bodyPr/>
                    <a:lstStyle/>
                    <a:p>
                      <a:r>
                        <a:rPr lang="en-US" sz="1400" b="0" i="1">
                          <a:solidFill>
                            <a:schemeClr val="tx1"/>
                          </a:solidFill>
                        </a:rPr>
                        <a:t>$557.50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537738"/>
                  </a:ext>
                </a:extLst>
              </a:tr>
              <a:tr h="452838">
                <a:tc>
                  <a:txBody>
                    <a:bodyPr/>
                    <a:lstStyle/>
                    <a:p>
                      <a:r>
                        <a:rPr lang="en-US" sz="1400" b="0" i="1">
                          <a:solidFill>
                            <a:schemeClr val="tx1"/>
                          </a:solidFill>
                        </a:rPr>
                        <a:t>$177.50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928681"/>
                  </a:ext>
                </a:extLst>
              </a:tr>
              <a:tr h="928287">
                <a:tc>
                  <a:txBody>
                    <a:bodyPr/>
                    <a:lstStyle/>
                    <a:p>
                      <a:endParaRPr lang="en-US" sz="1400" b="0" i="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79846"/>
                  </a:ext>
                </a:extLst>
              </a:tr>
              <a:tr h="476250">
                <a:tc>
                  <a:txBody>
                    <a:bodyPr/>
                    <a:lstStyle/>
                    <a:p>
                      <a:r>
                        <a:rPr lang="en-US" sz="1400" b="0" i="1">
                          <a:solidFill>
                            <a:schemeClr val="tx1"/>
                          </a:solidFill>
                        </a:rPr>
                        <a:t> $1200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0935818"/>
                  </a:ext>
                </a:extLst>
              </a:tr>
              <a:tr h="495300">
                <a:tc>
                  <a:txBody>
                    <a:bodyPr/>
                    <a:lstStyle/>
                    <a:p>
                      <a:r>
                        <a:rPr lang="en-US" sz="1400" b="0" i="1">
                          <a:solidFill>
                            <a:schemeClr val="tx1"/>
                          </a:solidFill>
                        </a:rPr>
                        <a:t>$177.50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126624"/>
                  </a:ext>
                </a:extLst>
              </a:tr>
              <a:tr h="416560">
                <a:tc>
                  <a:txBody>
                    <a:bodyPr/>
                    <a:lstStyle/>
                    <a:p>
                      <a:r>
                        <a:rPr lang="en-US" sz="1400" b="0" i="1">
                          <a:solidFill>
                            <a:schemeClr val="tx1"/>
                          </a:solidFill>
                        </a:rPr>
                        <a:t>$1377.50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7965418"/>
                  </a:ext>
                </a:extLst>
              </a:tr>
            </a:tbl>
          </a:graphicData>
        </a:graphic>
      </p:graphicFrame>
    </p:spTree>
    <p:extLst>
      <p:ext uri="{BB962C8B-B14F-4D97-AF65-F5344CB8AC3E}">
        <p14:creationId xmlns:p14="http://schemas.microsoft.com/office/powerpoint/2010/main" val="2483037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a:solidFill>
                  <a:srgbClr val="3B3C3E"/>
                </a:solidFill>
              </a:rPr>
              <a:t>More on Tracking and managing income and benefits</a:t>
            </a:r>
            <a:endParaRPr lang="en-US"/>
          </a:p>
        </p:txBody>
      </p:sp>
      <p:sp>
        <p:nvSpPr>
          <p:cNvPr id="3" name="Content Placeholder 2"/>
          <p:cNvSpPr>
            <a:spLocks noGrp="1"/>
          </p:cNvSpPr>
          <p:nvPr>
            <p:ph sz="half" idx="1"/>
          </p:nvPr>
        </p:nvSpPr>
        <p:spPr/>
        <p:txBody>
          <a:bodyPr>
            <a:normAutofit/>
          </a:bodyPr>
          <a:lstStyle/>
          <a:p>
            <a:pPr marL="0" indent="0">
              <a:buNone/>
              <a:defRPr/>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pPr>
              <a:buFont typeface="Wingdings" charset="0"/>
              <a:buChar char="§"/>
              <a:defRPr/>
            </a:pPr>
            <a:r>
              <a:rPr lang="en-US" i="1">
                <a:ea typeface="ＭＳ Ｐゴシック" charset="0"/>
              </a:rPr>
              <a:t>Tool 1: Income and resource tracker </a:t>
            </a:r>
            <a:endParaRPr lang="en-US">
              <a:ea typeface="ＭＳ Ｐゴシック" charset="0"/>
            </a:endParaRPr>
          </a:p>
          <a:p>
            <a:pPr>
              <a:buFont typeface="Wingdings" charset="0"/>
              <a:buChar char="§"/>
              <a:defRPr/>
            </a:pPr>
            <a:r>
              <a:rPr lang="en-US" i="1">
                <a:ea typeface="ＭＳ Ｐゴシック" charset="0"/>
              </a:rPr>
              <a:t>Tool 2: Ways receive income and benefits </a:t>
            </a:r>
            <a:endParaRPr lang="en-US">
              <a:ea typeface="ＭＳ Ｐゴシック" charset="0"/>
            </a:endParaRPr>
          </a:p>
          <a:p>
            <a:pPr>
              <a:buFont typeface="Wingdings" charset="0"/>
              <a:buChar char="§"/>
              <a:defRPr/>
            </a:pPr>
            <a:r>
              <a:rPr lang="en-US" i="1">
                <a:ea typeface="ＭＳ Ｐゴシック" charset="0"/>
              </a:rPr>
              <a:t>Tool 3: Ways to increase cash and financial resources</a:t>
            </a:r>
            <a:endParaRPr lang="en-US">
              <a:ea typeface="ＭＳ Ｐゴシック" charset="0"/>
            </a:endParaRPr>
          </a:p>
        </p:txBody>
      </p:sp>
    </p:spTree>
    <p:extLst>
      <p:ext uri="{BB962C8B-B14F-4D97-AF65-F5344CB8AC3E}">
        <p14:creationId xmlns:p14="http://schemas.microsoft.com/office/powerpoint/2010/main" val="884179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idx="4294967295"/>
          </p:nvPr>
        </p:nvSpPr>
        <p:spPr>
          <a:xfrm>
            <a:off x="554038" y="274638"/>
            <a:ext cx="8035925" cy="742950"/>
          </a:xfrm>
        </p:spPr>
        <p:txBody>
          <a:bodyPr/>
          <a:lstStyle/>
          <a:p>
            <a:pPr eaLnBrk="1" hangingPunct="1"/>
            <a:r>
              <a:rPr lang="en-US">
                <a:solidFill>
                  <a:srgbClr val="3B3C3E"/>
                </a:solidFill>
                <a:latin typeface="Georgia" charset="0"/>
                <a:ea typeface="MS PGothic" charset="0"/>
              </a:rPr>
              <a:t>Module 4: Paying bills and other expenses</a:t>
            </a:r>
          </a:p>
        </p:txBody>
      </p:sp>
      <p:sp>
        <p:nvSpPr>
          <p:cNvPr id="3" name="Content Placeholder 2"/>
          <p:cNvSpPr>
            <a:spLocks noGrp="1"/>
          </p:cNvSpPr>
          <p:nvPr>
            <p:ph idx="1"/>
          </p:nvPr>
        </p:nvSpPr>
        <p:spPr>
          <a:xfrm>
            <a:off x="457200" y="1350963"/>
            <a:ext cx="8132763" cy="4525962"/>
          </a:xfrm>
        </p:spPr>
        <p:txBody>
          <a:bodyPr rtlCol="0">
            <a:normAutofit/>
          </a:bodyPr>
          <a:lstStyle/>
          <a:p>
            <a:pPr marL="0" indent="0" eaLnBrk="1" fontAlgn="auto" hangingPunct="1">
              <a:lnSpc>
                <a:spcPts val="2800"/>
              </a:lnSpc>
              <a:spcBef>
                <a:spcPts val="1200"/>
              </a:spcBef>
              <a:spcAft>
                <a:spcPts val="600"/>
              </a:spcAft>
              <a:buFont typeface="Wingdings" charset="2"/>
              <a:buNone/>
              <a:defRPr/>
            </a:pPr>
            <a:r>
              <a:rPr lang="en-US" b="1">
                <a:solidFill>
                  <a:srgbClr val="3B3C3E"/>
                </a:solidFill>
                <a:ea typeface="+mn-ea"/>
                <a:cs typeface="+mn-cs"/>
              </a:rPr>
              <a:t>Spending</a:t>
            </a:r>
          </a:p>
          <a:p>
            <a:pPr indent="-347472" eaLnBrk="1" fontAlgn="auto" hangingPunct="1">
              <a:spcAft>
                <a:spcPts val="0"/>
              </a:spcAft>
              <a:buFont typeface="Wingdings" charset="2"/>
              <a:buChar char="§"/>
              <a:defRPr/>
            </a:pPr>
            <a:r>
              <a:rPr lang="en-US">
                <a:solidFill>
                  <a:srgbClr val="3B3C3E"/>
                </a:solidFill>
                <a:ea typeface="+mn-ea"/>
                <a:cs typeface="+mn-cs"/>
              </a:rPr>
              <a:t>Money you use to pay for a wide range of basic needs, your financial obligations, and other things you may want.</a:t>
            </a:r>
          </a:p>
          <a:p>
            <a:pPr marL="0" indent="0" eaLnBrk="1" fontAlgn="auto" hangingPunct="1">
              <a:spcAft>
                <a:spcPts val="0"/>
              </a:spcAft>
              <a:buFont typeface="Wingdings" charset="0"/>
              <a:buNone/>
              <a:defRPr/>
            </a:pPr>
            <a:endParaRPr lang="en-US">
              <a:solidFill>
                <a:srgbClr val="3B3C3E"/>
              </a:solidFill>
              <a:ea typeface="+mn-ea"/>
              <a:cs typeface="+mn-cs"/>
            </a:endParaRPr>
          </a:p>
          <a:p>
            <a:pPr marL="0" indent="0">
              <a:buNone/>
              <a:defRPr/>
            </a:pPr>
            <a:r>
              <a:rPr lang="en-US" altLang="en-US" b="1" i="1"/>
              <a:t>The way people use their money is often a reflection of their values</a:t>
            </a:r>
            <a:r>
              <a:rPr lang="en-US" altLang="en-US" i="1"/>
              <a:t>. When it comes to how the people you serve spend their money, it helps to </a:t>
            </a:r>
            <a:r>
              <a:rPr lang="en-US" altLang="en-US" b="1" i="1"/>
              <a:t>avoid implying your own personal values and judgement</a:t>
            </a:r>
            <a:r>
              <a:rPr lang="en-US" altLang="en-US" i="1"/>
              <a:t>.</a:t>
            </a:r>
            <a:endParaRPr lang="en-US" i="1"/>
          </a:p>
        </p:txBody>
      </p:sp>
    </p:spTree>
    <p:extLst>
      <p:ext uri="{BB962C8B-B14F-4D97-AF65-F5344CB8AC3E}">
        <p14:creationId xmlns:p14="http://schemas.microsoft.com/office/powerpoint/2010/main" val="1362084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idx="4294967295"/>
          </p:nvPr>
        </p:nvSpPr>
        <p:spPr>
          <a:xfrm>
            <a:off x="554038" y="274638"/>
            <a:ext cx="8035925" cy="742950"/>
          </a:xfrm>
        </p:spPr>
        <p:txBody>
          <a:bodyPr/>
          <a:lstStyle/>
          <a:p>
            <a:pPr eaLnBrk="1" hangingPunct="1"/>
            <a:r>
              <a:rPr lang="en-US">
                <a:solidFill>
                  <a:srgbClr val="3B3C3E"/>
                </a:solidFill>
                <a:latin typeface="Georgia" charset="0"/>
                <a:ea typeface="MS PGothic" charset="0"/>
              </a:rPr>
              <a:t>Module 4: </a:t>
            </a:r>
            <a:r>
              <a:rPr lang="en-US" i="1">
                <a:solidFill>
                  <a:srgbClr val="3B3C3E"/>
                </a:solidFill>
                <a:latin typeface="Georgia" charset="0"/>
                <a:ea typeface="MS PGothic" charset="0"/>
              </a:rPr>
              <a:t>Focus on People with Disabilities</a:t>
            </a:r>
          </a:p>
        </p:txBody>
      </p:sp>
      <p:sp>
        <p:nvSpPr>
          <p:cNvPr id="3" name="Content Placeholder 2"/>
          <p:cNvSpPr>
            <a:spLocks noGrp="1"/>
          </p:cNvSpPr>
          <p:nvPr>
            <p:ph idx="1"/>
          </p:nvPr>
        </p:nvSpPr>
        <p:spPr>
          <a:xfrm>
            <a:off x="457200" y="1350963"/>
            <a:ext cx="8132763" cy="4525962"/>
          </a:xfrm>
        </p:spPr>
        <p:txBody>
          <a:bodyPr rtlCol="0">
            <a:normAutofit/>
          </a:bodyPr>
          <a:lstStyle/>
          <a:p>
            <a:pPr marL="0" indent="0">
              <a:lnSpc>
                <a:spcPts val="2800"/>
              </a:lnSpc>
              <a:spcBef>
                <a:spcPts val="1200"/>
              </a:spcBef>
              <a:spcAft>
                <a:spcPts val="600"/>
              </a:spcAft>
              <a:buNone/>
              <a:defRPr/>
            </a:pPr>
            <a:r>
              <a:rPr lang="en-US" altLang="en-US" i="1"/>
              <a:t>Depending on circumstances, some people with disabilities may have had limited choices in how to spend their money. </a:t>
            </a:r>
          </a:p>
          <a:p>
            <a:pPr indent="-342900">
              <a:lnSpc>
                <a:spcPts val="2800"/>
              </a:lnSpc>
              <a:spcBef>
                <a:spcPts val="1200"/>
              </a:spcBef>
              <a:spcAft>
                <a:spcPts val="600"/>
              </a:spcAft>
              <a:defRPr/>
            </a:pPr>
            <a:r>
              <a:rPr lang="en-US" altLang="en-US" b="1"/>
              <a:t>This could be because of age </a:t>
            </a:r>
            <a:r>
              <a:rPr lang="en-US" altLang="en-US"/>
              <a:t>– if the person is a minor, a parent or guardian has made their spending decisions. </a:t>
            </a:r>
          </a:p>
          <a:p>
            <a:pPr indent="-342900">
              <a:lnSpc>
                <a:spcPts val="2800"/>
              </a:lnSpc>
              <a:spcBef>
                <a:spcPts val="1200"/>
              </a:spcBef>
              <a:spcAft>
                <a:spcPts val="600"/>
              </a:spcAft>
              <a:defRPr/>
            </a:pPr>
            <a:r>
              <a:rPr lang="en-US" altLang="en-US"/>
              <a:t>In some circumstances, </a:t>
            </a:r>
            <a:r>
              <a:rPr lang="en-US" altLang="en-US" b="1"/>
              <a:t>even adults with disabilities may have had very limited opportunities</a:t>
            </a:r>
            <a:r>
              <a:rPr lang="en-US" altLang="en-US"/>
              <a:t> to make decisions about the use of their money. </a:t>
            </a:r>
          </a:p>
          <a:p>
            <a:pPr indent="-342900">
              <a:lnSpc>
                <a:spcPts val="2800"/>
              </a:lnSpc>
              <a:spcBef>
                <a:spcPts val="1200"/>
              </a:spcBef>
              <a:spcAft>
                <a:spcPts val="600"/>
              </a:spcAft>
              <a:defRPr/>
            </a:pPr>
            <a:r>
              <a:rPr lang="en-US" altLang="en-US"/>
              <a:t>Use of income may be, or have been, </a:t>
            </a:r>
            <a:r>
              <a:rPr lang="en-US" altLang="en-US" b="1"/>
              <a:t>controlled by a trustee, family member, or representative payee</a:t>
            </a:r>
            <a:r>
              <a:rPr lang="en-US" altLang="en-US"/>
              <a:t>. </a:t>
            </a:r>
            <a:endParaRPr lang="en-US" i="1"/>
          </a:p>
        </p:txBody>
      </p:sp>
    </p:spTree>
    <p:extLst>
      <p:ext uri="{BB962C8B-B14F-4D97-AF65-F5344CB8AC3E}">
        <p14:creationId xmlns:p14="http://schemas.microsoft.com/office/powerpoint/2010/main" val="4264891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idx="4294967295"/>
          </p:nvPr>
        </p:nvSpPr>
        <p:spPr>
          <a:xfrm>
            <a:off x="554038" y="274638"/>
            <a:ext cx="8035925" cy="742950"/>
          </a:xfrm>
        </p:spPr>
        <p:txBody>
          <a:bodyPr/>
          <a:lstStyle/>
          <a:p>
            <a:pPr eaLnBrk="1" hangingPunct="1"/>
            <a:r>
              <a:rPr lang="en-US">
                <a:solidFill>
                  <a:srgbClr val="3B3C3E"/>
                </a:solidFill>
                <a:latin typeface="Georgia" charset="0"/>
                <a:ea typeface="MS PGothic" charset="0"/>
              </a:rPr>
              <a:t>Values, choices, and rights</a:t>
            </a:r>
          </a:p>
        </p:txBody>
      </p:sp>
      <p:sp>
        <p:nvSpPr>
          <p:cNvPr id="3" name="Content Placeholder 2"/>
          <p:cNvSpPr>
            <a:spLocks noGrp="1"/>
          </p:cNvSpPr>
          <p:nvPr>
            <p:ph idx="1"/>
          </p:nvPr>
        </p:nvSpPr>
        <p:spPr>
          <a:xfrm>
            <a:off x="457200" y="1350962"/>
            <a:ext cx="8132763" cy="4821237"/>
          </a:xfrm>
        </p:spPr>
        <p:txBody>
          <a:bodyPr rtlCol="0">
            <a:normAutofit/>
          </a:bodyPr>
          <a:lstStyle/>
          <a:p>
            <a:pPr indent="-342900">
              <a:lnSpc>
                <a:spcPts val="2800"/>
              </a:lnSpc>
              <a:spcBef>
                <a:spcPts val="1200"/>
              </a:spcBef>
              <a:spcAft>
                <a:spcPts val="600"/>
              </a:spcAft>
              <a:defRPr/>
            </a:pPr>
            <a:r>
              <a:rPr lang="en-US" altLang="en-US" b="1"/>
              <a:t>Values about money </a:t>
            </a:r>
            <a:r>
              <a:rPr lang="en-US" altLang="en-US"/>
              <a:t>may come from life experiences, culture, family, peers, and media.</a:t>
            </a:r>
          </a:p>
          <a:p>
            <a:pPr indent="-342900">
              <a:lnSpc>
                <a:spcPts val="2800"/>
              </a:lnSpc>
              <a:spcBef>
                <a:spcPts val="1200"/>
              </a:spcBef>
              <a:spcAft>
                <a:spcPts val="600"/>
              </a:spcAft>
              <a:defRPr/>
            </a:pPr>
            <a:r>
              <a:rPr lang="en-US" altLang="en-US"/>
              <a:t>Rather than judge how people spend, it’s important to </a:t>
            </a:r>
            <a:r>
              <a:rPr lang="en-US" altLang="en-US" b="1"/>
              <a:t>give them the tools to make decisions </a:t>
            </a:r>
            <a:r>
              <a:rPr lang="en-US" altLang="en-US"/>
              <a:t>and</a:t>
            </a:r>
            <a:r>
              <a:rPr lang="en-US" altLang="en-US" b="1"/>
              <a:t> understand the possible results</a:t>
            </a:r>
            <a:r>
              <a:rPr lang="en-US" altLang="en-US"/>
              <a:t> of those decisions.</a:t>
            </a:r>
          </a:p>
          <a:p>
            <a:pPr indent="-342900">
              <a:lnSpc>
                <a:spcPts val="2800"/>
              </a:lnSpc>
              <a:spcBef>
                <a:spcPts val="1200"/>
              </a:spcBef>
              <a:spcAft>
                <a:spcPts val="600"/>
              </a:spcAft>
              <a:defRPr/>
            </a:pPr>
            <a:r>
              <a:rPr lang="en-US" altLang="en-US"/>
              <a:t>People with disabilities, like all people, </a:t>
            </a:r>
            <a:r>
              <a:rPr lang="en-US" altLang="en-US" b="1"/>
              <a:t>have the right to make choices </a:t>
            </a:r>
            <a:r>
              <a:rPr lang="en-US" altLang="en-US"/>
              <a:t>with how their money is used,</a:t>
            </a:r>
            <a:r>
              <a:rPr lang="en-US" altLang="en-US" b="1"/>
              <a:t> and they have the right to take risks</a:t>
            </a:r>
            <a:r>
              <a:rPr lang="en-US" altLang="en-US"/>
              <a:t>.</a:t>
            </a:r>
          </a:p>
          <a:p>
            <a:pPr indent="-342900">
              <a:lnSpc>
                <a:spcPts val="2800"/>
              </a:lnSpc>
              <a:spcBef>
                <a:spcPts val="1200"/>
              </a:spcBef>
              <a:spcAft>
                <a:spcPts val="600"/>
              </a:spcAft>
              <a:defRPr/>
            </a:pPr>
            <a:r>
              <a:rPr lang="en-US" altLang="en-US" b="1"/>
              <a:t>Even when a person has assistance</a:t>
            </a:r>
            <a:r>
              <a:rPr lang="en-US" altLang="en-US"/>
              <a:t> with paying their bills and other expenses, </a:t>
            </a:r>
            <a:r>
              <a:rPr lang="en-US" altLang="en-US" b="1"/>
              <a:t>they should be consulted and involved</a:t>
            </a:r>
            <a:r>
              <a:rPr lang="en-US" altLang="en-US"/>
              <a:t> in the process. </a:t>
            </a:r>
            <a:endParaRPr lang="en-US" i="1"/>
          </a:p>
        </p:txBody>
      </p:sp>
    </p:spTree>
    <p:extLst>
      <p:ext uri="{BB962C8B-B14F-4D97-AF65-F5344CB8AC3E}">
        <p14:creationId xmlns:p14="http://schemas.microsoft.com/office/powerpoint/2010/main" val="1046613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t>Tool in </a:t>
            </a:r>
            <a:r>
              <a:rPr lang="en-US" i="1"/>
              <a:t>Focus On People With Disabilities (p.53): Spending tracker</a:t>
            </a:r>
          </a:p>
        </p:txBody>
      </p:sp>
      <p:sp>
        <p:nvSpPr>
          <p:cNvPr id="3" name="Content Placeholder 2"/>
          <p:cNvSpPr>
            <a:spLocks noGrp="1"/>
          </p:cNvSpPr>
          <p:nvPr>
            <p:ph sz="half" idx="1"/>
          </p:nvPr>
        </p:nvSpPr>
        <p:spPr>
          <a:xfrm>
            <a:off x="457200" y="1350183"/>
            <a:ext cx="8133161" cy="4525963"/>
          </a:xfrm>
        </p:spPr>
        <p:txBody>
          <a:bodyPr>
            <a:normAutofit/>
          </a:bodyPr>
          <a:lstStyle/>
          <a:p>
            <a:r>
              <a:rPr lang="en-US" altLang="en-US"/>
              <a:t>Use this tool to help a person you serve </a:t>
            </a:r>
            <a:r>
              <a:rPr lang="en-US" altLang="en-US" b="1"/>
              <a:t>understand how they spend their money</a:t>
            </a:r>
            <a:r>
              <a:rPr lang="en-US" altLang="en-US"/>
              <a:t>. </a:t>
            </a:r>
          </a:p>
          <a:p>
            <a:r>
              <a:rPr lang="en-US" altLang="en-US"/>
              <a:t>Encourage the person you serve to </a:t>
            </a:r>
            <a:r>
              <a:rPr lang="en-US" altLang="en-US" b="1"/>
              <a:t>track their spending for a day, a week, two weeks, or a month</a:t>
            </a:r>
            <a:r>
              <a:rPr lang="en-US" altLang="en-US"/>
              <a:t>. </a:t>
            </a:r>
          </a:p>
          <a:p>
            <a:r>
              <a:rPr lang="en-US" altLang="en-US"/>
              <a:t>With this information, they may </a:t>
            </a:r>
            <a:r>
              <a:rPr lang="en-US" altLang="en-US" b="1"/>
              <a:t>realize where their money goes</a:t>
            </a:r>
            <a:r>
              <a:rPr lang="en-US" altLang="en-US"/>
              <a:t> for the first time. </a:t>
            </a:r>
          </a:p>
          <a:p>
            <a:r>
              <a:rPr lang="en-US" altLang="en-US"/>
              <a:t>They can then </a:t>
            </a:r>
            <a:r>
              <a:rPr lang="en-US" altLang="en-US" b="1"/>
              <a:t>make changes to how they spend their money</a:t>
            </a:r>
            <a:r>
              <a:rPr lang="en-US" altLang="en-US"/>
              <a:t>.</a:t>
            </a:r>
          </a:p>
          <a:p>
            <a:r>
              <a:rPr lang="en-US" altLang="en-US" b="1"/>
              <a:t>The way a person tracks how they spend</a:t>
            </a:r>
            <a:r>
              <a:rPr lang="en-US" altLang="en-US"/>
              <a:t> their money and financial resources does not matter. They should </a:t>
            </a:r>
            <a:r>
              <a:rPr lang="en-US" altLang="en-US" b="1"/>
              <a:t>use whatever is most comfortable.</a:t>
            </a:r>
            <a:endParaRPr lang="en-US" altLang="en-US"/>
          </a:p>
          <a:p>
            <a:endParaRPr lang="en-US" altLang="en-US"/>
          </a:p>
        </p:txBody>
      </p:sp>
    </p:spTree>
    <p:extLst>
      <p:ext uri="{BB962C8B-B14F-4D97-AF65-F5344CB8AC3E}">
        <p14:creationId xmlns:p14="http://schemas.microsoft.com/office/powerpoint/2010/main" val="1386468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Spending tracker: sample strategies  p.51</a:t>
            </a:r>
          </a:p>
        </p:txBody>
      </p:sp>
      <p:sp>
        <p:nvSpPr>
          <p:cNvPr id="3" name="Content Placeholder 2"/>
          <p:cNvSpPr>
            <a:spLocks noGrp="1"/>
          </p:cNvSpPr>
          <p:nvPr>
            <p:ph sz="half" idx="1"/>
          </p:nvPr>
        </p:nvSpPr>
        <p:spPr>
          <a:xfrm>
            <a:off x="457200" y="1480841"/>
            <a:ext cx="8133161" cy="4652921"/>
          </a:xfrm>
        </p:spPr>
        <p:txBody>
          <a:bodyPr>
            <a:normAutofit fontScale="92500"/>
          </a:bodyPr>
          <a:lstStyle/>
          <a:p>
            <a:pPr lvl="0">
              <a:spcBef>
                <a:spcPts val="1200"/>
              </a:spcBef>
            </a:pPr>
            <a:r>
              <a:rPr lang="en-US" altLang="en-US" b="1"/>
              <a:t>Write your spending </a:t>
            </a:r>
            <a:r>
              <a:rPr lang="en-US" altLang="en-US"/>
              <a:t>into the spending tracker.</a:t>
            </a:r>
          </a:p>
          <a:p>
            <a:pPr lvl="0">
              <a:spcBef>
                <a:spcPts val="1200"/>
              </a:spcBef>
            </a:pPr>
            <a:r>
              <a:rPr lang="en-US" altLang="en-US" b="1"/>
              <a:t>Ask someone else </a:t>
            </a:r>
            <a:r>
              <a:rPr lang="en-US" altLang="en-US"/>
              <a:t>to write your spending into the spending tracker.</a:t>
            </a:r>
          </a:p>
          <a:p>
            <a:pPr lvl="0">
              <a:spcBef>
                <a:spcPts val="1200"/>
              </a:spcBef>
            </a:pPr>
            <a:r>
              <a:rPr lang="en-US" altLang="en-US" b="1"/>
              <a:t>Keep receipts</a:t>
            </a:r>
            <a:r>
              <a:rPr lang="en-US" altLang="en-US"/>
              <a:t> for every time you use money and then fill in the spending tracker using the information from your receipts.</a:t>
            </a:r>
          </a:p>
          <a:p>
            <a:pPr lvl="0">
              <a:spcBef>
                <a:spcPts val="1200"/>
              </a:spcBef>
            </a:pPr>
            <a:r>
              <a:rPr lang="en-US" altLang="en-US" b="1"/>
              <a:t>Record a voice memo </a:t>
            </a:r>
            <a:r>
              <a:rPr lang="en-US" altLang="en-US"/>
              <a:t>each time you spend money and have that written into the spending tracker</a:t>
            </a:r>
            <a:r>
              <a:rPr lang="en-US" altLang="en-US" b="1"/>
              <a:t> </a:t>
            </a:r>
            <a:r>
              <a:rPr lang="en-US" altLang="en-US"/>
              <a:t>at the end of a day or week.</a:t>
            </a:r>
          </a:p>
          <a:p>
            <a:pPr lvl="0">
              <a:spcBef>
                <a:spcPts val="1200"/>
              </a:spcBef>
            </a:pPr>
            <a:r>
              <a:rPr lang="en-US" altLang="en-US" b="1"/>
              <a:t>Take pictures </a:t>
            </a:r>
            <a:r>
              <a:rPr lang="en-US" altLang="en-US"/>
              <a:t>of what you spend your money on and have that written into the spending tracker at the end of a day or week.</a:t>
            </a:r>
          </a:p>
          <a:p>
            <a:pPr lvl="0">
              <a:spcBef>
                <a:spcPts val="1200"/>
              </a:spcBef>
            </a:pPr>
            <a:r>
              <a:rPr lang="en-US" altLang="en-US" b="1"/>
              <a:t>Use a smart phone application </a:t>
            </a:r>
            <a:r>
              <a:rPr lang="en-US" altLang="en-US"/>
              <a:t>to track your spending.</a:t>
            </a:r>
          </a:p>
        </p:txBody>
      </p:sp>
    </p:spTree>
    <p:extLst>
      <p:ext uri="{BB962C8B-B14F-4D97-AF65-F5344CB8AC3E}">
        <p14:creationId xmlns:p14="http://schemas.microsoft.com/office/powerpoint/2010/main" val="420963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i="1"/>
              <a:t>Focus on People with Disabilities </a:t>
            </a:r>
            <a:r>
              <a:rPr lang="en-US"/>
              <a:t>Contents (3 of 4)</a:t>
            </a:r>
          </a:p>
        </p:txBody>
      </p:sp>
      <p:sp>
        <p:nvSpPr>
          <p:cNvPr id="3" name="Content Placeholder 2"/>
          <p:cNvSpPr>
            <a:spLocks noGrp="1"/>
          </p:cNvSpPr>
          <p:nvPr>
            <p:ph sz="half" idx="1"/>
          </p:nvPr>
        </p:nvSpPr>
        <p:spPr>
          <a:xfrm>
            <a:off x="553641" y="1523999"/>
            <a:ext cx="8037576" cy="4443663"/>
          </a:xfrm>
        </p:spPr>
        <p:txBody>
          <a:bodyPr>
            <a:normAutofit/>
          </a:bodyPr>
          <a:lstStyle/>
          <a:p>
            <a:pPr marL="0" indent="0" algn="ctr">
              <a:buNone/>
            </a:pPr>
            <a:r>
              <a:rPr lang="en-US" altLang="en-US" sz="2600" b="1" u="sng">
                <a:solidFill>
                  <a:srgbClr val="2CB34A"/>
                </a:solidFill>
              </a:rPr>
              <a:t>Subsection 2: Budgeting</a:t>
            </a:r>
          </a:p>
          <a:p>
            <a:pPr>
              <a:spcBef>
                <a:spcPts val="600"/>
              </a:spcBef>
            </a:pPr>
            <a:r>
              <a:rPr lang="en-US" altLang="en-US"/>
              <a:t>Module 3: Tracking and managing income and benefits</a:t>
            </a:r>
          </a:p>
          <a:p>
            <a:pPr lvl="1">
              <a:spcBef>
                <a:spcPts val="600"/>
              </a:spcBef>
            </a:pPr>
            <a:r>
              <a:rPr lang="en-US" altLang="en-US"/>
              <a:t>Tool: Income and benefit tracker </a:t>
            </a:r>
          </a:p>
          <a:p>
            <a:pPr lvl="1">
              <a:spcBef>
                <a:spcPts val="600"/>
              </a:spcBef>
            </a:pPr>
            <a:r>
              <a:rPr lang="en-US" altLang="en-US"/>
              <a:t>Tool: SSI estimator </a:t>
            </a:r>
          </a:p>
          <a:p>
            <a:pPr>
              <a:spcBef>
                <a:spcPts val="600"/>
              </a:spcBef>
            </a:pPr>
            <a:r>
              <a:rPr lang="en-US" altLang="en-US"/>
              <a:t>Module 4: Paying bills and other expenses</a:t>
            </a:r>
          </a:p>
          <a:p>
            <a:pPr lvl="1">
              <a:spcBef>
                <a:spcPts val="600"/>
              </a:spcBef>
            </a:pPr>
            <a:r>
              <a:rPr lang="en-US" altLang="en-US"/>
              <a:t>Tool: Spending tracker </a:t>
            </a:r>
          </a:p>
          <a:p>
            <a:pPr>
              <a:spcBef>
                <a:spcPts val="600"/>
              </a:spcBef>
            </a:pPr>
            <a:r>
              <a:rPr lang="en-US" altLang="en-US"/>
              <a:t>Module 5: Getting through the month</a:t>
            </a:r>
          </a:p>
          <a:p>
            <a:pPr lvl="1">
              <a:spcBef>
                <a:spcPts val="600"/>
              </a:spcBef>
            </a:pPr>
            <a:r>
              <a:rPr lang="en-US" altLang="en-US"/>
              <a:t>Tool: Bill calendar</a:t>
            </a:r>
          </a:p>
          <a:p>
            <a:pPr lvl="1">
              <a:spcBef>
                <a:spcPts val="600"/>
              </a:spcBef>
            </a:pPr>
            <a:r>
              <a:rPr lang="en-US" altLang="en-US"/>
              <a:t>Tool: Monthly budget </a:t>
            </a:r>
          </a:p>
        </p:txBody>
      </p:sp>
    </p:spTree>
    <p:extLst>
      <p:ext uri="{BB962C8B-B14F-4D97-AF65-F5344CB8AC3E}">
        <p14:creationId xmlns:p14="http://schemas.microsoft.com/office/powerpoint/2010/main" val="352081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Using the </a:t>
            </a:r>
            <a:r>
              <a:rPr lang="en-US" altLang="en-US" i="1">
                <a:solidFill>
                  <a:srgbClr val="3B3C3E"/>
                </a:solidFill>
              </a:rPr>
              <a:t>Spending tracker</a:t>
            </a:r>
            <a:endParaRPr lang="en-US" i="1"/>
          </a:p>
        </p:txBody>
      </p:sp>
      <p:pic>
        <p:nvPicPr>
          <p:cNvPr id="5" name="Content Placeholder 4" descr="A grid of the &quot;spending tracker.&quot; It starts with 3 instructions:&#10;&#10;1) Get an envelope to collect your receipts&#10;2) Use the table to sort your spending into the categories below. Forget about bills you share with others.&#10;3) A month's end, total up each category.&#10;&#10;The rest of the tracker includes :&#10;- 12 rows with spending categories: cell phone, debt payment, eating out, education &amp; childcare, entertainment, groceries &amp; other supplies, health expenses, helping others, housing + utilities, pets, transport, and other.&#10;- 6 columns: weeks 1-5, and &quot;category totals&quot;&#10;at the bottom, there is a square with &quot;total spending this month.&quot;" title="spending tracker screen shot">
            <a:extLst>
              <a:ext uri="{FF2B5EF4-FFF2-40B4-BE49-F238E27FC236}">
                <a16:creationId xmlns:a16="http://schemas.microsoft.com/office/drawing/2014/main" id="{C916C55F-ACF5-42FA-9FA0-2DAFE61EA4CA}"/>
              </a:ext>
            </a:extLst>
          </p:cNvPr>
          <p:cNvPicPr>
            <a:picLocks noGrp="1" noChangeAspect="1"/>
          </p:cNvPicPr>
          <p:nvPr>
            <p:ph idx="1"/>
          </p:nvPr>
        </p:nvPicPr>
        <p:blipFill>
          <a:blip r:embed="rId3"/>
          <a:stretch>
            <a:fillRect/>
          </a:stretch>
        </p:blipFill>
        <p:spPr>
          <a:xfrm>
            <a:off x="2381251" y="1400913"/>
            <a:ext cx="4381500" cy="4881911"/>
          </a:xfrm>
        </p:spPr>
      </p:pic>
    </p:spTree>
    <p:extLst>
      <p:ext uri="{BB962C8B-B14F-4D97-AF65-F5344CB8AC3E}">
        <p14:creationId xmlns:p14="http://schemas.microsoft.com/office/powerpoint/2010/main" val="2384740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Using the </a:t>
            </a:r>
            <a:r>
              <a:rPr lang="en-US" altLang="en-US" i="1">
                <a:solidFill>
                  <a:srgbClr val="3B3C3E"/>
                </a:solidFill>
              </a:rPr>
              <a:t>Spending tracker</a:t>
            </a:r>
            <a:endParaRPr lang="en-US" i="1"/>
          </a:p>
        </p:txBody>
      </p:sp>
      <p:pic>
        <p:nvPicPr>
          <p:cNvPr id="5" name="Content Placeholder 4" descr="This spending tracker and the table have figures filled out. They are:&#10;&#10;- Cell phone: $50 in week 1, $0 in weeks 2-5. $50 total.&#10;- Debt payment: no spending&#10;- Eating out: $10 in week 1, $10 in week 2, $15 in week 3, $10 in week 4, $15 in week 5, and $60 total&#10;- Education + childcare: no spending&#10;- Entertainment: $10 in week 1, nothing in week 2-3, $10 in week 4, nothing in week 5, and $20 total.&#10;- Groceries + other supplies: $70 in week 1, $50 week 2, $60 week 3, $70 week 4, $60 week 5. $310 total&#10;- Health expenses: $60 week 1, $15 week 2, $20 week 3, $10 week 4, $10 week 5. $115 total&#10;- Helping others: nothing&#10;- Housing + utilities: $750 in week 1, nothing in other weeks. $750 total&#10;- Pets: no spending&#10;- Transport: $40 week 1, no expenses week 2-5. $40 total&#10;- Other: no expenses.&#10;The total spending this month is $1345" title="spending tracker screen shot with examples">
            <a:extLst>
              <a:ext uri="{FF2B5EF4-FFF2-40B4-BE49-F238E27FC236}">
                <a16:creationId xmlns:a16="http://schemas.microsoft.com/office/drawing/2014/main" id="{C916C55F-ACF5-42FA-9FA0-2DAFE61EA4CA}"/>
              </a:ext>
            </a:extLst>
          </p:cNvPr>
          <p:cNvPicPr>
            <a:picLocks noGrp="1" noChangeAspect="1"/>
          </p:cNvPicPr>
          <p:nvPr>
            <p:ph idx="1"/>
          </p:nvPr>
        </p:nvPicPr>
        <p:blipFill rotWithShape="1">
          <a:blip r:embed="rId3"/>
          <a:srcRect t="14228"/>
          <a:stretch/>
        </p:blipFill>
        <p:spPr>
          <a:xfrm>
            <a:off x="2009775" y="1337850"/>
            <a:ext cx="5124451" cy="4897349"/>
          </a:xfrm>
        </p:spPr>
      </p:pic>
      <p:graphicFrame>
        <p:nvGraphicFramePr>
          <p:cNvPr id="3" name="Table 2">
            <a:extLst>
              <a:ext uri="{FF2B5EF4-FFF2-40B4-BE49-F238E27FC236}">
                <a16:creationId xmlns:a16="http://schemas.microsoft.com/office/drawing/2014/main" id="{E9F96602-F997-4A73-938B-6B3F7547C3C6}"/>
              </a:ext>
            </a:extLst>
          </p:cNvPr>
          <p:cNvGraphicFramePr>
            <a:graphicFrameLocks noGrp="1"/>
          </p:cNvGraphicFramePr>
          <p:nvPr>
            <p:extLst>
              <p:ext uri="{D42A27DB-BD31-4B8C-83A1-F6EECF244321}">
                <p14:modId xmlns:p14="http://schemas.microsoft.com/office/powerpoint/2010/main" val="1658287803"/>
              </p:ext>
            </p:extLst>
          </p:nvPr>
        </p:nvGraphicFramePr>
        <p:xfrm>
          <a:off x="3095625" y="1644014"/>
          <a:ext cx="3895728" cy="4388327"/>
        </p:xfrm>
        <a:graphic>
          <a:graphicData uri="http://schemas.openxmlformats.org/drawingml/2006/table">
            <a:tbl>
              <a:tblPr firstRow="1" bandRow="1">
                <a:tableStyleId>{5C22544A-7EE6-4342-B048-85BDC9FD1C3A}</a:tableStyleId>
              </a:tblPr>
              <a:tblGrid>
                <a:gridCol w="649288">
                  <a:extLst>
                    <a:ext uri="{9D8B030D-6E8A-4147-A177-3AD203B41FA5}">
                      <a16:colId xmlns:a16="http://schemas.microsoft.com/office/drawing/2014/main" val="2750758730"/>
                    </a:ext>
                  </a:extLst>
                </a:gridCol>
                <a:gridCol w="611187">
                  <a:extLst>
                    <a:ext uri="{9D8B030D-6E8A-4147-A177-3AD203B41FA5}">
                      <a16:colId xmlns:a16="http://schemas.microsoft.com/office/drawing/2014/main" val="9393577"/>
                    </a:ext>
                  </a:extLst>
                </a:gridCol>
                <a:gridCol w="628650">
                  <a:extLst>
                    <a:ext uri="{9D8B030D-6E8A-4147-A177-3AD203B41FA5}">
                      <a16:colId xmlns:a16="http://schemas.microsoft.com/office/drawing/2014/main" val="574762502"/>
                    </a:ext>
                  </a:extLst>
                </a:gridCol>
                <a:gridCol w="628650">
                  <a:extLst>
                    <a:ext uri="{9D8B030D-6E8A-4147-A177-3AD203B41FA5}">
                      <a16:colId xmlns:a16="http://schemas.microsoft.com/office/drawing/2014/main" val="1952466077"/>
                    </a:ext>
                  </a:extLst>
                </a:gridCol>
                <a:gridCol w="615950">
                  <a:extLst>
                    <a:ext uri="{9D8B030D-6E8A-4147-A177-3AD203B41FA5}">
                      <a16:colId xmlns:a16="http://schemas.microsoft.com/office/drawing/2014/main" val="4139585444"/>
                    </a:ext>
                  </a:extLst>
                </a:gridCol>
                <a:gridCol w="762003">
                  <a:extLst>
                    <a:ext uri="{9D8B030D-6E8A-4147-A177-3AD203B41FA5}">
                      <a16:colId xmlns:a16="http://schemas.microsoft.com/office/drawing/2014/main" val="1305483267"/>
                    </a:ext>
                  </a:extLst>
                </a:gridCol>
              </a:tblGrid>
              <a:tr h="332581">
                <a:tc>
                  <a:txBody>
                    <a:bodyPr/>
                    <a:lstStyle/>
                    <a:p>
                      <a:pPr algn="ctr"/>
                      <a:r>
                        <a:rPr lang="en-US" sz="1200" b="0">
                          <a:solidFill>
                            <a:schemeClr val="tx1"/>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0995161"/>
                  </a:ext>
                </a:extLst>
              </a:tr>
              <a:tr h="332581">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350300"/>
                  </a:ext>
                </a:extLst>
              </a:tr>
              <a:tr h="332581">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831627"/>
                  </a:ext>
                </a:extLst>
              </a:tr>
              <a:tr h="332581">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908123"/>
                  </a:ext>
                </a:extLst>
              </a:tr>
              <a:tr h="332581">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168856"/>
                  </a:ext>
                </a:extLst>
              </a:tr>
              <a:tr h="332581">
                <a:tc>
                  <a:txBody>
                    <a:bodyPr/>
                    <a:lstStyle/>
                    <a:p>
                      <a:pPr algn="ctr"/>
                      <a:r>
                        <a:rPr lang="en-US" sz="1200" b="0">
                          <a:solidFill>
                            <a:schemeClr val="tx1"/>
                          </a:solidFill>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67990"/>
                  </a:ext>
                </a:extLst>
              </a:tr>
              <a:tr h="332581">
                <a:tc>
                  <a:txBody>
                    <a:bodyPr/>
                    <a:lstStyle/>
                    <a:p>
                      <a:pPr algn="ctr"/>
                      <a:r>
                        <a:rPr lang="en-US" sz="1200" b="0">
                          <a:solidFill>
                            <a:schemeClr val="tx1"/>
                          </a:solidFill>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263314"/>
                  </a:ext>
                </a:extLst>
              </a:tr>
              <a:tr h="332581">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0393116"/>
                  </a:ext>
                </a:extLst>
              </a:tr>
              <a:tr h="332581">
                <a:tc>
                  <a:txBody>
                    <a:bodyPr/>
                    <a:lstStyle/>
                    <a:p>
                      <a:pPr algn="ctr"/>
                      <a:r>
                        <a:rPr lang="en-US" sz="1200" b="0">
                          <a:solidFill>
                            <a:schemeClr val="tx1"/>
                          </a:solidFill>
                        </a:rPr>
                        <a:t>$750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$750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158855"/>
                  </a:ext>
                </a:extLst>
              </a:tr>
              <a:tr h="332581">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677925"/>
                  </a:ext>
                </a:extLst>
              </a:tr>
              <a:tr h="332581">
                <a:tc>
                  <a:txBody>
                    <a:bodyPr/>
                    <a:lstStyle/>
                    <a:p>
                      <a:pPr algn="ctr"/>
                      <a:r>
                        <a:rPr lang="en-US" sz="1200" b="0">
                          <a:solidFill>
                            <a:schemeClr val="tx1"/>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448600"/>
                  </a:ext>
                </a:extLst>
              </a:tr>
              <a:tr h="397355">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775602"/>
                  </a:ext>
                </a:extLst>
              </a:tr>
              <a:tr h="332581">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$1,345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54369"/>
                  </a:ext>
                </a:extLst>
              </a:tr>
            </a:tbl>
          </a:graphicData>
        </a:graphic>
      </p:graphicFrame>
    </p:spTree>
    <p:extLst>
      <p:ext uri="{BB962C8B-B14F-4D97-AF65-F5344CB8AC3E}">
        <p14:creationId xmlns:p14="http://schemas.microsoft.com/office/powerpoint/2010/main" val="3403661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More on paying bills and other expenses</a:t>
            </a:r>
          </a:p>
        </p:txBody>
      </p:sp>
      <p:sp>
        <p:nvSpPr>
          <p:cNvPr id="3" name="Content Placeholder 2"/>
          <p:cNvSpPr>
            <a:spLocks noGrp="1"/>
          </p:cNvSpPr>
          <p:nvPr>
            <p:ph sz="half" idx="1"/>
          </p:nvPr>
        </p:nvSpPr>
        <p:spPr>
          <a:xfrm>
            <a:off x="457200" y="1372803"/>
            <a:ext cx="8133160" cy="4525963"/>
          </a:xfrm>
        </p:spPr>
        <p:txBody>
          <a:bodyPr>
            <a:normAutofit/>
          </a:bodyPr>
          <a:lstStyle/>
          <a:p>
            <a:pPr marL="0" indent="0">
              <a:buNone/>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endParaRPr lang="en-US" altLang="en-US"/>
          </a:p>
          <a:p>
            <a:r>
              <a:rPr lang="en-US" altLang="en-US" i="1"/>
              <a:t>Tool 1: Spending tracker </a:t>
            </a:r>
            <a:endParaRPr lang="en-US" altLang="en-US"/>
          </a:p>
          <a:p>
            <a:r>
              <a:rPr lang="en-US" altLang="en-US" i="1"/>
              <a:t>Tool 2: Bill calendar </a:t>
            </a:r>
            <a:endParaRPr lang="en-US" altLang="en-US"/>
          </a:p>
          <a:p>
            <a:r>
              <a:rPr lang="en-US" altLang="en-US" i="1"/>
              <a:t>Tool 3: Ways to pay bills: Know your options </a:t>
            </a:r>
            <a:endParaRPr lang="en-US" altLang="en-US"/>
          </a:p>
          <a:p>
            <a:r>
              <a:rPr lang="en-US" altLang="en-US" i="1"/>
              <a:t>Tool 4: Strategies for cutting expenses </a:t>
            </a:r>
            <a:endParaRPr lang="en-US" altLang="en-US"/>
          </a:p>
          <a:p>
            <a:r>
              <a:rPr lang="en-US" altLang="en-US" i="1"/>
              <a:t>Tool 5: When cash is short—prioritizing bills and planning spending</a:t>
            </a:r>
            <a:endParaRPr lang="en-US"/>
          </a:p>
        </p:txBody>
      </p:sp>
    </p:spTree>
    <p:extLst>
      <p:ext uri="{BB962C8B-B14F-4D97-AF65-F5344CB8AC3E}">
        <p14:creationId xmlns:p14="http://schemas.microsoft.com/office/powerpoint/2010/main" val="3039853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Module 5:</a:t>
            </a:r>
            <a:r>
              <a:rPr lang="en-US" b="1"/>
              <a:t> </a:t>
            </a:r>
            <a:r>
              <a:rPr lang="en-US"/>
              <a:t>Getting through the month</a:t>
            </a:r>
          </a:p>
        </p:txBody>
      </p:sp>
      <p:sp>
        <p:nvSpPr>
          <p:cNvPr id="4" name="Content Placeholder 2"/>
          <p:cNvSpPr>
            <a:spLocks noGrp="1"/>
          </p:cNvSpPr>
          <p:nvPr>
            <p:ph sz="half" idx="1"/>
          </p:nvPr>
        </p:nvSpPr>
        <p:spPr/>
        <p:txBody>
          <a:bodyPr>
            <a:normAutofit/>
          </a:bodyPr>
          <a:lstStyle/>
          <a:p>
            <a:pPr indent="-342900"/>
            <a:r>
              <a:rPr lang="en-US" altLang="en-US" b="1" i="1"/>
              <a:t>Module 5:</a:t>
            </a:r>
            <a:r>
              <a:rPr lang="en-US" altLang="en-US" i="1"/>
              <a:t> </a:t>
            </a:r>
            <a:r>
              <a:rPr lang="en-US" altLang="en-US" b="1" i="1"/>
              <a:t>Getting through the month</a:t>
            </a:r>
            <a:r>
              <a:rPr lang="en-US" altLang="en-US" b="1"/>
              <a:t> </a:t>
            </a:r>
            <a:r>
              <a:rPr lang="en-US" altLang="en-US"/>
              <a:t>in the </a:t>
            </a:r>
            <a:r>
              <a:rPr lang="en-US" altLang="en-US" i="1"/>
              <a:t>Your Money, Your Goals toolkit </a:t>
            </a:r>
            <a:r>
              <a:rPr lang="en-US" altLang="en-US" b="1"/>
              <a:t>brings together the income and spending trackers</a:t>
            </a:r>
            <a:r>
              <a:rPr lang="en-US" altLang="en-US"/>
              <a:t> from Modules 3 and 4 to help create a cash flow budget. </a:t>
            </a:r>
          </a:p>
          <a:p>
            <a:pPr indent="-342900"/>
            <a:r>
              <a:rPr lang="en-US" altLang="en-US" b="1"/>
              <a:t>The cash flow budget tools </a:t>
            </a:r>
            <a:r>
              <a:rPr lang="en-US" altLang="en-US"/>
              <a:t>let individuals see how much money comes in and where it goes out in spending. </a:t>
            </a:r>
          </a:p>
          <a:p>
            <a:pPr indent="-342900"/>
            <a:r>
              <a:rPr lang="en-US" altLang="en-US"/>
              <a:t>The tools also demonstrate </a:t>
            </a:r>
            <a:r>
              <a:rPr lang="en-US" altLang="en-US" b="1"/>
              <a:t>how people can make changes</a:t>
            </a:r>
            <a:r>
              <a:rPr lang="en-US" altLang="en-US"/>
              <a:t> in the timing of spending to ensure </a:t>
            </a:r>
            <a:r>
              <a:rPr lang="en-US" altLang="en-US" b="1"/>
              <a:t>financial resources and spending are balanced</a:t>
            </a:r>
            <a:r>
              <a:rPr lang="en-US" altLang="en-US"/>
              <a:t>.</a:t>
            </a:r>
          </a:p>
          <a:p>
            <a:pPr marL="0" indent="0" eaLnBrk="1" hangingPunct="1">
              <a:lnSpc>
                <a:spcPts val="2800"/>
              </a:lnSpc>
              <a:spcBef>
                <a:spcPts val="1200"/>
              </a:spcBef>
              <a:spcAft>
                <a:spcPts val="1200"/>
              </a:spcAft>
              <a:buFont typeface="Wingdings" charset="0"/>
              <a:buNone/>
              <a:defRPr/>
            </a:pPr>
            <a:endParaRPr lang="en-US" sz="2400">
              <a:solidFill>
                <a:srgbClr val="3B3C3E"/>
              </a:solidFill>
              <a:ea typeface="MS PGothic" charset="0"/>
            </a:endParaRPr>
          </a:p>
        </p:txBody>
      </p:sp>
    </p:spTree>
    <p:extLst>
      <p:ext uri="{BB962C8B-B14F-4D97-AF65-F5344CB8AC3E}">
        <p14:creationId xmlns:p14="http://schemas.microsoft.com/office/powerpoint/2010/main" val="4572738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Module 5:</a:t>
            </a:r>
            <a:r>
              <a:rPr lang="en-US" b="1"/>
              <a:t> </a:t>
            </a:r>
            <a:r>
              <a:rPr lang="en-US" i="1"/>
              <a:t>Focus on People with Disabilities</a:t>
            </a:r>
          </a:p>
        </p:txBody>
      </p:sp>
      <p:sp>
        <p:nvSpPr>
          <p:cNvPr id="4" name="Content Placeholder 2"/>
          <p:cNvSpPr>
            <a:spLocks noGrp="1"/>
          </p:cNvSpPr>
          <p:nvPr>
            <p:ph sz="half" idx="1"/>
          </p:nvPr>
        </p:nvSpPr>
        <p:spPr/>
        <p:txBody>
          <a:bodyPr>
            <a:normAutofit/>
          </a:bodyPr>
          <a:lstStyle/>
          <a:p>
            <a:pPr indent="-342900"/>
            <a:r>
              <a:rPr lang="en-US" altLang="en-US"/>
              <a:t>Budgeting can help a person with disabilities </a:t>
            </a:r>
            <a:r>
              <a:rPr lang="en-US" altLang="en-US" b="1"/>
              <a:t>gain and maintain control over their money</a:t>
            </a:r>
            <a:r>
              <a:rPr lang="en-US" altLang="en-US"/>
              <a:t>. </a:t>
            </a:r>
          </a:p>
          <a:p>
            <a:pPr indent="-342900"/>
            <a:r>
              <a:rPr lang="en-US" altLang="en-US"/>
              <a:t>Module 5 provides </a:t>
            </a:r>
            <a:r>
              <a:rPr lang="en-US" altLang="en-US" b="1"/>
              <a:t>information and tools to help people make plans to get through the month</a:t>
            </a:r>
            <a:r>
              <a:rPr lang="en-US" altLang="en-US"/>
              <a:t> – pay for all of their living expenses, bills, financial obligations, and other uses of income or financial resources, including saving. </a:t>
            </a:r>
          </a:p>
          <a:p>
            <a:pPr indent="-342900"/>
            <a:r>
              <a:rPr lang="en-US" altLang="en-US" b="1"/>
              <a:t>For a person living on a fixed-income</a:t>
            </a:r>
            <a:r>
              <a:rPr lang="en-US" altLang="en-US"/>
              <a:t>, a monthly budget can help them manage their income, benefits, and plan for their expenses. </a:t>
            </a:r>
          </a:p>
          <a:p>
            <a:pPr indent="-342900"/>
            <a:endParaRPr lang="en-US" altLang="en-US"/>
          </a:p>
          <a:p>
            <a:pPr marL="0" indent="0" eaLnBrk="1" hangingPunct="1">
              <a:lnSpc>
                <a:spcPts val="2800"/>
              </a:lnSpc>
              <a:spcBef>
                <a:spcPts val="1200"/>
              </a:spcBef>
              <a:spcAft>
                <a:spcPts val="1200"/>
              </a:spcAft>
              <a:buFont typeface="Wingdings" charset="0"/>
              <a:buNone/>
              <a:defRPr/>
            </a:pPr>
            <a:endParaRPr lang="en-US" sz="2400">
              <a:solidFill>
                <a:srgbClr val="3B3C3E"/>
              </a:solidFill>
              <a:ea typeface="MS PGothic" charset="0"/>
            </a:endParaRPr>
          </a:p>
        </p:txBody>
      </p:sp>
    </p:spTree>
    <p:extLst>
      <p:ext uri="{BB962C8B-B14F-4D97-AF65-F5344CB8AC3E}">
        <p14:creationId xmlns:p14="http://schemas.microsoft.com/office/powerpoint/2010/main" val="648347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i="1"/>
              <a:t>Tool: Bill calendar</a:t>
            </a:r>
          </a:p>
        </p:txBody>
      </p:sp>
      <p:sp>
        <p:nvSpPr>
          <p:cNvPr id="3" name="Content Placeholder 2"/>
          <p:cNvSpPr>
            <a:spLocks noGrp="1"/>
          </p:cNvSpPr>
          <p:nvPr>
            <p:ph sz="half" idx="1"/>
          </p:nvPr>
        </p:nvSpPr>
        <p:spPr>
          <a:xfrm>
            <a:off x="457200" y="1480841"/>
            <a:ext cx="8133161" cy="4652921"/>
          </a:xfrm>
        </p:spPr>
        <p:txBody>
          <a:bodyPr>
            <a:normAutofit/>
          </a:bodyPr>
          <a:lstStyle/>
          <a:p>
            <a:r>
              <a:rPr lang="en-US" altLang="en-US"/>
              <a:t>Use this tool to help the people you serve </a:t>
            </a:r>
            <a:r>
              <a:rPr lang="en-US" altLang="en-US" b="1"/>
              <a:t>avoid late fees and other consequences of late or nonpayment</a:t>
            </a:r>
            <a:r>
              <a:rPr lang="en-US" altLang="en-US"/>
              <a:t>. </a:t>
            </a:r>
          </a:p>
          <a:p>
            <a:r>
              <a:rPr lang="en-US" altLang="en-US"/>
              <a:t>Helping them to list their bills and set up a bill calendar can help them </a:t>
            </a:r>
            <a:r>
              <a:rPr lang="en-US" altLang="en-US" b="1"/>
              <a:t>see when bills are due</a:t>
            </a:r>
            <a:r>
              <a:rPr lang="en-US" altLang="en-US"/>
              <a:t>. </a:t>
            </a:r>
          </a:p>
          <a:p>
            <a:r>
              <a:rPr lang="en-US" altLang="en-US" b="1"/>
              <a:t>Most people have reoccurring bills and expenses</a:t>
            </a:r>
            <a:r>
              <a:rPr lang="en-US" altLang="en-US"/>
              <a:t> like rent, utilities, a car payment, and medical and insurance payments. </a:t>
            </a:r>
          </a:p>
          <a:p>
            <a:r>
              <a:rPr lang="en-US" altLang="en-US"/>
              <a:t>Most of these bills have a </a:t>
            </a:r>
            <a:r>
              <a:rPr lang="en-US" altLang="en-US" b="1"/>
              <a:t>fixed cost due date, and paying late </a:t>
            </a:r>
            <a:r>
              <a:rPr lang="en-US" altLang="en-US"/>
              <a:t>will likely result in an extra fee or a negative entry on a person’s credit history. </a:t>
            </a:r>
          </a:p>
          <a:p>
            <a:pPr marL="0" lvl="0" indent="0">
              <a:buNone/>
            </a:pPr>
            <a:endParaRPr lang="en-US" altLang="en-US"/>
          </a:p>
        </p:txBody>
      </p:sp>
    </p:spTree>
    <p:extLst>
      <p:ext uri="{BB962C8B-B14F-4D97-AF65-F5344CB8AC3E}">
        <p14:creationId xmlns:p14="http://schemas.microsoft.com/office/powerpoint/2010/main" val="1071837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Using the </a:t>
            </a:r>
            <a:r>
              <a:rPr lang="en-US" altLang="en-US" i="1">
                <a:solidFill>
                  <a:srgbClr val="3B3C3E"/>
                </a:solidFill>
              </a:rPr>
              <a:t>Bill calendar</a:t>
            </a:r>
            <a:endParaRPr lang="en-US" i="1"/>
          </a:p>
        </p:txBody>
      </p:sp>
      <p:pic>
        <p:nvPicPr>
          <p:cNvPr id="13" name="Content Placeholder 12" descr="An image of the &quot;bill calendar&quot; tool.&#10;&#10;At the top, there's a pencil and text that says &quot;use this bill calendar to see all your bills and point when they're due.&quot;&#10;&#10;Lower, there are instructions:&#10;1) list the month and label the calendar with the dates of the month you want to plan for&#10;2) make a list of all your bills&#10;3) for each bill, mark the payment date: 7 days before the due date for mail, 2 days before the due date for online&#10;4) Enter when you receive income into the calendar&#10;&#10;On the top left, it says &quot;bills&quot; and has several lines underneath. Just above the calendar it also says &quot;month of&quot; and then a line.&#10;&#10;Below, there is a blank calendar with weeks Sunday-Saturday, but no numbered dates">
            <a:extLst>
              <a:ext uri="{FF2B5EF4-FFF2-40B4-BE49-F238E27FC236}">
                <a16:creationId xmlns:a16="http://schemas.microsoft.com/office/drawing/2014/main" id="{3A8DE483-A708-4614-9C75-078F32457141}"/>
              </a:ext>
            </a:extLst>
          </p:cNvPr>
          <p:cNvPicPr>
            <a:picLocks noGrp="1" noChangeAspect="1"/>
          </p:cNvPicPr>
          <p:nvPr>
            <p:ph idx="1"/>
          </p:nvPr>
        </p:nvPicPr>
        <p:blipFill>
          <a:blip r:embed="rId3"/>
          <a:stretch>
            <a:fillRect/>
          </a:stretch>
        </p:blipFill>
        <p:spPr>
          <a:xfrm>
            <a:off x="2775652" y="1346199"/>
            <a:ext cx="3592697" cy="4792133"/>
          </a:xfrm>
        </p:spPr>
      </p:pic>
    </p:spTree>
    <p:extLst>
      <p:ext uri="{BB962C8B-B14F-4D97-AF65-F5344CB8AC3E}">
        <p14:creationId xmlns:p14="http://schemas.microsoft.com/office/powerpoint/2010/main" val="118677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t>Tool: Monthly budget in </a:t>
            </a:r>
            <a:r>
              <a:rPr lang="en-US" i="1"/>
              <a:t>Focus On People With Disabilities p. 59</a:t>
            </a:r>
          </a:p>
        </p:txBody>
      </p:sp>
      <p:sp>
        <p:nvSpPr>
          <p:cNvPr id="3" name="Content Placeholder 2"/>
          <p:cNvSpPr>
            <a:spLocks noGrp="1"/>
          </p:cNvSpPr>
          <p:nvPr>
            <p:ph sz="half" idx="1"/>
          </p:nvPr>
        </p:nvSpPr>
        <p:spPr>
          <a:xfrm>
            <a:off x="457200" y="1480841"/>
            <a:ext cx="8133161" cy="4652921"/>
          </a:xfrm>
        </p:spPr>
        <p:txBody>
          <a:bodyPr>
            <a:normAutofit/>
          </a:bodyPr>
          <a:lstStyle/>
          <a:p>
            <a:pPr indent="-342900"/>
            <a:r>
              <a:rPr lang="en-US" altLang="en-US" b="1"/>
              <a:t>Using a monthly budget can be empowering</a:t>
            </a:r>
            <a:r>
              <a:rPr lang="en-US" altLang="en-US"/>
              <a:t>. It can help a person plan</a:t>
            </a:r>
            <a:r>
              <a:rPr lang="en-US" altLang="en-US" b="1"/>
              <a:t> </a:t>
            </a:r>
            <a:r>
              <a:rPr lang="en-US" altLang="en-US"/>
              <a:t>how to use their financial resources to support themselves and their family and save for their future.</a:t>
            </a:r>
          </a:p>
          <a:p>
            <a:pPr indent="-342900"/>
            <a:r>
              <a:rPr lang="en-US" altLang="en-US"/>
              <a:t>This tool can be used to help them </a:t>
            </a:r>
            <a:r>
              <a:rPr lang="en-US" altLang="en-US" b="1"/>
              <a:t>manage their income, benefits and plan for their expenses</a:t>
            </a:r>
            <a:r>
              <a:rPr lang="en-US" altLang="en-US"/>
              <a:t>. </a:t>
            </a:r>
          </a:p>
          <a:p>
            <a:pPr indent="-342900"/>
            <a:r>
              <a:rPr lang="en-US" altLang="en-US" b="1"/>
              <a:t>Start by asking the person you’re working with</a:t>
            </a:r>
            <a:r>
              <a:rPr lang="en-US" altLang="en-US"/>
              <a:t> about their monthly income, benefits, and expenses. </a:t>
            </a:r>
          </a:p>
          <a:p>
            <a:pPr indent="-342900"/>
            <a:r>
              <a:rPr lang="en-US" altLang="en-US"/>
              <a:t>Once these questions are answered,</a:t>
            </a:r>
            <a:r>
              <a:rPr lang="en-US" altLang="en-US" b="1"/>
              <a:t> the information can be used to create a simple monthly budget.</a:t>
            </a:r>
            <a:r>
              <a:rPr lang="en-US" altLang="en-US"/>
              <a:t> </a:t>
            </a:r>
          </a:p>
        </p:txBody>
      </p:sp>
    </p:spTree>
    <p:extLst>
      <p:ext uri="{BB962C8B-B14F-4D97-AF65-F5344CB8AC3E}">
        <p14:creationId xmlns:p14="http://schemas.microsoft.com/office/powerpoint/2010/main" val="1445787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Using the</a:t>
            </a:r>
            <a:r>
              <a:rPr lang="en-US" i="1"/>
              <a:t> Monthly budget</a:t>
            </a:r>
            <a:endParaRPr lang="en-US" i="1">
              <a:highlight>
                <a:srgbClr val="FFFF00"/>
              </a:highlight>
            </a:endParaRPr>
          </a:p>
        </p:txBody>
      </p:sp>
      <p:pic>
        <p:nvPicPr>
          <p:cNvPr id="7" name="Content Placeholder 6" descr="A screenshot of the Budget tool.&#10;&#10;On the top, there's a pencil and text that reads &quot;Use this budget tool to see how much you make and spend each month.&quot;&#10;Below it says&#10;&quot;1) list your income&#10;2) list your experiences&#10;3) subtract the total spending from total income to build your budget&quot;&#10;&#10;There is a line to enter the month&#10;&#10;On the left-hand side, there are 2 columns for listing income area and on the left side it says &quot;type of income&quot; and the right says &quot;amount gained&quot; with room to write in numbers. The income listed includes &quot;job,&quot; &quot;government program,&quot; &quot;disability benefits,&quot; &quot;financial support,&quot; and &quot;other income.&quot; The right side, &quot;amount gained,&quot; has room to write in numbers, with &quot;total income per month&quot; at the bottom.&#10;&#10;The right side has types of spending and a column with blank squares for &quot;amount spent&quot;. The types of spending are: &quot;housing (rent or mortgage),&quot; &quot;utilities (gas, water, electricity, sewage),&quot; &quot;groceries + other supplies,&quot; &quot;Health expenses,&quot; &quot;transportation,&quot; &quot;education + childcare,&quot; &quot;cell phone,&quot; &quot;Internet + cable,&quot; &quot;service animals + pets,&quot; &quot;debt payments,&quot; and &quot;other spending.&quot; The right side has blank rectangles to enter amounts spent, with &quot;total spending for this month&quot; at the bottom.&#10;&#10;Below is &quot;build your budget.&quot; There is a line to enter &quot;total income this month,&quot; then a minus sign, then aligned to enter &quot;total spending this month,&quot; then and =, then another line. The bottom right says &quot;if your income is more than your expenses, you have money left to save or spend. If your expenses are more than your income, look at your budget to find expenses to cut.&quot;">
            <a:extLst>
              <a:ext uri="{FF2B5EF4-FFF2-40B4-BE49-F238E27FC236}">
                <a16:creationId xmlns:a16="http://schemas.microsoft.com/office/drawing/2014/main" id="{765C657F-1E61-4911-ACD4-310DDBD71EAC}"/>
              </a:ext>
            </a:extLst>
          </p:cNvPr>
          <p:cNvPicPr>
            <a:picLocks noGrp="1" noChangeAspect="1"/>
          </p:cNvPicPr>
          <p:nvPr>
            <p:ph idx="1"/>
          </p:nvPr>
        </p:nvPicPr>
        <p:blipFill>
          <a:blip r:embed="rId3"/>
          <a:stretch>
            <a:fillRect/>
          </a:stretch>
        </p:blipFill>
        <p:spPr>
          <a:xfrm>
            <a:off x="2877420" y="1334800"/>
            <a:ext cx="3389162" cy="4691629"/>
          </a:xfrm>
        </p:spPr>
      </p:pic>
    </p:spTree>
    <p:extLst>
      <p:ext uri="{BB962C8B-B14F-4D97-AF65-F5344CB8AC3E}">
        <p14:creationId xmlns:p14="http://schemas.microsoft.com/office/powerpoint/2010/main" val="1313505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t>Using the</a:t>
            </a:r>
            <a:r>
              <a:rPr lang="en-US" i="1"/>
              <a:t> Monthly budget</a:t>
            </a:r>
            <a:endParaRPr lang="en-US" i="1">
              <a:highlight>
                <a:srgbClr val="FFFF00"/>
              </a:highlight>
            </a:endParaRPr>
          </a:p>
        </p:txBody>
      </p:sp>
      <p:pic>
        <p:nvPicPr>
          <p:cNvPr id="7" name="Content Placeholder 6" descr="This is a sample budget using numbers from our prior examples. The figures are:&#10;&#10;Income:&#10;Job: $1200&#10;Government programs: $0&#10;Disability benefits: $177.50&#10;financial support: $0&#10;Other income: $0&#10;Total income this month: $1377.50&#10;&#10;Expenses are:&#10;Housing: $600&#10;Utilities: $100&#10;Groceries + other supplies: $310&#10;Health expenses: $115&#10;Transportation $40&#10;Education + childcare: $0&#10;Cell phone: $50&#10;Internet + cable: $50&#10;Service animals + pets: $0&#10;Debt payments: $0&#10;Other spending: $80* eating out &amp; entertainment&#10;Total spending this month: $1345&#10;&#10;At the bottom, under &quot;build your budget,&quot; it says:&#10;$1377.50 - $1345 = $32.50">
            <a:extLst>
              <a:ext uri="{FF2B5EF4-FFF2-40B4-BE49-F238E27FC236}">
                <a16:creationId xmlns:a16="http://schemas.microsoft.com/office/drawing/2014/main" id="{765C657F-1E61-4911-ACD4-310DDBD71EAC}"/>
              </a:ext>
            </a:extLst>
          </p:cNvPr>
          <p:cNvPicPr>
            <a:picLocks noGrp="1" noChangeAspect="1"/>
          </p:cNvPicPr>
          <p:nvPr>
            <p:ph idx="1"/>
          </p:nvPr>
        </p:nvPicPr>
        <p:blipFill rotWithShape="1">
          <a:blip r:embed="rId3"/>
          <a:srcRect t="14590"/>
          <a:stretch/>
        </p:blipFill>
        <p:spPr>
          <a:xfrm>
            <a:off x="2514601" y="1353828"/>
            <a:ext cx="4114800" cy="4865077"/>
          </a:xfrm>
        </p:spPr>
      </p:pic>
      <p:graphicFrame>
        <p:nvGraphicFramePr>
          <p:cNvPr id="5" name="Table 4">
            <a:extLst>
              <a:ext uri="{FF2B5EF4-FFF2-40B4-BE49-F238E27FC236}">
                <a16:creationId xmlns:a16="http://schemas.microsoft.com/office/drawing/2014/main" id="{333294BC-B22A-46A3-9E43-AE2AD11E82B4}"/>
              </a:ext>
            </a:extLst>
          </p:cNvPr>
          <p:cNvGraphicFramePr>
            <a:graphicFrameLocks noGrp="1"/>
          </p:cNvGraphicFramePr>
          <p:nvPr>
            <p:extLst>
              <p:ext uri="{D42A27DB-BD31-4B8C-83A1-F6EECF244321}">
                <p14:modId xmlns:p14="http://schemas.microsoft.com/office/powerpoint/2010/main" val="1110763848"/>
              </p:ext>
            </p:extLst>
          </p:nvPr>
        </p:nvGraphicFramePr>
        <p:xfrm>
          <a:off x="3519053" y="3186546"/>
          <a:ext cx="872836" cy="1599739"/>
        </p:xfrm>
        <a:graphic>
          <a:graphicData uri="http://schemas.openxmlformats.org/drawingml/2006/table">
            <a:tbl>
              <a:tblPr firstRow="1" bandRow="1">
                <a:tableStyleId>{5C22544A-7EE6-4342-B048-85BDC9FD1C3A}</a:tableStyleId>
              </a:tblPr>
              <a:tblGrid>
                <a:gridCol w="872836">
                  <a:extLst>
                    <a:ext uri="{9D8B030D-6E8A-4147-A177-3AD203B41FA5}">
                      <a16:colId xmlns:a16="http://schemas.microsoft.com/office/drawing/2014/main" val="4254902374"/>
                    </a:ext>
                  </a:extLst>
                </a:gridCol>
              </a:tblGrid>
              <a:tr h="258619">
                <a:tc>
                  <a:txBody>
                    <a:bodyPr/>
                    <a:lstStyle/>
                    <a:p>
                      <a:pPr algn="ctr"/>
                      <a:r>
                        <a:rPr lang="en-US" sz="1200" b="0">
                          <a:solidFill>
                            <a:schemeClr val="tx1"/>
                          </a:solidFill>
                        </a:rPr>
                        <a:t>$1200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550598"/>
                  </a:ext>
                </a:extLst>
              </a:tr>
              <a:tr h="194888">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534941"/>
                  </a:ext>
                </a:extLst>
              </a:tr>
              <a:tr h="258619">
                <a:tc>
                  <a:txBody>
                    <a:bodyPr/>
                    <a:lstStyle/>
                    <a:p>
                      <a:pPr algn="ctr"/>
                      <a:r>
                        <a:rPr lang="en-US" sz="1200" b="0">
                          <a:solidFill>
                            <a:schemeClr val="tx1"/>
                          </a:solidFill>
                        </a:rPr>
                        <a:t>$177.50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601455"/>
                  </a:ext>
                </a:extLst>
              </a:tr>
              <a:tr h="258619">
                <a:tc>
                  <a:txBody>
                    <a:bodyPr/>
                    <a:lstStyle/>
                    <a:p>
                      <a:pPr algn="ctr"/>
                      <a:endParaRPr lang="en-US" sz="12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208808"/>
                  </a:ext>
                </a:extLst>
              </a:tr>
              <a:tr h="258619">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518151"/>
                  </a:ext>
                </a:extLst>
              </a:tr>
              <a:tr h="258619">
                <a:tc>
                  <a:txBody>
                    <a:bodyPr/>
                    <a:lstStyle/>
                    <a:p>
                      <a:pPr algn="ctr"/>
                      <a:r>
                        <a:rPr lang="en-US" sz="1200" b="0">
                          <a:solidFill>
                            <a:schemeClr val="tx1"/>
                          </a:solidFill>
                        </a:rPr>
                        <a:t>$1377.50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30487"/>
                  </a:ext>
                </a:extLst>
              </a:tr>
            </a:tbl>
          </a:graphicData>
        </a:graphic>
      </p:graphicFrame>
      <p:graphicFrame>
        <p:nvGraphicFramePr>
          <p:cNvPr id="8" name="Table 7">
            <a:extLst>
              <a:ext uri="{FF2B5EF4-FFF2-40B4-BE49-F238E27FC236}">
                <a16:creationId xmlns:a16="http://schemas.microsoft.com/office/drawing/2014/main" id="{3E04C913-1095-45C0-BB5F-7E1827580EC7}"/>
              </a:ext>
            </a:extLst>
          </p:cNvPr>
          <p:cNvGraphicFramePr>
            <a:graphicFrameLocks noGrp="1"/>
          </p:cNvGraphicFramePr>
          <p:nvPr>
            <p:extLst>
              <p:ext uri="{D42A27DB-BD31-4B8C-83A1-F6EECF244321}">
                <p14:modId xmlns:p14="http://schemas.microsoft.com/office/powerpoint/2010/main" val="1476261115"/>
              </p:ext>
            </p:extLst>
          </p:nvPr>
        </p:nvGraphicFramePr>
        <p:xfrm>
          <a:off x="5694987" y="1629141"/>
          <a:ext cx="872836" cy="3137885"/>
        </p:xfrm>
        <a:graphic>
          <a:graphicData uri="http://schemas.openxmlformats.org/drawingml/2006/table">
            <a:tbl>
              <a:tblPr firstRow="1" bandRow="1">
                <a:tableStyleId>{5C22544A-7EE6-4342-B048-85BDC9FD1C3A}</a:tableStyleId>
              </a:tblPr>
              <a:tblGrid>
                <a:gridCol w="872836">
                  <a:extLst>
                    <a:ext uri="{9D8B030D-6E8A-4147-A177-3AD203B41FA5}">
                      <a16:colId xmlns:a16="http://schemas.microsoft.com/office/drawing/2014/main" val="4254902374"/>
                    </a:ext>
                  </a:extLst>
                </a:gridCol>
              </a:tblGrid>
              <a:tr h="263095">
                <a:tc>
                  <a:txBody>
                    <a:bodyPr/>
                    <a:lstStyle/>
                    <a:p>
                      <a:pPr algn="ctr"/>
                      <a:r>
                        <a:rPr lang="en-US" sz="1100" b="0">
                          <a:solidFill>
                            <a:schemeClr val="tx1"/>
                          </a:solidFill>
                        </a:rPr>
                        <a:t>$600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550598"/>
                  </a:ext>
                </a:extLst>
              </a:tr>
              <a:tr h="263095">
                <a:tc>
                  <a:txBody>
                    <a:bodyPr/>
                    <a:lstStyle/>
                    <a:p>
                      <a:pPr algn="ctr"/>
                      <a:r>
                        <a:rPr lang="en-US" sz="1100" b="0">
                          <a:solidFill>
                            <a:schemeClr val="tx1"/>
                          </a:solidFill>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534941"/>
                  </a:ext>
                </a:extLst>
              </a:tr>
              <a:tr h="263095">
                <a:tc>
                  <a:txBody>
                    <a:bodyPr/>
                    <a:lstStyle/>
                    <a:p>
                      <a:pPr algn="ctr"/>
                      <a:r>
                        <a:rPr lang="en-US" sz="1100" b="0">
                          <a:solidFill>
                            <a:schemeClr val="tx1"/>
                          </a:solidFill>
                        </a:rPr>
                        <a:t>$310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601455"/>
                  </a:ext>
                </a:extLst>
              </a:tr>
              <a:tr h="263095">
                <a:tc>
                  <a:txBody>
                    <a:bodyPr/>
                    <a:lstStyle/>
                    <a:p>
                      <a:pPr algn="ctr"/>
                      <a:r>
                        <a:rPr lang="en-US" sz="1100" b="0">
                          <a:solidFill>
                            <a:schemeClr val="tx1"/>
                          </a:solidFill>
                        </a:rPr>
                        <a:t>$115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208808"/>
                  </a:ext>
                </a:extLst>
              </a:tr>
              <a:tr h="263095">
                <a:tc>
                  <a:txBody>
                    <a:bodyPr/>
                    <a:lstStyle/>
                    <a:p>
                      <a:pPr algn="ctr"/>
                      <a:r>
                        <a:rPr lang="en-US" sz="1100" b="0">
                          <a:solidFill>
                            <a:schemeClr val="tx1"/>
                          </a:solidFill>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5518151"/>
                  </a:ext>
                </a:extLst>
              </a:tr>
              <a:tr h="263095">
                <a:tc>
                  <a:txBody>
                    <a:bodyPr/>
                    <a:lstStyle/>
                    <a:p>
                      <a:pPr algn="ct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30487"/>
                  </a:ext>
                </a:extLst>
              </a:tr>
              <a:tr h="263095">
                <a:tc>
                  <a:txBody>
                    <a:bodyPr/>
                    <a:lstStyle/>
                    <a:p>
                      <a:pPr algn="ctr"/>
                      <a:r>
                        <a:rPr lang="en-US" sz="1100" b="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419928"/>
                  </a:ext>
                </a:extLst>
              </a:tr>
              <a:tr h="263095">
                <a:tc>
                  <a:txBody>
                    <a:bodyPr/>
                    <a:lstStyle/>
                    <a:p>
                      <a:pPr algn="ctr"/>
                      <a:r>
                        <a:rPr lang="en-US" sz="1100" b="0">
                          <a:solidFill>
                            <a:schemeClr val="tx1"/>
                          </a:solidFill>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657169"/>
                  </a:ext>
                </a:extLst>
              </a:tr>
              <a:tr h="211566">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162965"/>
                  </a:ext>
                </a:extLst>
              </a:tr>
              <a:tr h="263095">
                <a:tc>
                  <a:txBody>
                    <a:bodyPr/>
                    <a:lstStyle/>
                    <a:p>
                      <a:pPr algn="ctr"/>
                      <a:endParaRPr lang="en-US" sz="10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5755"/>
                  </a:ext>
                </a:extLst>
              </a:tr>
              <a:tr h="263095">
                <a:tc>
                  <a:txBody>
                    <a:bodyPr/>
                    <a:lstStyle/>
                    <a:p>
                      <a:pPr algn="ctr"/>
                      <a:r>
                        <a:rPr lang="en-US" sz="1100" b="0">
                          <a:solidFill>
                            <a:schemeClr val="tx1"/>
                          </a:solidFill>
                        </a:rPr>
                        <a:t>$80*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363705"/>
                  </a:ext>
                </a:extLst>
              </a:tr>
              <a:tr h="263095">
                <a:tc>
                  <a:txBody>
                    <a:bodyPr/>
                    <a:lstStyle/>
                    <a:p>
                      <a:pPr algn="ctr"/>
                      <a:r>
                        <a:rPr lang="en-US" sz="1100" b="0">
                          <a:solidFill>
                            <a:schemeClr val="tx1"/>
                          </a:solidFill>
                        </a:rPr>
                        <a:t>$1345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087980"/>
                  </a:ext>
                </a:extLst>
              </a:tr>
            </a:tbl>
          </a:graphicData>
        </a:graphic>
      </p:graphicFrame>
      <p:sp>
        <p:nvSpPr>
          <p:cNvPr id="9" name="TextBox 8">
            <a:extLst>
              <a:ext uri="{FF2B5EF4-FFF2-40B4-BE49-F238E27FC236}">
                <a16:creationId xmlns:a16="http://schemas.microsoft.com/office/drawing/2014/main" id="{FA4EEE67-593B-456A-BE74-9DE67B2132B8}"/>
              </a:ext>
            </a:extLst>
          </p:cNvPr>
          <p:cNvSpPr txBox="1"/>
          <p:nvPr/>
        </p:nvSpPr>
        <p:spPr>
          <a:xfrm>
            <a:off x="6629401" y="4246460"/>
            <a:ext cx="1962397" cy="261610"/>
          </a:xfrm>
          <a:prstGeom prst="rect">
            <a:avLst/>
          </a:prstGeom>
          <a:noFill/>
        </p:spPr>
        <p:txBody>
          <a:bodyPr wrap="none" rtlCol="0">
            <a:spAutoFit/>
          </a:bodyPr>
          <a:lstStyle/>
          <a:p>
            <a:r>
              <a:rPr lang="en-US" sz="1100"/>
              <a:t>*Eating out &amp; entertainment</a:t>
            </a:r>
          </a:p>
        </p:txBody>
      </p:sp>
      <p:sp>
        <p:nvSpPr>
          <p:cNvPr id="10" name="TextBox 9">
            <a:extLst>
              <a:ext uri="{FF2B5EF4-FFF2-40B4-BE49-F238E27FC236}">
                <a16:creationId xmlns:a16="http://schemas.microsoft.com/office/drawing/2014/main" id="{96C0795D-78E3-4EAD-89AE-C440D5F54BB9}"/>
              </a:ext>
            </a:extLst>
          </p:cNvPr>
          <p:cNvSpPr txBox="1"/>
          <p:nvPr/>
        </p:nvSpPr>
        <p:spPr>
          <a:xfrm>
            <a:off x="2743200" y="5130800"/>
            <a:ext cx="3517310" cy="307777"/>
          </a:xfrm>
          <a:prstGeom prst="rect">
            <a:avLst/>
          </a:prstGeom>
          <a:noFill/>
        </p:spPr>
        <p:txBody>
          <a:bodyPr wrap="none" rtlCol="0">
            <a:spAutoFit/>
          </a:bodyPr>
          <a:lstStyle/>
          <a:p>
            <a:r>
              <a:rPr lang="en-US" sz="1400"/>
              <a:t>$1377.50		$1345		$32.50</a:t>
            </a:r>
          </a:p>
        </p:txBody>
      </p:sp>
    </p:spTree>
    <p:extLst>
      <p:ext uri="{BB962C8B-B14F-4D97-AF65-F5344CB8AC3E}">
        <p14:creationId xmlns:p14="http://schemas.microsoft.com/office/powerpoint/2010/main" val="335737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i="1"/>
              <a:t>Focus on People with Disabilities </a:t>
            </a:r>
            <a:r>
              <a:rPr lang="en-US"/>
              <a:t>Contents (4 of 4)</a:t>
            </a:r>
          </a:p>
        </p:txBody>
      </p:sp>
      <p:sp>
        <p:nvSpPr>
          <p:cNvPr id="3" name="Content Placeholder 2"/>
          <p:cNvSpPr>
            <a:spLocks noGrp="1"/>
          </p:cNvSpPr>
          <p:nvPr>
            <p:ph sz="half" idx="1"/>
          </p:nvPr>
        </p:nvSpPr>
        <p:spPr>
          <a:xfrm>
            <a:off x="553641" y="1523999"/>
            <a:ext cx="8037576" cy="4471283"/>
          </a:xfrm>
        </p:spPr>
        <p:txBody>
          <a:bodyPr>
            <a:normAutofit/>
          </a:bodyPr>
          <a:lstStyle/>
          <a:p>
            <a:pPr marL="57150" indent="0" algn="ctr">
              <a:lnSpc>
                <a:spcPct val="100000"/>
              </a:lnSpc>
              <a:buNone/>
            </a:pPr>
            <a:r>
              <a:rPr lang="en-US" altLang="en-US" sz="2600" b="1" u="sng">
                <a:solidFill>
                  <a:srgbClr val="2CB34A"/>
                </a:solidFill>
              </a:rPr>
              <a:t>Subsection 3: Debt, Credit, Financial Services, Consumer Protection</a:t>
            </a:r>
            <a:endParaRPr lang="en-US" altLang="en-US" sz="2600">
              <a:solidFill>
                <a:srgbClr val="2CB34A"/>
              </a:solidFill>
            </a:endParaRPr>
          </a:p>
          <a:p>
            <a:r>
              <a:rPr lang="en-US" altLang="en-US"/>
              <a:t>Module 6: Dealing with debt</a:t>
            </a:r>
          </a:p>
          <a:p>
            <a:pPr lvl="1"/>
            <a:r>
              <a:rPr lang="en-US" altLang="en-US"/>
              <a:t>Tool: Debt worksheet </a:t>
            </a:r>
          </a:p>
          <a:p>
            <a:pPr lvl="1"/>
            <a:r>
              <a:rPr lang="en-US" altLang="en-US"/>
              <a:t>Tool: Dealing with debt collectors </a:t>
            </a:r>
          </a:p>
          <a:p>
            <a:r>
              <a:rPr lang="en-US" altLang="en-US"/>
              <a:t>Module 7: Understanding credit reports and scores</a:t>
            </a:r>
          </a:p>
          <a:p>
            <a:r>
              <a:rPr lang="en-US" altLang="en-US"/>
              <a:t>Module 8: Money services, cards, accounts, and loans: Finding what works for you</a:t>
            </a:r>
          </a:p>
          <a:p>
            <a:r>
              <a:rPr lang="en-US" altLang="en-US"/>
              <a:t>Module 9: Protecting your money</a:t>
            </a:r>
          </a:p>
          <a:p>
            <a:pPr lvl="1"/>
            <a:r>
              <a:rPr lang="en-US" altLang="en-US"/>
              <a:t>Tool: Identifying financial abuse and exploitation</a:t>
            </a:r>
          </a:p>
        </p:txBody>
      </p:sp>
    </p:spTree>
    <p:extLst>
      <p:ext uri="{BB962C8B-B14F-4D97-AF65-F5344CB8AC3E}">
        <p14:creationId xmlns:p14="http://schemas.microsoft.com/office/powerpoint/2010/main" val="5593351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t>More on getting through the month</a:t>
            </a:r>
          </a:p>
        </p:txBody>
      </p:sp>
      <p:sp>
        <p:nvSpPr>
          <p:cNvPr id="3" name="Content Placeholder 2"/>
          <p:cNvSpPr>
            <a:spLocks noGrp="1"/>
          </p:cNvSpPr>
          <p:nvPr>
            <p:ph sz="half" idx="1"/>
          </p:nvPr>
        </p:nvSpPr>
        <p:spPr/>
        <p:txBody>
          <a:bodyPr/>
          <a:lstStyle/>
          <a:p>
            <a:pPr marL="0" indent="0">
              <a:buNone/>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r>
              <a:rPr lang="en-US" i="1"/>
              <a:t>Tool 1: Cash flow budget </a:t>
            </a:r>
            <a:endParaRPr lang="en-US"/>
          </a:p>
          <a:p>
            <a:r>
              <a:rPr lang="en-US" i="1"/>
              <a:t>Tool 2: Cash flow calendar</a:t>
            </a:r>
            <a:endParaRPr lang="en-US"/>
          </a:p>
          <a:p>
            <a:r>
              <a:rPr lang="en-US" altLang="en-US" i="1"/>
              <a:t>Tool 3: Improving cash flow checklist</a:t>
            </a:r>
            <a:endParaRPr lang="en-US" altLang="en-US"/>
          </a:p>
        </p:txBody>
      </p:sp>
    </p:spTree>
    <p:extLst>
      <p:ext uri="{BB962C8B-B14F-4D97-AF65-F5344CB8AC3E}">
        <p14:creationId xmlns:p14="http://schemas.microsoft.com/office/powerpoint/2010/main" val="1843677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392A-0EEF-40F1-BC02-6402CA2F2382}"/>
              </a:ext>
            </a:extLst>
          </p:cNvPr>
          <p:cNvSpPr>
            <a:spLocks noGrp="1"/>
          </p:cNvSpPr>
          <p:nvPr>
            <p:ph type="title"/>
          </p:nvPr>
        </p:nvSpPr>
        <p:spPr/>
        <p:txBody>
          <a:bodyPr/>
          <a:lstStyle/>
          <a:p>
            <a:pPr algn="ctr"/>
            <a:r>
              <a:rPr lang="en-US"/>
              <a:t>Break</a:t>
            </a:r>
          </a:p>
        </p:txBody>
      </p:sp>
      <p:sp>
        <p:nvSpPr>
          <p:cNvPr id="3" name="Text Placeholder 2">
            <a:extLst>
              <a:ext uri="{FF2B5EF4-FFF2-40B4-BE49-F238E27FC236}">
                <a16:creationId xmlns:a16="http://schemas.microsoft.com/office/drawing/2014/main" id="{D90440FE-83A4-4D8D-9871-B95495ED18E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87444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Subsection 3: Debt, Credit, Financial Services, Consumer Protection</a:t>
            </a:r>
          </a:p>
        </p:txBody>
      </p:sp>
      <p:sp>
        <p:nvSpPr>
          <p:cNvPr id="3" name="TextBox 2">
            <a:extLst>
              <a:ext uri="{FF2B5EF4-FFF2-40B4-BE49-F238E27FC236}">
                <a16:creationId xmlns:a16="http://schemas.microsoft.com/office/drawing/2014/main" id="{EE145BAB-984A-4A8C-85A8-516155181FE9}"/>
              </a:ext>
            </a:extLst>
          </p:cNvPr>
          <p:cNvSpPr txBox="1"/>
          <p:nvPr/>
        </p:nvSpPr>
        <p:spPr>
          <a:xfrm>
            <a:off x="4724400" y="4472796"/>
            <a:ext cx="362021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Focus on People with Disabilities – Page 61</a:t>
            </a:r>
          </a:p>
        </p:txBody>
      </p:sp>
    </p:spTree>
    <p:extLst>
      <p:ext uri="{BB962C8B-B14F-4D97-AF65-F5344CB8AC3E}">
        <p14:creationId xmlns:p14="http://schemas.microsoft.com/office/powerpoint/2010/main" val="3204195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0962"/>
            <a:ext cx="8132763" cy="4708643"/>
          </a:xfrm>
        </p:spPr>
        <p:txBody>
          <a:bodyPr>
            <a:normAutofit/>
          </a:bodyPr>
          <a:lstStyle/>
          <a:p>
            <a:pPr eaLnBrk="1" hangingPunct="1"/>
            <a:r>
              <a:rPr lang="en-US" b="1">
                <a:solidFill>
                  <a:srgbClr val="3B3C3E"/>
                </a:solidFill>
                <a:latin typeface="Georgia" charset="0"/>
                <a:ea typeface="MS PGothic" charset="0"/>
              </a:rPr>
              <a:t>What is debt?</a:t>
            </a:r>
          </a:p>
          <a:p>
            <a:pPr eaLnBrk="1" hangingPunct="1"/>
            <a:endParaRPr lang="en-US" b="1">
              <a:solidFill>
                <a:srgbClr val="3B3C3E"/>
              </a:solidFill>
              <a:latin typeface="Georgia" charset="0"/>
              <a:ea typeface="MS PGothic" charset="0"/>
            </a:endParaRPr>
          </a:p>
          <a:p>
            <a:pPr eaLnBrk="1" hangingPunct="1"/>
            <a:endParaRPr lang="en-US" b="1">
              <a:solidFill>
                <a:srgbClr val="3B3C3E"/>
              </a:solidFill>
              <a:latin typeface="Georgia" charset="0"/>
              <a:ea typeface="MS PGothic" charset="0"/>
            </a:endParaRPr>
          </a:p>
          <a:p>
            <a:pPr eaLnBrk="1" hangingPunct="1"/>
            <a:endParaRPr lang="en-US" b="1">
              <a:solidFill>
                <a:srgbClr val="3B3C3E"/>
              </a:solidFill>
              <a:latin typeface="Georgia" charset="0"/>
              <a:ea typeface="MS PGothic" charset="0"/>
            </a:endParaRPr>
          </a:p>
          <a:p>
            <a:pPr eaLnBrk="1" hangingPunct="1"/>
            <a:r>
              <a:rPr lang="en-US" b="1">
                <a:solidFill>
                  <a:srgbClr val="3B3C3E"/>
                </a:solidFill>
                <a:latin typeface="Georgia" charset="0"/>
                <a:ea typeface="MS PGothic" charset="0"/>
              </a:rPr>
              <a:t>How is debt different from credit? For our purposes…</a:t>
            </a:r>
          </a:p>
        </p:txBody>
      </p:sp>
      <p:pic>
        <p:nvPicPr>
          <p:cNvPr id="280579" name="Picture 3" descr="debt graphic imag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0266" y="1358567"/>
            <a:ext cx="2629697" cy="1821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0577" name="Title 1"/>
          <p:cNvSpPr>
            <a:spLocks noGrp="1"/>
          </p:cNvSpPr>
          <p:nvPr>
            <p:ph type="title" idx="4294967295"/>
          </p:nvPr>
        </p:nvSpPr>
        <p:spPr>
          <a:xfrm>
            <a:off x="554038" y="274638"/>
            <a:ext cx="8035925" cy="742950"/>
          </a:xfrm>
        </p:spPr>
        <p:txBody>
          <a:bodyPr/>
          <a:lstStyle/>
          <a:p>
            <a:pPr eaLnBrk="1" hangingPunct="1"/>
            <a:r>
              <a:rPr lang="en-US" altLang="en-US" i="1">
                <a:solidFill>
                  <a:srgbClr val="3B3C3E"/>
                </a:solidFill>
              </a:rPr>
              <a:t>Module 6: Dealing with debt</a:t>
            </a:r>
            <a:endParaRPr lang="en-US" i="1">
              <a:solidFill>
                <a:srgbClr val="3B3C3E"/>
              </a:solidFill>
              <a:latin typeface="Georgia" charset="0"/>
              <a:ea typeface="MS PGothic" charset="0"/>
            </a:endParaRPr>
          </a:p>
        </p:txBody>
      </p:sp>
    </p:spTree>
    <p:extLst>
      <p:ext uri="{BB962C8B-B14F-4D97-AF65-F5344CB8AC3E}">
        <p14:creationId xmlns:p14="http://schemas.microsoft.com/office/powerpoint/2010/main" val="1652005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0962"/>
            <a:ext cx="8132763" cy="4708643"/>
          </a:xfrm>
        </p:spPr>
        <p:txBody>
          <a:bodyPr>
            <a:normAutofit/>
          </a:bodyPr>
          <a:lstStyle/>
          <a:p>
            <a:pPr eaLnBrk="1" hangingPunct="1"/>
            <a:r>
              <a:rPr lang="en-US" b="1">
                <a:solidFill>
                  <a:srgbClr val="3B3C3E"/>
                </a:solidFill>
                <a:latin typeface="Georgia" charset="0"/>
                <a:ea typeface="MS PGothic" charset="0"/>
              </a:rPr>
              <a:t>What is debt?</a:t>
            </a:r>
          </a:p>
          <a:p>
            <a:pPr lvl="1" eaLnBrk="1" hangingPunct="1"/>
            <a:r>
              <a:rPr lang="en-US">
                <a:solidFill>
                  <a:srgbClr val="3B3C3E"/>
                </a:solidFill>
                <a:latin typeface="Georgia" charset="0"/>
                <a:ea typeface="MS PGothic" charset="0"/>
              </a:rPr>
              <a:t>Money you owe.</a:t>
            </a:r>
          </a:p>
          <a:p>
            <a:pPr lvl="1" eaLnBrk="1" hangingPunct="1"/>
            <a:r>
              <a:rPr lang="en-US">
                <a:solidFill>
                  <a:srgbClr val="3B3C3E"/>
                </a:solidFill>
                <a:latin typeface="Georgia" charset="0"/>
                <a:ea typeface="MS PGothic" charset="0"/>
              </a:rPr>
              <a:t>Debt is a liability. </a:t>
            </a:r>
          </a:p>
          <a:p>
            <a:pPr lvl="1" eaLnBrk="1" hangingPunct="1"/>
            <a:r>
              <a:rPr lang="en-US">
                <a:solidFill>
                  <a:srgbClr val="3B3C3E"/>
                </a:solidFill>
                <a:latin typeface="Georgia" charset="0"/>
                <a:ea typeface="MS PGothic" charset="0"/>
              </a:rPr>
              <a:t>Debt may obligate future income.</a:t>
            </a:r>
            <a:endParaRPr lang="en-US" b="1" i="1">
              <a:solidFill>
                <a:srgbClr val="3B3C3E"/>
              </a:solidFill>
              <a:latin typeface="Georgia" charset="0"/>
              <a:ea typeface="MS PGothic" charset="0"/>
            </a:endParaRPr>
          </a:p>
          <a:p>
            <a:pPr eaLnBrk="1" hangingPunct="1"/>
            <a:r>
              <a:rPr lang="en-US" b="1">
                <a:solidFill>
                  <a:srgbClr val="3B3C3E"/>
                </a:solidFill>
                <a:latin typeface="Georgia" charset="0"/>
                <a:ea typeface="MS PGothic" charset="0"/>
              </a:rPr>
              <a:t>How is debt different from credit? For our purposes…</a:t>
            </a:r>
          </a:p>
          <a:p>
            <a:pPr lvl="1"/>
            <a:r>
              <a:rPr lang="en-US">
                <a:solidFill>
                  <a:srgbClr val="3B3C3E"/>
                </a:solidFill>
                <a:latin typeface="Georgia" charset="0"/>
                <a:ea typeface="MS PGothic" charset="0"/>
              </a:rPr>
              <a:t>Credit is the ability to borrow money.</a:t>
            </a:r>
          </a:p>
          <a:p>
            <a:pPr lvl="1"/>
            <a:r>
              <a:rPr lang="en-US">
                <a:solidFill>
                  <a:srgbClr val="3B3C3E"/>
                </a:solidFill>
                <a:latin typeface="Georgia" charset="0"/>
                <a:ea typeface="MS PGothic" charset="0"/>
              </a:rPr>
              <a:t>Debt is the result of using credit.</a:t>
            </a:r>
          </a:p>
          <a:p>
            <a:pPr marL="0" lvl="1" indent="0">
              <a:buNone/>
            </a:pPr>
            <a:r>
              <a:rPr lang="en-US" i="1"/>
              <a:t>Debt obligates future resources to cover decisions made today. Understanding debt, how to manage it, and how to reduce and get rid of it, are important components of financial empowerment. </a:t>
            </a:r>
          </a:p>
        </p:txBody>
      </p:sp>
      <p:pic>
        <p:nvPicPr>
          <p:cNvPr id="280579" name="Picture 3" descr="debt graphic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0266" y="1358567"/>
            <a:ext cx="2629697" cy="1821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0577" name="Title 1"/>
          <p:cNvSpPr>
            <a:spLocks noGrp="1"/>
          </p:cNvSpPr>
          <p:nvPr>
            <p:ph type="title" idx="4294967295"/>
          </p:nvPr>
        </p:nvSpPr>
        <p:spPr>
          <a:xfrm>
            <a:off x="554038" y="274638"/>
            <a:ext cx="8035925" cy="742950"/>
          </a:xfrm>
        </p:spPr>
        <p:txBody>
          <a:bodyPr/>
          <a:lstStyle/>
          <a:p>
            <a:pPr eaLnBrk="1" hangingPunct="1"/>
            <a:r>
              <a:rPr lang="en-US" altLang="en-US" i="1">
                <a:solidFill>
                  <a:srgbClr val="3B3C3E"/>
                </a:solidFill>
              </a:rPr>
              <a:t>Module 6: Dealing with debt</a:t>
            </a:r>
            <a:endParaRPr lang="en-US">
              <a:solidFill>
                <a:srgbClr val="3B3C3E"/>
              </a:solidFill>
              <a:latin typeface="Georgia" charset="0"/>
              <a:ea typeface="MS PGothic" charset="0"/>
            </a:endParaRPr>
          </a:p>
        </p:txBody>
      </p:sp>
    </p:spTree>
    <p:extLst>
      <p:ext uri="{BB962C8B-B14F-4D97-AF65-F5344CB8AC3E}">
        <p14:creationId xmlns:p14="http://schemas.microsoft.com/office/powerpoint/2010/main" val="1742555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Module 6: </a:t>
            </a:r>
            <a:r>
              <a:rPr lang="en-US" altLang="en-US" i="1">
                <a:solidFill>
                  <a:srgbClr val="3B3C3E"/>
                </a:solidFill>
              </a:rPr>
              <a:t>Focus on People with Disabilities</a:t>
            </a:r>
            <a:endParaRPr lang="en-US" i="1"/>
          </a:p>
        </p:txBody>
      </p:sp>
      <p:sp>
        <p:nvSpPr>
          <p:cNvPr id="3" name="Content Placeholder 2"/>
          <p:cNvSpPr>
            <a:spLocks noGrp="1"/>
          </p:cNvSpPr>
          <p:nvPr>
            <p:ph sz="half" idx="1"/>
          </p:nvPr>
        </p:nvSpPr>
        <p:spPr>
          <a:xfrm>
            <a:off x="553641" y="1523999"/>
            <a:ext cx="8037576" cy="4467367"/>
          </a:xfrm>
        </p:spPr>
        <p:txBody>
          <a:bodyPr>
            <a:normAutofit lnSpcReduction="10000"/>
          </a:bodyPr>
          <a:lstStyle/>
          <a:p>
            <a:pPr indent="-342900">
              <a:spcBef>
                <a:spcPts val="600"/>
              </a:spcBef>
            </a:pPr>
            <a:r>
              <a:rPr lang="en-US" altLang="en-US" b="1"/>
              <a:t>Understanding debt, how to manage it, and how to reduce or get rid of it</a:t>
            </a:r>
            <a:r>
              <a:rPr lang="en-US" altLang="en-US"/>
              <a:t> are important components of financial empowerment. </a:t>
            </a:r>
          </a:p>
          <a:p>
            <a:pPr indent="-342900">
              <a:spcBef>
                <a:spcPts val="600"/>
              </a:spcBef>
            </a:pPr>
            <a:r>
              <a:rPr lang="en-US" altLang="en-US"/>
              <a:t>Debt, however, is </a:t>
            </a:r>
            <a:r>
              <a:rPr lang="en-US" altLang="en-US" b="1"/>
              <a:t>a reality for many people with and without disabilities</a:t>
            </a:r>
            <a:r>
              <a:rPr lang="en-US" altLang="en-US"/>
              <a:t>. </a:t>
            </a:r>
          </a:p>
          <a:p>
            <a:pPr indent="-342900">
              <a:spcBef>
                <a:spcPts val="600"/>
              </a:spcBef>
            </a:pPr>
            <a:r>
              <a:rPr lang="en-US" altLang="en-US" b="1"/>
              <a:t>People with disabilities may have debt related to</a:t>
            </a:r>
            <a:r>
              <a:rPr lang="en-US" altLang="en-US"/>
              <a:t>:</a:t>
            </a:r>
          </a:p>
          <a:p>
            <a:pPr lvl="1" indent="-342900">
              <a:spcBef>
                <a:spcPts val="600"/>
              </a:spcBef>
            </a:pPr>
            <a:r>
              <a:rPr lang="en-US" altLang="en-US"/>
              <a:t>Paying for medical bills and assistive technology</a:t>
            </a:r>
          </a:p>
          <a:p>
            <a:pPr lvl="1" indent="-342900">
              <a:spcBef>
                <a:spcPts val="600"/>
              </a:spcBef>
            </a:pPr>
            <a:r>
              <a:rPr lang="en-US" altLang="en-US"/>
              <a:t>Buying, rehabilitating, adapting, or repairing a home</a:t>
            </a:r>
          </a:p>
          <a:p>
            <a:pPr lvl="1" indent="-342900">
              <a:spcBef>
                <a:spcPts val="600"/>
              </a:spcBef>
            </a:pPr>
            <a:r>
              <a:rPr lang="en-US" altLang="en-US"/>
              <a:t>Buying a car or truck or adapting it</a:t>
            </a:r>
          </a:p>
          <a:p>
            <a:pPr lvl="1" indent="-342900">
              <a:spcBef>
                <a:spcPts val="600"/>
              </a:spcBef>
            </a:pPr>
            <a:r>
              <a:rPr lang="en-US" altLang="en-US"/>
              <a:t>Starting a business</a:t>
            </a:r>
          </a:p>
          <a:p>
            <a:pPr lvl="1" indent="-342900">
              <a:spcBef>
                <a:spcPts val="600"/>
              </a:spcBef>
            </a:pPr>
            <a:r>
              <a:rPr lang="en-US" altLang="en-US"/>
              <a:t>Getting themselves or their children education and training</a:t>
            </a:r>
          </a:p>
          <a:p>
            <a:pPr lvl="1" indent="-342900">
              <a:spcBef>
                <a:spcPts val="600"/>
              </a:spcBef>
            </a:pPr>
            <a:r>
              <a:rPr lang="en-US" altLang="en-US"/>
              <a:t>Emergency expenses</a:t>
            </a:r>
          </a:p>
        </p:txBody>
      </p:sp>
    </p:spTree>
    <p:extLst>
      <p:ext uri="{BB962C8B-B14F-4D97-AF65-F5344CB8AC3E}">
        <p14:creationId xmlns:p14="http://schemas.microsoft.com/office/powerpoint/2010/main" val="23807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Disability and student loan debt</a:t>
            </a:r>
            <a:endParaRPr lang="en-US"/>
          </a:p>
        </p:txBody>
      </p:sp>
      <p:sp>
        <p:nvSpPr>
          <p:cNvPr id="3" name="Content Placeholder 2"/>
          <p:cNvSpPr>
            <a:spLocks noGrp="1"/>
          </p:cNvSpPr>
          <p:nvPr>
            <p:ph sz="half" idx="1"/>
          </p:nvPr>
        </p:nvSpPr>
        <p:spPr>
          <a:xfrm>
            <a:off x="553641" y="1523999"/>
            <a:ext cx="8037576" cy="4467367"/>
          </a:xfrm>
        </p:spPr>
        <p:txBody>
          <a:bodyPr>
            <a:normAutofit/>
          </a:bodyPr>
          <a:lstStyle/>
          <a:p>
            <a:pPr marL="0" indent="0">
              <a:spcBef>
                <a:spcPts val="600"/>
              </a:spcBef>
              <a:buNone/>
            </a:pPr>
            <a:r>
              <a:rPr lang="en-US" altLang="en-US" b="1"/>
              <a:t>There are two general kinds of student loans</a:t>
            </a:r>
            <a:r>
              <a:rPr lang="en-US" altLang="en-US"/>
              <a:t>: federal student loans and private student loans:</a:t>
            </a:r>
          </a:p>
          <a:p>
            <a:pPr lvl="0">
              <a:spcBef>
                <a:spcPts val="600"/>
              </a:spcBef>
            </a:pPr>
            <a:r>
              <a:rPr lang="en-US" altLang="en-US" i="1" u="sng"/>
              <a:t>Federal student loans </a:t>
            </a:r>
            <a:r>
              <a:rPr lang="en-US" altLang="en-US"/>
              <a:t>are loans that are made or guaranteed by the federal government.</a:t>
            </a:r>
          </a:p>
          <a:p>
            <a:pPr>
              <a:spcBef>
                <a:spcPts val="600"/>
              </a:spcBef>
            </a:pPr>
            <a:r>
              <a:rPr lang="en-US" altLang="en-US" i="1" u="sng"/>
              <a:t>Private student loans </a:t>
            </a:r>
            <a:r>
              <a:rPr lang="en-US" altLang="en-US"/>
              <a:t>are nonfederal loans made by a lender such as a bank, credit union, state agency, or a school.</a:t>
            </a:r>
          </a:p>
          <a:p>
            <a:pPr marL="0" indent="0">
              <a:spcBef>
                <a:spcPts val="600"/>
              </a:spcBef>
              <a:buNone/>
            </a:pPr>
            <a:r>
              <a:rPr lang="en-US" altLang="en-US" b="1"/>
              <a:t>There are many options for paying back</a:t>
            </a:r>
            <a:r>
              <a:rPr lang="en-US" altLang="en-US"/>
              <a:t> federal student loans, including:</a:t>
            </a:r>
          </a:p>
          <a:p>
            <a:pPr marL="0" indent="0">
              <a:spcBef>
                <a:spcPts val="600"/>
              </a:spcBef>
              <a:buNone/>
            </a:pPr>
            <a:endParaRPr lang="en-US" altLang="en-US"/>
          </a:p>
        </p:txBody>
      </p:sp>
      <p:sp>
        <p:nvSpPr>
          <p:cNvPr id="4" name="Content Placeholder 2">
            <a:extLst>
              <a:ext uri="{FF2B5EF4-FFF2-40B4-BE49-F238E27FC236}">
                <a16:creationId xmlns:a16="http://schemas.microsoft.com/office/drawing/2014/main" id="{65512BDC-D5EE-4D17-87CB-EFAF8C433FAD}"/>
              </a:ext>
            </a:extLst>
          </p:cNvPr>
          <p:cNvSpPr txBox="1">
            <a:spLocks/>
          </p:cNvSpPr>
          <p:nvPr/>
        </p:nvSpPr>
        <p:spPr bwMode="auto">
          <a:xfrm>
            <a:off x="552785" y="4529272"/>
            <a:ext cx="8037576" cy="150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lang="en-US" altLang="en-US" sz="2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lang="en-US" altLang="en-US" sz="20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lang="en-US" altLang="en-US" sz="18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2900">
              <a:spcBef>
                <a:spcPts val="600"/>
              </a:spcBef>
            </a:pPr>
            <a:r>
              <a:rPr lang="en-US"/>
              <a:t>Standard repayment</a:t>
            </a:r>
          </a:p>
          <a:p>
            <a:pPr indent="-342900">
              <a:spcBef>
                <a:spcPts val="600"/>
              </a:spcBef>
            </a:pPr>
            <a:r>
              <a:rPr lang="en-US"/>
              <a:t>Graduated repayment</a:t>
            </a:r>
          </a:p>
          <a:p>
            <a:pPr indent="-342900">
              <a:spcBef>
                <a:spcPts val="600"/>
              </a:spcBef>
            </a:pPr>
            <a:r>
              <a:rPr lang="en-US"/>
              <a:t>Extended repayment</a:t>
            </a:r>
          </a:p>
          <a:p>
            <a:pPr indent="-342900">
              <a:spcBef>
                <a:spcPts val="600"/>
              </a:spcBef>
            </a:pPr>
            <a:r>
              <a:rPr lang="en-US"/>
              <a:t>Income-Based Repayment</a:t>
            </a:r>
          </a:p>
          <a:p>
            <a:pPr indent="-342900">
              <a:spcBef>
                <a:spcPts val="600"/>
              </a:spcBef>
            </a:pPr>
            <a:r>
              <a:rPr lang="en-US"/>
              <a:t>Pay as you earn</a:t>
            </a:r>
          </a:p>
          <a:p>
            <a:pPr indent="-342900">
              <a:spcBef>
                <a:spcPts val="600"/>
              </a:spcBef>
            </a:pPr>
            <a:r>
              <a:rPr lang="en-US"/>
              <a:t>Consolidation loan</a:t>
            </a:r>
          </a:p>
        </p:txBody>
      </p:sp>
    </p:spTree>
    <p:extLst>
      <p:ext uri="{BB962C8B-B14F-4D97-AF65-F5344CB8AC3E}">
        <p14:creationId xmlns:p14="http://schemas.microsoft.com/office/powerpoint/2010/main" val="2211751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Deferment and forbearance</a:t>
            </a:r>
            <a:endParaRPr lang="en-US"/>
          </a:p>
        </p:txBody>
      </p:sp>
      <p:sp>
        <p:nvSpPr>
          <p:cNvPr id="3" name="Content Placeholder 2"/>
          <p:cNvSpPr>
            <a:spLocks noGrp="1"/>
          </p:cNvSpPr>
          <p:nvPr>
            <p:ph sz="half" idx="1"/>
          </p:nvPr>
        </p:nvSpPr>
        <p:spPr>
          <a:xfrm>
            <a:off x="553641" y="1426025"/>
            <a:ext cx="8037576" cy="4615544"/>
          </a:xfrm>
        </p:spPr>
        <p:txBody>
          <a:bodyPr>
            <a:normAutofit/>
          </a:bodyPr>
          <a:lstStyle/>
          <a:p>
            <a:pPr>
              <a:spcBef>
                <a:spcPts val="600"/>
              </a:spcBef>
            </a:pPr>
            <a:r>
              <a:rPr lang="en-US" b="1"/>
              <a:t>Deferments are a temporary pause to student loan payments for specific situations</a:t>
            </a:r>
            <a:r>
              <a:rPr lang="en-US"/>
              <a:t>, such as active duty military service and reenrollment in school. </a:t>
            </a:r>
          </a:p>
          <a:p>
            <a:pPr>
              <a:spcBef>
                <a:spcPts val="600"/>
              </a:spcBef>
            </a:pPr>
            <a:r>
              <a:rPr lang="en-US" b="1"/>
              <a:t>Forbearance is a temporary postponement or reduction</a:t>
            </a:r>
            <a:r>
              <a:rPr lang="en-US"/>
              <a:t> of student loan payments for a period of time because a person is </a:t>
            </a:r>
            <a:r>
              <a:rPr lang="en-US" b="1"/>
              <a:t>experiencing financial difficulty.</a:t>
            </a:r>
          </a:p>
          <a:p>
            <a:pPr>
              <a:spcBef>
                <a:spcPts val="600"/>
              </a:spcBef>
            </a:pPr>
            <a:r>
              <a:rPr lang="en-US" altLang="en-US"/>
              <a:t>People may also apply for </a:t>
            </a:r>
            <a:r>
              <a:rPr lang="en-US" altLang="en-US" b="1"/>
              <a:t>loan forgiveness, cancellation, or discharge</a:t>
            </a:r>
            <a:r>
              <a:rPr lang="en-US" altLang="en-US"/>
              <a:t> in situations including:</a:t>
            </a:r>
          </a:p>
          <a:p>
            <a:pPr lvl="1">
              <a:spcBef>
                <a:spcPts val="600"/>
              </a:spcBef>
            </a:pPr>
            <a:r>
              <a:rPr lang="en-US" altLang="en-US"/>
              <a:t>Total and permanent disability</a:t>
            </a:r>
          </a:p>
          <a:p>
            <a:pPr lvl="1">
              <a:spcBef>
                <a:spcPts val="600"/>
              </a:spcBef>
            </a:pPr>
            <a:r>
              <a:rPr lang="en-US" altLang="en-US"/>
              <a:t>Death (someone would apply on your behalf)</a:t>
            </a:r>
          </a:p>
          <a:p>
            <a:pPr lvl="1">
              <a:spcBef>
                <a:spcPts val="600"/>
              </a:spcBef>
            </a:pPr>
            <a:r>
              <a:rPr lang="en-US" altLang="en-US"/>
              <a:t>Closed school</a:t>
            </a:r>
          </a:p>
          <a:p>
            <a:pPr lvl="1">
              <a:spcBef>
                <a:spcPts val="600"/>
              </a:spcBef>
            </a:pPr>
            <a:r>
              <a:rPr lang="en-US" altLang="en-US"/>
              <a:t>Others</a:t>
            </a:r>
          </a:p>
        </p:txBody>
      </p:sp>
    </p:spTree>
    <p:extLst>
      <p:ext uri="{BB962C8B-B14F-4D97-AF65-F5344CB8AC3E}">
        <p14:creationId xmlns:p14="http://schemas.microsoft.com/office/powerpoint/2010/main" val="4232490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Autofit/>
          </a:bodyPr>
          <a:lstStyle/>
          <a:p>
            <a:r>
              <a:rPr lang="en-US" altLang="en-US" sz="2700" dirty="0">
                <a:solidFill>
                  <a:srgbClr val="3B3C3E"/>
                </a:solidFill>
              </a:rPr>
              <a:t>Total and Permanent Disability (TPD) Discharge</a:t>
            </a:r>
            <a:r>
              <a:rPr lang="en-US" altLang="en-US" sz="2700">
                <a:solidFill>
                  <a:srgbClr val="3B3C3E"/>
                </a:solidFill>
              </a:rPr>
              <a:t> – Page 65</a:t>
            </a:r>
          </a:p>
        </p:txBody>
      </p:sp>
      <p:sp>
        <p:nvSpPr>
          <p:cNvPr id="3" name="Content Placeholder 2"/>
          <p:cNvSpPr>
            <a:spLocks noGrp="1"/>
          </p:cNvSpPr>
          <p:nvPr>
            <p:ph sz="half" idx="1"/>
          </p:nvPr>
        </p:nvSpPr>
        <p:spPr>
          <a:xfrm>
            <a:off x="553641" y="1523999"/>
            <a:ext cx="8037576" cy="4467367"/>
          </a:xfrm>
        </p:spPr>
        <p:txBody>
          <a:bodyPr>
            <a:normAutofit fontScale="92500"/>
          </a:bodyPr>
          <a:lstStyle/>
          <a:p>
            <a:pPr marL="0" indent="0">
              <a:buNone/>
            </a:pPr>
            <a:r>
              <a:rPr lang="en-US" altLang="en-US"/>
              <a:t>Based on a person’s </a:t>
            </a:r>
            <a:r>
              <a:rPr lang="en-US" altLang="en-US" i="1"/>
              <a:t>total and permanent disability</a:t>
            </a:r>
            <a:r>
              <a:rPr lang="en-US" altLang="en-US"/>
              <a:t>, a </a:t>
            </a:r>
            <a:r>
              <a:rPr lang="en-US" altLang="en-US" b="1"/>
              <a:t>TPD discharge relieves them from having to</a:t>
            </a:r>
            <a:r>
              <a:rPr lang="en-US" altLang="en-US"/>
              <a:t>: </a:t>
            </a:r>
          </a:p>
          <a:p>
            <a:pPr lvl="0"/>
            <a:r>
              <a:rPr lang="en-US" altLang="en-US"/>
              <a:t>Repay a William D. Ford Federal Direct Loan (Direct Loan) Program loan.</a:t>
            </a:r>
          </a:p>
          <a:p>
            <a:pPr lvl="0"/>
            <a:r>
              <a:rPr lang="en-US" altLang="en-US"/>
              <a:t>Repay a Federal Family Education Loan (FFEL) Program loan.</a:t>
            </a:r>
          </a:p>
          <a:p>
            <a:pPr lvl="0"/>
            <a:r>
              <a:rPr lang="en-US" altLang="en-US"/>
              <a:t>Repay a Federal Perkins Loan (Perkins Loan) Program loan.</a:t>
            </a:r>
          </a:p>
          <a:p>
            <a:pPr lvl="0"/>
            <a:r>
              <a:rPr lang="en-US" altLang="en-US"/>
              <a:t>Complete a TEACH Grant service obligation.</a:t>
            </a:r>
          </a:p>
          <a:p>
            <a:pPr marL="0" indent="0">
              <a:buNone/>
            </a:pPr>
            <a:r>
              <a:rPr lang="en-US" altLang="en-US"/>
              <a:t>Before the federal student loans or TEACH Grant service obligation can be discharged, </a:t>
            </a:r>
            <a:r>
              <a:rPr lang="en-US" altLang="en-US" b="1" i="1"/>
              <a:t>a person with a disability must provide information to the U.S. Department of Education to show that they’re totally and permanently disabled</a:t>
            </a:r>
            <a:r>
              <a:rPr lang="en-US" altLang="en-US"/>
              <a:t>.</a:t>
            </a:r>
          </a:p>
        </p:txBody>
      </p:sp>
    </p:spTree>
    <p:extLst>
      <p:ext uri="{BB962C8B-B14F-4D97-AF65-F5344CB8AC3E}">
        <p14:creationId xmlns:p14="http://schemas.microsoft.com/office/powerpoint/2010/main" val="3940851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i="1">
                <a:solidFill>
                  <a:srgbClr val="3B3C3E"/>
                </a:solidFill>
              </a:rPr>
              <a:t>Tool: Debt worksheet</a:t>
            </a:r>
          </a:p>
        </p:txBody>
      </p:sp>
      <p:sp>
        <p:nvSpPr>
          <p:cNvPr id="3" name="Content Placeholder 2"/>
          <p:cNvSpPr>
            <a:spLocks noGrp="1"/>
          </p:cNvSpPr>
          <p:nvPr>
            <p:ph sz="half" idx="1"/>
          </p:nvPr>
        </p:nvSpPr>
        <p:spPr>
          <a:xfrm>
            <a:off x="553641" y="1523999"/>
            <a:ext cx="8037576" cy="4467367"/>
          </a:xfrm>
        </p:spPr>
        <p:txBody>
          <a:bodyPr>
            <a:normAutofit/>
          </a:bodyPr>
          <a:lstStyle/>
          <a:p>
            <a:pPr indent="-342900">
              <a:spcBef>
                <a:spcPts val="600"/>
              </a:spcBef>
            </a:pPr>
            <a:r>
              <a:rPr lang="en-US" altLang="en-US" b="1"/>
              <a:t>To make a debt reduction and elimination plan,</a:t>
            </a:r>
            <a:r>
              <a:rPr lang="en-US" altLang="en-US"/>
              <a:t> use the debt worksheet with the person you serve. The debt worksheet can also help someone get on track with paying their debts on time.</a:t>
            </a:r>
          </a:p>
          <a:p>
            <a:pPr indent="-342900">
              <a:spcBef>
                <a:spcPts val="600"/>
              </a:spcBef>
            </a:pPr>
            <a:r>
              <a:rPr lang="en-US" altLang="en-US" b="1"/>
              <a:t>The goal with the debt worksheet </a:t>
            </a:r>
            <a:r>
              <a:rPr lang="en-US" altLang="en-US"/>
              <a:t>is to get all of the information about debts someone owes in one place. </a:t>
            </a:r>
          </a:p>
          <a:p>
            <a:pPr indent="-342900">
              <a:spcBef>
                <a:spcPts val="600"/>
              </a:spcBef>
            </a:pPr>
            <a:r>
              <a:rPr lang="en-US" altLang="en-US"/>
              <a:t>Start by helping someone </a:t>
            </a:r>
            <a:r>
              <a:rPr lang="en-US" altLang="en-US" b="1"/>
              <a:t>brainstorm all of the debts they owe. </a:t>
            </a:r>
          </a:p>
          <a:p>
            <a:pPr indent="-342900">
              <a:spcBef>
                <a:spcPts val="600"/>
              </a:spcBef>
            </a:pPr>
            <a:r>
              <a:rPr lang="en-US" altLang="en-US"/>
              <a:t>You can also recommend </a:t>
            </a:r>
            <a:r>
              <a:rPr lang="en-US" altLang="en-US" b="1"/>
              <a:t>reviewing their credit report to help identity debt</a:t>
            </a:r>
            <a:r>
              <a:rPr lang="en-US" altLang="en-US"/>
              <a:t>—debt that is current, in collections, or resulting from judgments. </a:t>
            </a:r>
          </a:p>
        </p:txBody>
      </p:sp>
    </p:spTree>
    <p:extLst>
      <p:ext uri="{BB962C8B-B14F-4D97-AF65-F5344CB8AC3E}">
        <p14:creationId xmlns:p14="http://schemas.microsoft.com/office/powerpoint/2010/main" val="135917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553641" y="457200"/>
            <a:ext cx="8036720" cy="743347"/>
          </a:xfrm>
        </p:spPr>
        <p:txBody>
          <a:bodyPr/>
          <a:lstStyle/>
          <a:p>
            <a:r>
              <a:rPr lang="en-US"/>
              <a:t>Who can use </a:t>
            </a:r>
            <a:r>
              <a:rPr lang="en-US" i="1"/>
              <a:t>Focus on People with Disabilities</a:t>
            </a:r>
            <a:r>
              <a:rPr lang="en-US"/>
              <a:t>?</a:t>
            </a:r>
          </a:p>
        </p:txBody>
      </p:sp>
      <p:sp>
        <p:nvSpPr>
          <p:cNvPr id="3" name="Content Placeholder 2"/>
          <p:cNvSpPr>
            <a:spLocks noGrp="1"/>
          </p:cNvSpPr>
          <p:nvPr>
            <p:ph sz="half" idx="1"/>
          </p:nvPr>
        </p:nvSpPr>
        <p:spPr/>
        <p:txBody>
          <a:bodyPr/>
          <a:lstStyle/>
          <a:p>
            <a:pPr lvl="0"/>
            <a:r>
              <a:rPr lang="en-US" altLang="en-US"/>
              <a:t>Frontline staff members and volunteers in organizations that serve people with disabilities.</a:t>
            </a:r>
          </a:p>
          <a:p>
            <a:pPr lvl="0"/>
            <a:r>
              <a:rPr lang="en-US" altLang="en-US"/>
              <a:t>Community members who advocate for people with disabilities, such as family members, friends, and volunteers.</a:t>
            </a:r>
          </a:p>
          <a:p>
            <a:r>
              <a:rPr lang="en-US" altLang="en-US"/>
              <a:t>Representative payees or others with fiduciary responsibilities for individuals with disabilities, such as family members.</a:t>
            </a:r>
          </a:p>
          <a:p>
            <a:r>
              <a:rPr lang="en-US" altLang="en-US"/>
              <a:t>People with disabilities, themselves.</a:t>
            </a:r>
          </a:p>
          <a:p>
            <a:pPr lvl="0"/>
            <a:endParaRPr lang="en-US" altLang="en-US"/>
          </a:p>
        </p:txBody>
      </p:sp>
    </p:spTree>
    <p:extLst>
      <p:ext uri="{BB962C8B-B14F-4D97-AF65-F5344CB8AC3E}">
        <p14:creationId xmlns:p14="http://schemas.microsoft.com/office/powerpoint/2010/main" val="42052235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Using the </a:t>
            </a:r>
            <a:r>
              <a:rPr lang="en-US" altLang="en-US" i="1">
                <a:solidFill>
                  <a:srgbClr val="3B3C3E"/>
                </a:solidFill>
              </a:rPr>
              <a:t>Debt worksheet</a:t>
            </a:r>
            <a:endParaRPr lang="en-US" altLang="en-US">
              <a:solidFill>
                <a:srgbClr val="3B3C3E"/>
              </a:solidFill>
            </a:endParaRPr>
          </a:p>
        </p:txBody>
      </p:sp>
      <p:pic>
        <p:nvPicPr>
          <p:cNvPr id="5" name="Content Placeholder 4" descr="Screenshot of the debt worksheet&#10;&#10;at the top, image of a pencil and &quot;Use this debt log to see all your bills and plan what you owe.&quot;&#10;Underneath:&#10;1) list all the debts you have&#10;2) fill out the table to see your total monthly debt payment&#10;3) Circle any debts in collections.&#10;&#10;Below, there is a grid with 7 columns. The columns are: &quot;debt type,&quot; &quot;monthly payment amount,&quot; &quot;monthly due date,&quot; &quot;interest rate (%),&quot; &quot;amount outstanding,&quot; &quot;payoff date or goal,&quot; and &quot;notes (including any fees).&quot;&#10;&#10;The debt categories (rows) are:&#10;&quot;assistive technology loan&quot;&#10;&quot;auto loans&quot;&#10;&quot;back child support&quot;&#10;&quot;credit card debt&quot;&#10;&quot;friends &amp; family&quot;&#10;&quot;medical debt&quot;&#10;&quot;past-due fees and fines&quot;&#10;&quot;mortgage or past-due rent&quot;&#10;&quot;payday loans&quot;&#10;&quot;student loans&quot;&#10;&quot;other&quot;&#10;&quot;other&quot;&#10;&quot;other&quot;&#10;&quot;total monthly payment amount&quot; (with one box)" title="Screenshot of the debt worksheet screen shot">
            <a:extLst>
              <a:ext uri="{FF2B5EF4-FFF2-40B4-BE49-F238E27FC236}">
                <a16:creationId xmlns:a16="http://schemas.microsoft.com/office/drawing/2014/main" id="{843891F2-D4D3-4370-B357-284BB578DDE9}"/>
              </a:ext>
            </a:extLst>
          </p:cNvPr>
          <p:cNvPicPr>
            <a:picLocks noGrp="1" noChangeAspect="1"/>
          </p:cNvPicPr>
          <p:nvPr>
            <p:ph idx="1"/>
          </p:nvPr>
        </p:nvPicPr>
        <p:blipFill>
          <a:blip r:embed="rId3"/>
          <a:stretch>
            <a:fillRect/>
          </a:stretch>
        </p:blipFill>
        <p:spPr>
          <a:xfrm>
            <a:off x="2864710" y="1346200"/>
            <a:ext cx="3414582" cy="4629071"/>
          </a:xfrm>
        </p:spPr>
      </p:pic>
    </p:spTree>
    <p:extLst>
      <p:ext uri="{BB962C8B-B14F-4D97-AF65-F5344CB8AC3E}">
        <p14:creationId xmlns:p14="http://schemas.microsoft.com/office/powerpoint/2010/main" val="8979421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Using the </a:t>
            </a:r>
            <a:r>
              <a:rPr lang="en-US" altLang="en-US" i="1">
                <a:solidFill>
                  <a:srgbClr val="3B3C3E"/>
                </a:solidFill>
              </a:rPr>
              <a:t>Debt worksheet</a:t>
            </a:r>
            <a:endParaRPr lang="en-US" altLang="en-US">
              <a:solidFill>
                <a:srgbClr val="3B3C3E"/>
              </a:solidFill>
            </a:endParaRPr>
          </a:p>
        </p:txBody>
      </p:sp>
      <p:pic>
        <p:nvPicPr>
          <p:cNvPr id="5" name="Content Placeholder 4" descr="A filled out debt worksheet. There are 3 types of debt that are filled in: &quot;autobahn,&quot; &quot;credit card debt,&quot; and &quot;student loans.&quot;&#10;&#10;For the auto loan, &quot;monthly payment amount&quot; is $200, &quot;monthly due date&quot; is on the 1st, &quot;interest rate&quot; is 0%, &quot;amount outstanding&quot; is $3000, &quot;payoff date or goal&quot; is 01/19, and &quot;notes&quot; says &quot;fixed rate&quot;&#10;For credit card debt, &quot;monthly payment amount&quot; is $220. &quot;Monthly due date&quot; is the 15th. &quot;Interest rate (%)&quot; is 17. &quot;Amount outstanding&quot; is $400. &quot;Payoff date or goal&quot; is 2 months. &quot;Notes&quot; says &quot;$50 min&quot;&#10;For student loans, &quot;monthly payment amount&quot; is $150. &quot;Monthly due date&quot; is the 1st. &quot;Interest rate&quot; is 0%. &quot;Amount outstanding&quot; is $10,000. &quot;Payoff date or goal&quot; is 2022. &quot;Notes&quot; says fixed rate.&#10;The &quot;Total monthly payment amount&quot; is $570" title="A filled out debt worksheet screen shot with examples">
            <a:extLst>
              <a:ext uri="{FF2B5EF4-FFF2-40B4-BE49-F238E27FC236}">
                <a16:creationId xmlns:a16="http://schemas.microsoft.com/office/drawing/2014/main" id="{843891F2-D4D3-4370-B357-284BB578DDE9}"/>
              </a:ext>
            </a:extLst>
          </p:cNvPr>
          <p:cNvPicPr>
            <a:picLocks noGrp="1" noChangeAspect="1"/>
          </p:cNvPicPr>
          <p:nvPr>
            <p:ph idx="1"/>
          </p:nvPr>
        </p:nvPicPr>
        <p:blipFill rotWithShape="1">
          <a:blip r:embed="rId3"/>
          <a:srcRect t="22497"/>
          <a:stretch/>
        </p:blipFill>
        <p:spPr>
          <a:xfrm>
            <a:off x="2065866" y="1353101"/>
            <a:ext cx="4487333" cy="4714800"/>
          </a:xfrm>
        </p:spPr>
      </p:pic>
      <p:graphicFrame>
        <p:nvGraphicFramePr>
          <p:cNvPr id="3" name="Table 2">
            <a:extLst>
              <a:ext uri="{FF2B5EF4-FFF2-40B4-BE49-F238E27FC236}">
                <a16:creationId xmlns:a16="http://schemas.microsoft.com/office/drawing/2014/main" id="{2A0553A7-6410-4FE6-A51B-802AE9E6B25A}"/>
              </a:ext>
            </a:extLst>
          </p:cNvPr>
          <p:cNvGraphicFramePr>
            <a:graphicFrameLocks noGrp="1"/>
          </p:cNvGraphicFramePr>
          <p:nvPr>
            <p:extLst>
              <p:ext uri="{D42A27DB-BD31-4B8C-83A1-F6EECF244321}">
                <p14:modId xmlns:p14="http://schemas.microsoft.com/office/powerpoint/2010/main" val="903165674"/>
              </p:ext>
            </p:extLst>
          </p:nvPr>
        </p:nvGraphicFramePr>
        <p:xfrm>
          <a:off x="3228443" y="2085975"/>
          <a:ext cx="3234270" cy="290514"/>
        </p:xfrm>
        <a:graphic>
          <a:graphicData uri="http://schemas.openxmlformats.org/drawingml/2006/table">
            <a:tbl>
              <a:tblPr firstRow="1" bandRow="1">
                <a:tableStyleId>{5C22544A-7EE6-4342-B048-85BDC9FD1C3A}</a:tableStyleId>
              </a:tblPr>
              <a:tblGrid>
                <a:gridCol w="510120">
                  <a:extLst>
                    <a:ext uri="{9D8B030D-6E8A-4147-A177-3AD203B41FA5}">
                      <a16:colId xmlns:a16="http://schemas.microsoft.com/office/drawing/2014/main" val="145322676"/>
                    </a:ext>
                  </a:extLst>
                </a:gridCol>
                <a:gridCol w="500062">
                  <a:extLst>
                    <a:ext uri="{9D8B030D-6E8A-4147-A177-3AD203B41FA5}">
                      <a16:colId xmlns:a16="http://schemas.microsoft.com/office/drawing/2014/main" val="384427610"/>
                    </a:ext>
                  </a:extLst>
                </a:gridCol>
                <a:gridCol w="385763">
                  <a:extLst>
                    <a:ext uri="{9D8B030D-6E8A-4147-A177-3AD203B41FA5}">
                      <a16:colId xmlns:a16="http://schemas.microsoft.com/office/drawing/2014/main" val="334841820"/>
                    </a:ext>
                  </a:extLst>
                </a:gridCol>
                <a:gridCol w="523875">
                  <a:extLst>
                    <a:ext uri="{9D8B030D-6E8A-4147-A177-3AD203B41FA5}">
                      <a16:colId xmlns:a16="http://schemas.microsoft.com/office/drawing/2014/main" val="667226794"/>
                    </a:ext>
                  </a:extLst>
                </a:gridCol>
                <a:gridCol w="504825">
                  <a:extLst>
                    <a:ext uri="{9D8B030D-6E8A-4147-A177-3AD203B41FA5}">
                      <a16:colId xmlns:a16="http://schemas.microsoft.com/office/drawing/2014/main" val="538351188"/>
                    </a:ext>
                  </a:extLst>
                </a:gridCol>
                <a:gridCol w="809625">
                  <a:extLst>
                    <a:ext uri="{9D8B030D-6E8A-4147-A177-3AD203B41FA5}">
                      <a16:colId xmlns:a16="http://schemas.microsoft.com/office/drawing/2014/main" val="4205612771"/>
                    </a:ext>
                  </a:extLst>
                </a:gridCol>
              </a:tblGrid>
              <a:tr h="290514">
                <a:tc>
                  <a:txBody>
                    <a:bodyPr/>
                    <a:lstStyle/>
                    <a:p>
                      <a:r>
                        <a:rPr lang="en-US" sz="1000" b="0">
                          <a:solidFill>
                            <a:schemeClr val="tx1"/>
                          </a:solidFill>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1st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$3k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01/19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Fixed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34258"/>
                  </a:ext>
                </a:extLst>
              </a:tr>
            </a:tbl>
          </a:graphicData>
        </a:graphic>
      </p:graphicFrame>
      <p:graphicFrame>
        <p:nvGraphicFramePr>
          <p:cNvPr id="6" name="Table 5">
            <a:extLst>
              <a:ext uri="{FF2B5EF4-FFF2-40B4-BE49-F238E27FC236}">
                <a16:creationId xmlns:a16="http://schemas.microsoft.com/office/drawing/2014/main" id="{F6C08A96-BE7A-4B4E-9859-D9DFCA3992DE}"/>
              </a:ext>
            </a:extLst>
          </p:cNvPr>
          <p:cNvGraphicFramePr>
            <a:graphicFrameLocks noGrp="1"/>
          </p:cNvGraphicFramePr>
          <p:nvPr>
            <p:extLst>
              <p:ext uri="{D42A27DB-BD31-4B8C-83A1-F6EECF244321}">
                <p14:modId xmlns:p14="http://schemas.microsoft.com/office/powerpoint/2010/main" val="1122108291"/>
              </p:ext>
            </p:extLst>
          </p:nvPr>
        </p:nvGraphicFramePr>
        <p:xfrm>
          <a:off x="3228443" y="2610912"/>
          <a:ext cx="3234270" cy="396240"/>
        </p:xfrm>
        <a:graphic>
          <a:graphicData uri="http://schemas.openxmlformats.org/drawingml/2006/table">
            <a:tbl>
              <a:tblPr firstRow="1" bandRow="1">
                <a:tableStyleId>{5C22544A-7EE6-4342-B048-85BDC9FD1C3A}</a:tableStyleId>
              </a:tblPr>
              <a:tblGrid>
                <a:gridCol w="510120">
                  <a:extLst>
                    <a:ext uri="{9D8B030D-6E8A-4147-A177-3AD203B41FA5}">
                      <a16:colId xmlns:a16="http://schemas.microsoft.com/office/drawing/2014/main" val="145322676"/>
                    </a:ext>
                  </a:extLst>
                </a:gridCol>
                <a:gridCol w="500062">
                  <a:extLst>
                    <a:ext uri="{9D8B030D-6E8A-4147-A177-3AD203B41FA5}">
                      <a16:colId xmlns:a16="http://schemas.microsoft.com/office/drawing/2014/main" val="384427610"/>
                    </a:ext>
                  </a:extLst>
                </a:gridCol>
                <a:gridCol w="342900">
                  <a:extLst>
                    <a:ext uri="{9D8B030D-6E8A-4147-A177-3AD203B41FA5}">
                      <a16:colId xmlns:a16="http://schemas.microsoft.com/office/drawing/2014/main" val="334841820"/>
                    </a:ext>
                  </a:extLst>
                </a:gridCol>
                <a:gridCol w="523875">
                  <a:extLst>
                    <a:ext uri="{9D8B030D-6E8A-4147-A177-3AD203B41FA5}">
                      <a16:colId xmlns:a16="http://schemas.microsoft.com/office/drawing/2014/main" val="667226794"/>
                    </a:ext>
                  </a:extLst>
                </a:gridCol>
                <a:gridCol w="652463">
                  <a:extLst>
                    <a:ext uri="{9D8B030D-6E8A-4147-A177-3AD203B41FA5}">
                      <a16:colId xmlns:a16="http://schemas.microsoft.com/office/drawing/2014/main" val="538351188"/>
                    </a:ext>
                  </a:extLst>
                </a:gridCol>
                <a:gridCol w="704850">
                  <a:extLst>
                    <a:ext uri="{9D8B030D-6E8A-4147-A177-3AD203B41FA5}">
                      <a16:colId xmlns:a16="http://schemas.microsoft.com/office/drawing/2014/main" val="4205612771"/>
                    </a:ext>
                  </a:extLst>
                </a:gridCol>
              </a:tblGrid>
              <a:tr h="290514">
                <a:tc>
                  <a:txBody>
                    <a:bodyPr/>
                    <a:lstStyle/>
                    <a:p>
                      <a:r>
                        <a:rPr lang="en-US" sz="1000" b="0">
                          <a:solidFill>
                            <a:schemeClr val="tx1"/>
                          </a:solidFill>
                        </a:rPr>
                        <a:t>$220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15th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$400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     2 months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$50 min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34258"/>
                  </a:ext>
                </a:extLst>
              </a:tr>
            </a:tbl>
          </a:graphicData>
        </a:graphic>
      </p:graphicFrame>
      <p:graphicFrame>
        <p:nvGraphicFramePr>
          <p:cNvPr id="7" name="Table 6">
            <a:extLst>
              <a:ext uri="{FF2B5EF4-FFF2-40B4-BE49-F238E27FC236}">
                <a16:creationId xmlns:a16="http://schemas.microsoft.com/office/drawing/2014/main" id="{DEDE36AB-BA56-4BDE-870D-089499C35652}"/>
              </a:ext>
            </a:extLst>
          </p:cNvPr>
          <p:cNvGraphicFramePr>
            <a:graphicFrameLocks noGrp="1"/>
          </p:cNvGraphicFramePr>
          <p:nvPr>
            <p:extLst>
              <p:ext uri="{D42A27DB-BD31-4B8C-83A1-F6EECF244321}">
                <p14:modId xmlns:p14="http://schemas.microsoft.com/office/powerpoint/2010/main" val="2020599443"/>
              </p:ext>
            </p:extLst>
          </p:nvPr>
        </p:nvGraphicFramePr>
        <p:xfrm>
          <a:off x="3223674" y="4395819"/>
          <a:ext cx="3234270" cy="290514"/>
        </p:xfrm>
        <a:graphic>
          <a:graphicData uri="http://schemas.openxmlformats.org/drawingml/2006/table">
            <a:tbl>
              <a:tblPr firstRow="1" bandRow="1">
                <a:tableStyleId>{5C22544A-7EE6-4342-B048-85BDC9FD1C3A}</a:tableStyleId>
              </a:tblPr>
              <a:tblGrid>
                <a:gridCol w="510120">
                  <a:extLst>
                    <a:ext uri="{9D8B030D-6E8A-4147-A177-3AD203B41FA5}">
                      <a16:colId xmlns:a16="http://schemas.microsoft.com/office/drawing/2014/main" val="145322676"/>
                    </a:ext>
                  </a:extLst>
                </a:gridCol>
                <a:gridCol w="500062">
                  <a:extLst>
                    <a:ext uri="{9D8B030D-6E8A-4147-A177-3AD203B41FA5}">
                      <a16:colId xmlns:a16="http://schemas.microsoft.com/office/drawing/2014/main" val="384427610"/>
                    </a:ext>
                  </a:extLst>
                </a:gridCol>
                <a:gridCol w="385763">
                  <a:extLst>
                    <a:ext uri="{9D8B030D-6E8A-4147-A177-3AD203B41FA5}">
                      <a16:colId xmlns:a16="http://schemas.microsoft.com/office/drawing/2014/main" val="334841820"/>
                    </a:ext>
                  </a:extLst>
                </a:gridCol>
                <a:gridCol w="523875">
                  <a:extLst>
                    <a:ext uri="{9D8B030D-6E8A-4147-A177-3AD203B41FA5}">
                      <a16:colId xmlns:a16="http://schemas.microsoft.com/office/drawing/2014/main" val="667226794"/>
                    </a:ext>
                  </a:extLst>
                </a:gridCol>
                <a:gridCol w="504825">
                  <a:extLst>
                    <a:ext uri="{9D8B030D-6E8A-4147-A177-3AD203B41FA5}">
                      <a16:colId xmlns:a16="http://schemas.microsoft.com/office/drawing/2014/main" val="538351188"/>
                    </a:ext>
                  </a:extLst>
                </a:gridCol>
                <a:gridCol w="809625">
                  <a:extLst>
                    <a:ext uri="{9D8B030D-6E8A-4147-A177-3AD203B41FA5}">
                      <a16:colId xmlns:a16="http://schemas.microsoft.com/office/drawing/2014/main" val="4205612771"/>
                    </a:ext>
                  </a:extLst>
                </a:gridCol>
              </a:tblGrid>
              <a:tr h="290514">
                <a:tc>
                  <a:txBody>
                    <a:bodyPr/>
                    <a:lstStyle/>
                    <a:p>
                      <a:r>
                        <a:rPr lang="en-US" sz="1000" b="0">
                          <a:solidFill>
                            <a:schemeClr val="tx1"/>
                          </a:solidFill>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1st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$10k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a:solidFill>
                            <a:schemeClr val="tx1"/>
                          </a:solidFill>
                        </a:rPr>
                        <a:t>Fixed rate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234258"/>
                  </a:ext>
                </a:extLst>
              </a:tr>
            </a:tbl>
          </a:graphicData>
        </a:graphic>
      </p:graphicFrame>
      <p:sp>
        <p:nvSpPr>
          <p:cNvPr id="4" name="TextBox 3">
            <a:extLst>
              <a:ext uri="{FF2B5EF4-FFF2-40B4-BE49-F238E27FC236}">
                <a16:creationId xmlns:a16="http://schemas.microsoft.com/office/drawing/2014/main" id="{C6BA047B-317E-4483-BEE9-9E22937C9ABC}"/>
              </a:ext>
            </a:extLst>
          </p:cNvPr>
          <p:cNvSpPr txBox="1"/>
          <p:nvPr/>
        </p:nvSpPr>
        <p:spPr>
          <a:xfrm>
            <a:off x="3152775" y="5625823"/>
            <a:ext cx="813370" cy="307777"/>
          </a:xfrm>
          <a:prstGeom prst="rect">
            <a:avLst/>
          </a:prstGeom>
          <a:noFill/>
        </p:spPr>
        <p:txBody>
          <a:bodyPr wrap="square" rtlCol="0">
            <a:spAutoFit/>
          </a:bodyPr>
          <a:lstStyle/>
          <a:p>
            <a:r>
              <a:rPr lang="en-US" sz="1400"/>
              <a:t>$570</a:t>
            </a:r>
          </a:p>
        </p:txBody>
      </p:sp>
    </p:spTree>
    <p:extLst>
      <p:ext uri="{BB962C8B-B14F-4D97-AF65-F5344CB8AC3E}">
        <p14:creationId xmlns:p14="http://schemas.microsoft.com/office/powerpoint/2010/main" val="807353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i="1">
                <a:solidFill>
                  <a:srgbClr val="3B3C3E"/>
                </a:solidFill>
              </a:rPr>
              <a:t>Tool: Debt collectors</a:t>
            </a:r>
          </a:p>
        </p:txBody>
      </p:sp>
      <p:sp>
        <p:nvSpPr>
          <p:cNvPr id="3" name="Content Placeholder 2"/>
          <p:cNvSpPr>
            <a:spLocks noGrp="1"/>
          </p:cNvSpPr>
          <p:nvPr>
            <p:ph sz="half" idx="1"/>
          </p:nvPr>
        </p:nvSpPr>
        <p:spPr>
          <a:xfrm>
            <a:off x="553641" y="1523999"/>
            <a:ext cx="8037576" cy="4467367"/>
          </a:xfrm>
        </p:spPr>
        <p:txBody>
          <a:bodyPr>
            <a:normAutofit/>
          </a:bodyPr>
          <a:lstStyle/>
          <a:p>
            <a:r>
              <a:rPr lang="en-US" altLang="en-US" b="1"/>
              <a:t>When companies decide they no longer want to try to collect debts </a:t>
            </a:r>
            <a:r>
              <a:rPr lang="en-US" altLang="en-US"/>
              <a:t>that are delinquent and defaulted, they may assign or sell those debts to third party debt collectors.</a:t>
            </a:r>
          </a:p>
          <a:p>
            <a:r>
              <a:rPr lang="en-US" altLang="en-US" b="1"/>
              <a:t>A person you serve has rights when their debts have been sold to debt collectors</a:t>
            </a:r>
            <a:r>
              <a:rPr lang="en-US" altLang="en-US"/>
              <a:t>. They may not know that they have rights.</a:t>
            </a:r>
          </a:p>
          <a:p>
            <a:r>
              <a:rPr lang="en-US" altLang="en-US"/>
              <a:t>Use this tool to with a person you serve to review their rights from the </a:t>
            </a:r>
            <a:r>
              <a:rPr lang="en-US" altLang="en-US" b="1"/>
              <a:t>Fair Debt Collections Practices Act </a:t>
            </a:r>
            <a:r>
              <a:rPr lang="en-US" altLang="en-US"/>
              <a:t>when their debt has been sold to a debt collector. </a:t>
            </a:r>
          </a:p>
        </p:txBody>
      </p:sp>
    </p:spTree>
    <p:extLst>
      <p:ext uri="{BB962C8B-B14F-4D97-AF65-F5344CB8AC3E}">
        <p14:creationId xmlns:p14="http://schemas.microsoft.com/office/powerpoint/2010/main" val="758934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Using the tool on </a:t>
            </a:r>
            <a:r>
              <a:rPr lang="en-US" altLang="en-US" i="1">
                <a:solidFill>
                  <a:srgbClr val="3B3C3E"/>
                </a:solidFill>
              </a:rPr>
              <a:t>Debt collectors</a:t>
            </a:r>
          </a:p>
        </p:txBody>
      </p:sp>
      <p:pic>
        <p:nvPicPr>
          <p:cNvPr id="8" name="Content Placeholder 7" descr="An image of the information sheet on debt collectors. At the top there is a picture of a pencil and it says &quot;if a debt collector contacts you, don't ignore it!&quot; There are 3 columns of text titled &quot;be sure,&quot; &quot;ask questions,&quot; and &quot;resolved.&quot; At the bottom there is a form to cut out and send to collectors.">
            <a:extLst>
              <a:ext uri="{FF2B5EF4-FFF2-40B4-BE49-F238E27FC236}">
                <a16:creationId xmlns:a16="http://schemas.microsoft.com/office/drawing/2014/main" id="{E0CE0090-26A8-4C66-BE3B-904668CC0FCC}"/>
              </a:ext>
            </a:extLst>
          </p:cNvPr>
          <p:cNvPicPr>
            <a:picLocks noGrp="1" noChangeAspect="1"/>
          </p:cNvPicPr>
          <p:nvPr>
            <p:ph idx="1"/>
          </p:nvPr>
        </p:nvPicPr>
        <p:blipFill rotWithShape="1">
          <a:blip r:embed="rId3"/>
          <a:srcRect t="4091"/>
          <a:stretch/>
        </p:blipFill>
        <p:spPr>
          <a:xfrm>
            <a:off x="4898571" y="1616527"/>
            <a:ext cx="3486538" cy="4591954"/>
          </a:xfrm>
        </p:spPr>
      </p:pic>
      <p:sp>
        <p:nvSpPr>
          <p:cNvPr id="3" name="TextBox 2">
            <a:extLst>
              <a:ext uri="{FF2B5EF4-FFF2-40B4-BE49-F238E27FC236}">
                <a16:creationId xmlns:a16="http://schemas.microsoft.com/office/drawing/2014/main" id="{112FF688-10A9-4A65-947A-F5757BD45D4E}"/>
              </a:ext>
            </a:extLst>
          </p:cNvPr>
          <p:cNvSpPr txBox="1"/>
          <p:nvPr/>
        </p:nvSpPr>
        <p:spPr>
          <a:xfrm>
            <a:off x="553641" y="1616527"/>
            <a:ext cx="3904059" cy="4170372"/>
          </a:xfrm>
          <a:prstGeom prst="rect">
            <a:avLst/>
          </a:prstGeom>
          <a:noFill/>
        </p:spPr>
        <p:txBody>
          <a:bodyPr wrap="square" rtlCol="0">
            <a:spAutoFit/>
          </a:bodyPr>
          <a:lstStyle/>
          <a:p>
            <a:pPr>
              <a:spcBef>
                <a:spcPts val="0"/>
              </a:spcBef>
            </a:pPr>
            <a:r>
              <a:rPr lang="en-US" sz="2000">
                <a:ea typeface="MS Mincho" panose="02020609040205080304" pitchFamily="49" charset="-128"/>
                <a:cs typeface="Times New Roman" panose="02020603050405020304" pitchFamily="18" charset="0"/>
              </a:rPr>
              <a:t>This tool summarizes some of the key rights in debt collection and will help a person: </a:t>
            </a:r>
          </a:p>
          <a:p>
            <a:pPr marL="342900" indent="-342900">
              <a:spcBef>
                <a:spcPts val="578"/>
              </a:spcBef>
              <a:buFont typeface="Arial" panose="020B0604020202020204" pitchFamily="34" charset="0"/>
              <a:buChar char="•"/>
            </a:pPr>
            <a:r>
              <a:rPr lang="en-US" sz="2000">
                <a:ea typeface="MS Mincho" panose="02020609040205080304" pitchFamily="49" charset="-128"/>
                <a:cs typeface="Times New Roman" panose="02020603050405020304" pitchFamily="18" charset="0"/>
              </a:rPr>
              <a:t>Take actions to verify whether the claim is valid.</a:t>
            </a:r>
          </a:p>
          <a:p>
            <a:pPr marL="342900" indent="-342900">
              <a:spcBef>
                <a:spcPts val="0"/>
              </a:spcBef>
              <a:buFont typeface="Arial" panose="020B0604020202020204" pitchFamily="34" charset="0"/>
              <a:buChar char="•"/>
            </a:pPr>
            <a:r>
              <a:rPr lang="en-US" sz="2000">
                <a:ea typeface="MS Mincho" panose="02020609040205080304" pitchFamily="49" charset="-128"/>
                <a:cs typeface="Times New Roman" panose="02020603050405020304" pitchFamily="18" charset="0"/>
              </a:rPr>
              <a:t>Know how to dispute the claim if they do not own the debt.</a:t>
            </a:r>
          </a:p>
          <a:p>
            <a:pPr marL="342900" indent="-342900">
              <a:spcBef>
                <a:spcPts val="0"/>
              </a:spcBef>
              <a:buFont typeface="Arial" panose="020B0604020202020204" pitchFamily="34" charset="0"/>
              <a:buChar char="•"/>
            </a:pPr>
            <a:r>
              <a:rPr lang="en-US" sz="2000">
                <a:ea typeface="MS Mincho" panose="02020609040205080304" pitchFamily="49" charset="-128"/>
                <a:cs typeface="Times New Roman" panose="02020603050405020304" pitchFamily="18" charset="0"/>
              </a:rPr>
              <a:t>Know what to do next if they do owe the debt.</a:t>
            </a:r>
          </a:p>
          <a:p>
            <a:pPr>
              <a:spcBef>
                <a:spcPts val="0"/>
              </a:spcBef>
            </a:pPr>
            <a:r>
              <a:rPr lang="en-US" sz="2000">
                <a:ea typeface="MS Mincho" panose="02020609040205080304" pitchFamily="49" charset="-128"/>
                <a:cs typeface="Times New Roman" panose="02020603050405020304" pitchFamily="18" charset="0"/>
              </a:rPr>
              <a:t>Knowing about their rights can help to figure out if a debt collector is violating their rights.</a:t>
            </a:r>
            <a:endParaRPr lang="en-US" sz="2000"/>
          </a:p>
        </p:txBody>
      </p:sp>
    </p:spTree>
    <p:extLst>
      <p:ext uri="{BB962C8B-B14F-4D97-AF65-F5344CB8AC3E}">
        <p14:creationId xmlns:p14="http://schemas.microsoft.com/office/powerpoint/2010/main" val="38875443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More on dealing with debt</a:t>
            </a:r>
            <a:endParaRPr lang="en-US"/>
          </a:p>
        </p:txBody>
      </p:sp>
      <p:sp>
        <p:nvSpPr>
          <p:cNvPr id="3" name="Content Placeholder 2"/>
          <p:cNvSpPr>
            <a:spLocks noGrp="1"/>
          </p:cNvSpPr>
          <p:nvPr>
            <p:ph sz="half" idx="1"/>
          </p:nvPr>
        </p:nvSpPr>
        <p:spPr>
          <a:xfrm>
            <a:off x="553641" y="1523999"/>
            <a:ext cx="8037576" cy="4467367"/>
          </a:xfrm>
        </p:spPr>
        <p:txBody>
          <a:bodyPr>
            <a:normAutofit/>
          </a:bodyPr>
          <a:lstStyle/>
          <a:p>
            <a:pPr marL="0" indent="0">
              <a:lnSpc>
                <a:spcPct val="120000"/>
              </a:lnSpc>
              <a:buNone/>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pPr>
              <a:lnSpc>
                <a:spcPct val="120000"/>
              </a:lnSpc>
            </a:pPr>
            <a:r>
              <a:rPr lang="en-US" altLang="en-US" i="1"/>
              <a:t>Tool 1: Debt worksheet</a:t>
            </a:r>
            <a:endParaRPr lang="en-US" altLang="en-US"/>
          </a:p>
          <a:p>
            <a:pPr>
              <a:lnSpc>
                <a:spcPct val="120000"/>
              </a:lnSpc>
            </a:pPr>
            <a:r>
              <a:rPr lang="en-US" altLang="en-US" i="1"/>
              <a:t>Tool 2: Debt-to-income worksheet </a:t>
            </a:r>
          </a:p>
          <a:p>
            <a:pPr>
              <a:lnSpc>
                <a:spcPct val="120000"/>
              </a:lnSpc>
            </a:pPr>
            <a:r>
              <a:rPr lang="en-US" altLang="en-US" i="1"/>
              <a:t>Tool 3: Reducing debt worksheet</a:t>
            </a:r>
            <a:endParaRPr lang="en-US" altLang="en-US"/>
          </a:p>
          <a:p>
            <a:pPr>
              <a:lnSpc>
                <a:spcPct val="120000"/>
              </a:lnSpc>
            </a:pPr>
            <a:r>
              <a:rPr lang="en-US" altLang="en-US" i="1"/>
              <a:t>Tool 4: Repaying student loans</a:t>
            </a:r>
            <a:endParaRPr lang="en-US" altLang="en-US"/>
          </a:p>
          <a:p>
            <a:pPr>
              <a:lnSpc>
                <a:spcPct val="120000"/>
              </a:lnSpc>
            </a:pPr>
            <a:r>
              <a:rPr lang="en-US" altLang="en-US" i="1"/>
              <a:t>Tool 5: When debt collectors call: Steps you can take</a:t>
            </a:r>
            <a:endParaRPr lang="en-US"/>
          </a:p>
        </p:txBody>
      </p:sp>
    </p:spTree>
    <p:extLst>
      <p:ext uri="{BB962C8B-B14F-4D97-AF65-F5344CB8AC3E}">
        <p14:creationId xmlns:p14="http://schemas.microsoft.com/office/powerpoint/2010/main" val="13764588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idx="4294967295"/>
          </p:nvPr>
        </p:nvSpPr>
        <p:spPr>
          <a:xfrm>
            <a:off x="554038" y="274638"/>
            <a:ext cx="8035925" cy="742950"/>
          </a:xfrm>
        </p:spPr>
        <p:txBody>
          <a:bodyPr>
            <a:normAutofit fontScale="90000"/>
          </a:bodyPr>
          <a:lstStyle/>
          <a:p>
            <a:pPr eaLnBrk="1" hangingPunct="1"/>
            <a:r>
              <a:rPr lang="en-US" altLang="en-US">
                <a:solidFill>
                  <a:srgbClr val="3B3C3E"/>
                </a:solidFill>
              </a:rPr>
              <a:t>Module 7: Understanding credit reports and scores</a:t>
            </a:r>
            <a:endParaRPr lang="en-US">
              <a:latin typeface="Georgia" charset="0"/>
              <a:ea typeface="MS PGothic" charset="0"/>
            </a:endParaRPr>
          </a:p>
        </p:txBody>
      </p:sp>
      <p:sp>
        <p:nvSpPr>
          <p:cNvPr id="3" name="Content Placeholder 2"/>
          <p:cNvSpPr>
            <a:spLocks noGrp="1"/>
          </p:cNvSpPr>
          <p:nvPr>
            <p:ph idx="1"/>
          </p:nvPr>
        </p:nvSpPr>
        <p:spPr>
          <a:xfrm>
            <a:off x="457200" y="1446663"/>
            <a:ext cx="8132763" cy="4430262"/>
          </a:xfrm>
        </p:spPr>
        <p:txBody>
          <a:bodyPr>
            <a:normAutofit/>
          </a:bodyPr>
          <a:lstStyle/>
          <a:p>
            <a:r>
              <a:rPr lang="en-US" altLang="en-US"/>
              <a:t>A </a:t>
            </a:r>
            <a:r>
              <a:rPr lang="en-US" altLang="en-US" b="1"/>
              <a:t>credit report</a:t>
            </a:r>
            <a:r>
              <a:rPr lang="en-US" altLang="en-US"/>
              <a:t> is a record of an individual’s bill-paying history, public record information (such as a filing for bankruptcy), and prior inquiries by a creditor into the individual’s credit history at the time a consumer applies for credit. </a:t>
            </a:r>
          </a:p>
          <a:p>
            <a:r>
              <a:rPr lang="en-US" altLang="en-US" b="1"/>
              <a:t>Credit scores</a:t>
            </a:r>
            <a:r>
              <a:rPr lang="en-US" altLang="en-US" i="1"/>
              <a:t> </a:t>
            </a:r>
            <a:r>
              <a:rPr lang="en-US" altLang="en-US"/>
              <a:t>are calculated using the information in credit reports. A credit score is typically a number. </a:t>
            </a:r>
            <a:r>
              <a:rPr lang="en-US" altLang="en-US" u="sng"/>
              <a:t>A higher score makes it easier to qualify</a:t>
            </a:r>
            <a:r>
              <a:rPr lang="en-US" altLang="en-US"/>
              <a:t> for a loan or lower interest rates. </a:t>
            </a:r>
            <a:r>
              <a:rPr lang="en-US" altLang="en-US" u="sng"/>
              <a:t>Many scores range from 300-850</a:t>
            </a:r>
            <a:r>
              <a:rPr lang="en-US" altLang="en-US"/>
              <a:t>, but different scoring models may use different ranges of scores. </a:t>
            </a:r>
            <a:endParaRPr lang="en-US">
              <a:latin typeface="Georgia" charset="0"/>
              <a:ea typeface="MS PGothic" charset="0"/>
            </a:endParaRPr>
          </a:p>
          <a:p>
            <a:pPr marL="0" indent="0" eaLnBrk="1" hangingPunct="1">
              <a:buNone/>
              <a:defRPr/>
            </a:pPr>
            <a:endParaRPr lang="en-US">
              <a:latin typeface="Georgia" charset="0"/>
              <a:ea typeface="MS PGothic" charset="0"/>
            </a:endParaRPr>
          </a:p>
        </p:txBody>
      </p:sp>
    </p:spTree>
    <p:extLst>
      <p:ext uri="{BB962C8B-B14F-4D97-AF65-F5344CB8AC3E}">
        <p14:creationId xmlns:p14="http://schemas.microsoft.com/office/powerpoint/2010/main" val="34839070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9" name="Picture 1" descr="See http://files.consumerfinance.gov/f/documents/201701_cfpb_YMYG-Toolkit.pdf#page=244. &#10;&#10;Pie cart titled Figure 1: What goes into FICO scores? Payment History: 35%, Amounts owed: 30%, Length of credit history: 15%, New credit: 10%, Types of credit used: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5232" y="2270988"/>
            <a:ext cx="5952868" cy="3997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2017" name="Title 1"/>
          <p:cNvSpPr>
            <a:spLocks noGrp="1"/>
          </p:cNvSpPr>
          <p:nvPr>
            <p:ph type="title"/>
          </p:nvPr>
        </p:nvSpPr>
        <p:spPr/>
        <p:txBody>
          <a:bodyPr/>
          <a:lstStyle/>
          <a:p>
            <a:pPr eaLnBrk="1" hangingPunct="1"/>
            <a:r>
              <a:rPr lang="en-US" altLang="en-US"/>
              <a:t>Credit scores: Example based on FICO score</a:t>
            </a:r>
          </a:p>
        </p:txBody>
      </p:sp>
      <p:sp>
        <p:nvSpPr>
          <p:cNvPr id="342018" name="Content Placeholder 6"/>
          <p:cNvSpPr>
            <a:spLocks noGrp="1"/>
          </p:cNvSpPr>
          <p:nvPr>
            <p:ph idx="1"/>
          </p:nvPr>
        </p:nvSpPr>
        <p:spPr/>
        <p:txBody>
          <a:bodyPr/>
          <a:lstStyle/>
          <a:p>
            <a:pPr marL="0" indent="0" eaLnBrk="1" hangingPunct="1">
              <a:buFont typeface="Wingdings" panose="05000000000000000000" pitchFamily="2" charset="2"/>
              <a:buNone/>
            </a:pPr>
            <a:r>
              <a:rPr lang="en-US" altLang="en-US"/>
              <a:t>These percentages reflect how much each category determines a typical FICO score.</a:t>
            </a:r>
          </a:p>
        </p:txBody>
      </p:sp>
    </p:spTree>
    <p:extLst>
      <p:ext uri="{BB962C8B-B14F-4D97-AF65-F5344CB8AC3E}">
        <p14:creationId xmlns:p14="http://schemas.microsoft.com/office/powerpoint/2010/main" val="1522944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i="1">
                <a:solidFill>
                  <a:srgbClr val="3B3C3E"/>
                </a:solidFill>
              </a:rPr>
              <a:t>Module 7: Focus on People with Disabilities</a:t>
            </a:r>
            <a:endParaRPr lang="en-US" i="1"/>
          </a:p>
        </p:txBody>
      </p:sp>
      <p:sp>
        <p:nvSpPr>
          <p:cNvPr id="3" name="Content Placeholder 2"/>
          <p:cNvSpPr>
            <a:spLocks noGrp="1"/>
          </p:cNvSpPr>
          <p:nvPr>
            <p:ph sz="half" idx="1"/>
          </p:nvPr>
        </p:nvSpPr>
        <p:spPr>
          <a:xfrm>
            <a:off x="553641" y="1523999"/>
            <a:ext cx="8037576" cy="4509331"/>
          </a:xfrm>
        </p:spPr>
        <p:txBody>
          <a:bodyPr>
            <a:normAutofit/>
          </a:bodyPr>
          <a:lstStyle/>
          <a:p>
            <a:pPr marL="0" indent="0" eaLnBrk="1" hangingPunct="1">
              <a:buNone/>
              <a:defRPr/>
            </a:pPr>
            <a:r>
              <a:rPr lang="en-US" altLang="en-US" b="1"/>
              <a:t>Having a good credit history </a:t>
            </a:r>
            <a:r>
              <a:rPr lang="en-US" altLang="en-US"/>
              <a:t>is an important part of an overall asset-building strategy that can help people reach their goals, including:</a:t>
            </a:r>
          </a:p>
          <a:p>
            <a:pPr indent="-342900" eaLnBrk="1" hangingPunct="1">
              <a:spcBef>
                <a:spcPts val="600"/>
              </a:spcBef>
              <a:defRPr/>
            </a:pPr>
            <a:r>
              <a:rPr lang="en-US" altLang="en-US"/>
              <a:t>Get and keep a job</a:t>
            </a:r>
          </a:p>
          <a:p>
            <a:pPr indent="-342900" eaLnBrk="1" hangingPunct="1">
              <a:spcBef>
                <a:spcPts val="600"/>
              </a:spcBef>
              <a:defRPr/>
            </a:pPr>
            <a:r>
              <a:rPr lang="en-US" altLang="en-US"/>
              <a:t>Get an apartment</a:t>
            </a:r>
          </a:p>
          <a:p>
            <a:pPr indent="-342900" eaLnBrk="1" hangingPunct="1">
              <a:spcBef>
                <a:spcPts val="600"/>
              </a:spcBef>
              <a:defRPr/>
            </a:pPr>
            <a:r>
              <a:rPr lang="en-US" altLang="en-US"/>
              <a:t>Get insurance coverage</a:t>
            </a:r>
          </a:p>
          <a:p>
            <a:pPr indent="-342900" eaLnBrk="1" hangingPunct="1">
              <a:spcBef>
                <a:spcPts val="600"/>
              </a:spcBef>
              <a:defRPr/>
            </a:pPr>
            <a:r>
              <a:rPr lang="en-US" altLang="en-US"/>
              <a:t>Get lower deposits on utilities and better terms on cell phone purchase plans</a:t>
            </a:r>
          </a:p>
          <a:p>
            <a:pPr indent="-342900" eaLnBrk="1" hangingPunct="1">
              <a:spcBef>
                <a:spcPts val="600"/>
              </a:spcBef>
              <a:defRPr/>
            </a:pPr>
            <a:r>
              <a:rPr lang="en-US" altLang="en-US"/>
              <a:t>Get a credit card</a:t>
            </a:r>
          </a:p>
          <a:p>
            <a:pPr indent="-342900" eaLnBrk="1" hangingPunct="1">
              <a:spcBef>
                <a:spcPts val="600"/>
              </a:spcBef>
              <a:defRPr/>
            </a:pPr>
            <a:r>
              <a:rPr lang="en-US" altLang="en-US"/>
              <a:t>Get and keep a security clearance for a job, including a military position</a:t>
            </a:r>
          </a:p>
        </p:txBody>
      </p:sp>
    </p:spTree>
    <p:extLst>
      <p:ext uri="{BB962C8B-B14F-4D97-AF65-F5344CB8AC3E}">
        <p14:creationId xmlns:p14="http://schemas.microsoft.com/office/powerpoint/2010/main" val="42843945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Legal representatives and credit denials</a:t>
            </a:r>
            <a:endParaRPr lang="en-US"/>
          </a:p>
        </p:txBody>
      </p:sp>
      <p:sp>
        <p:nvSpPr>
          <p:cNvPr id="3" name="Content Placeholder 2"/>
          <p:cNvSpPr>
            <a:spLocks noGrp="1"/>
          </p:cNvSpPr>
          <p:nvPr>
            <p:ph sz="half" idx="1"/>
          </p:nvPr>
        </p:nvSpPr>
        <p:spPr>
          <a:xfrm>
            <a:off x="553641" y="1523999"/>
            <a:ext cx="8037576" cy="4577697"/>
          </a:xfrm>
        </p:spPr>
        <p:txBody>
          <a:bodyPr>
            <a:noAutofit/>
          </a:bodyPr>
          <a:lstStyle/>
          <a:p>
            <a:pPr indent="-342900">
              <a:defRPr/>
            </a:pPr>
            <a:r>
              <a:rPr lang="en-US" altLang="en-US"/>
              <a:t>If a person has a legal representative or court-appointed guardian, </a:t>
            </a:r>
            <a:r>
              <a:rPr lang="en-US" altLang="en-US" b="1"/>
              <a:t>credit reports can be ordered by mail</a:t>
            </a:r>
            <a:r>
              <a:rPr lang="en-US" altLang="en-US"/>
              <a:t>.</a:t>
            </a:r>
          </a:p>
          <a:p>
            <a:pPr lvl="1" indent="-342900">
              <a:defRPr/>
            </a:pPr>
            <a:r>
              <a:rPr lang="en-US" altLang="en-US" sz="2200"/>
              <a:t>Representatives must present certain information. </a:t>
            </a:r>
          </a:p>
          <a:p>
            <a:pPr lvl="1" indent="-342900">
              <a:defRPr/>
            </a:pPr>
            <a:r>
              <a:rPr lang="en-US" altLang="en-US" sz="2200"/>
              <a:t>Full list in </a:t>
            </a:r>
            <a:r>
              <a:rPr lang="en-US" altLang="en-US" sz="2200" i="1"/>
              <a:t>Focus on People with Disabilities</a:t>
            </a:r>
          </a:p>
          <a:p>
            <a:pPr indent="-342900"/>
            <a:r>
              <a:rPr lang="en-US" altLang="en-US"/>
              <a:t>If a lender or other institution </a:t>
            </a:r>
            <a:r>
              <a:rPr lang="en-US" altLang="en-US" b="1"/>
              <a:t>denies a person </a:t>
            </a:r>
            <a:r>
              <a:rPr lang="en-US" altLang="en-US"/>
              <a:t>a credit card or loan application, the lender or other institution is </a:t>
            </a:r>
            <a:r>
              <a:rPr lang="en-US" altLang="en-US" b="1"/>
              <a:t>required under Equal Credit Opportunity Act (ECOA) </a:t>
            </a:r>
            <a:r>
              <a:rPr lang="en-US" altLang="en-US"/>
              <a:t>to:</a:t>
            </a:r>
          </a:p>
          <a:p>
            <a:pPr lvl="1" indent="-342900"/>
            <a:r>
              <a:rPr lang="en-US" altLang="en-US" sz="2200" i="1" u="sng"/>
              <a:t>Explain the specific reasons</a:t>
            </a:r>
            <a:r>
              <a:rPr lang="en-US" altLang="en-US" sz="2200" b="1"/>
              <a:t> </a:t>
            </a:r>
            <a:r>
              <a:rPr lang="en-US" altLang="en-US" sz="2200"/>
              <a:t>the application was rejected.</a:t>
            </a:r>
          </a:p>
          <a:p>
            <a:pPr lvl="1" indent="-342900"/>
            <a:r>
              <a:rPr lang="en-US" altLang="en-US" sz="2200" i="1" u="sng"/>
              <a:t>Explain that the applicant has the right to learn </a:t>
            </a:r>
            <a:r>
              <a:rPr lang="en-US" altLang="en-US" sz="2200"/>
              <a:t>the reasons if asked within 60 days.</a:t>
            </a:r>
          </a:p>
        </p:txBody>
      </p:sp>
    </p:spTree>
    <p:extLst>
      <p:ext uri="{BB962C8B-B14F-4D97-AF65-F5344CB8AC3E}">
        <p14:creationId xmlns:p14="http://schemas.microsoft.com/office/powerpoint/2010/main" val="547416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Credit discrimination is illegal</a:t>
            </a:r>
            <a:endParaRPr lang="en-US"/>
          </a:p>
        </p:txBody>
      </p:sp>
      <p:sp>
        <p:nvSpPr>
          <p:cNvPr id="3" name="Content Placeholder 2"/>
          <p:cNvSpPr>
            <a:spLocks noGrp="1"/>
          </p:cNvSpPr>
          <p:nvPr>
            <p:ph sz="half" idx="1"/>
          </p:nvPr>
        </p:nvSpPr>
        <p:spPr>
          <a:xfrm>
            <a:off x="553641" y="1523999"/>
            <a:ext cx="8037576" cy="4705885"/>
          </a:xfrm>
        </p:spPr>
        <p:txBody>
          <a:bodyPr>
            <a:noAutofit/>
          </a:bodyPr>
          <a:lstStyle/>
          <a:p>
            <a:r>
              <a:rPr lang="en-US" altLang="en-US" b="1"/>
              <a:t>Credit discrimination is illegal. </a:t>
            </a:r>
            <a:r>
              <a:rPr lang="en-US" altLang="en-US"/>
              <a:t>Under the Equal Credit Opportunity Act, a creditor can't discriminate in any credit transaction, including mortgages, against any applicant because of these factors: </a:t>
            </a:r>
          </a:p>
          <a:p>
            <a:pPr lvl="1">
              <a:spcBef>
                <a:spcPts val="600"/>
              </a:spcBef>
            </a:pPr>
            <a:r>
              <a:rPr lang="en-US" altLang="en-US" b="1" u="sng"/>
              <a:t>Receipt of income from any public assistance program </a:t>
            </a:r>
            <a:r>
              <a:rPr lang="en-US" altLang="en-US" u="sng"/>
              <a:t>such as Social Security Disability Insurance (SSDI) or the Supplemental Nutrition Assistance Program (SNAP) </a:t>
            </a:r>
          </a:p>
          <a:p>
            <a:pPr lvl="1">
              <a:spcBef>
                <a:spcPts val="600"/>
              </a:spcBef>
            </a:pPr>
            <a:r>
              <a:rPr lang="en-US" altLang="en-US"/>
              <a:t>Race </a:t>
            </a:r>
          </a:p>
          <a:p>
            <a:pPr lvl="1">
              <a:spcBef>
                <a:spcPts val="600"/>
              </a:spcBef>
            </a:pPr>
            <a:r>
              <a:rPr lang="en-US" altLang="en-US"/>
              <a:t>Color </a:t>
            </a:r>
          </a:p>
          <a:p>
            <a:pPr lvl="1">
              <a:spcBef>
                <a:spcPts val="600"/>
              </a:spcBef>
            </a:pPr>
            <a:r>
              <a:rPr lang="en-US" altLang="en-US"/>
              <a:t>Religion </a:t>
            </a:r>
          </a:p>
          <a:p>
            <a:pPr lvl="1">
              <a:spcBef>
                <a:spcPts val="600"/>
              </a:spcBef>
            </a:pPr>
            <a:r>
              <a:rPr lang="en-US" altLang="en-US"/>
              <a:t>National origin </a:t>
            </a:r>
          </a:p>
          <a:p>
            <a:pPr lvl="1">
              <a:spcBef>
                <a:spcPts val="600"/>
              </a:spcBef>
            </a:pPr>
            <a:r>
              <a:rPr lang="en-US" altLang="en-US"/>
              <a:t>Sex (gender)</a:t>
            </a:r>
          </a:p>
          <a:p>
            <a:pPr lvl="1">
              <a:spcBef>
                <a:spcPts val="600"/>
              </a:spcBef>
            </a:pPr>
            <a:r>
              <a:rPr lang="en-US" altLang="en-US"/>
              <a:t>Other</a:t>
            </a:r>
          </a:p>
        </p:txBody>
      </p:sp>
    </p:spTree>
    <p:extLst>
      <p:ext uri="{BB962C8B-B14F-4D97-AF65-F5344CB8AC3E}">
        <p14:creationId xmlns:p14="http://schemas.microsoft.com/office/powerpoint/2010/main" val="176783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t>Integrating </a:t>
            </a:r>
            <a:r>
              <a:rPr lang="en-US" i="1"/>
              <a:t>Focus on People with Disabilities: </a:t>
            </a:r>
            <a:r>
              <a:rPr lang="en-US"/>
              <a:t>discuss in pairs... </a:t>
            </a:r>
          </a:p>
        </p:txBody>
      </p:sp>
      <p:sp>
        <p:nvSpPr>
          <p:cNvPr id="3" name="Content Placeholder 2"/>
          <p:cNvSpPr>
            <a:spLocks noGrp="1"/>
          </p:cNvSpPr>
          <p:nvPr>
            <p:ph sz="half" idx="1"/>
          </p:nvPr>
        </p:nvSpPr>
        <p:spPr/>
        <p:txBody>
          <a:bodyPr/>
          <a:lstStyle/>
          <a:p>
            <a:pPr marL="0" indent="0">
              <a:buNone/>
            </a:pPr>
            <a:r>
              <a:rPr lang="en-US"/>
              <a:t>The strongest integration strategies start with the end user in mind: </a:t>
            </a:r>
          </a:p>
          <a:p>
            <a:pPr marL="457200" indent="-457200">
              <a:buFont typeface="+mj-lt"/>
              <a:buAutoNum type="arabicPeriod"/>
            </a:pPr>
            <a:r>
              <a:rPr lang="en-US"/>
              <a:t>Who will you (or others in your organization) use </a:t>
            </a:r>
            <a:r>
              <a:rPr lang="en-US" i="1"/>
              <a:t>Focus on People with Disabilities</a:t>
            </a:r>
            <a:r>
              <a:rPr lang="en-US"/>
              <a:t> and </a:t>
            </a:r>
            <a:r>
              <a:rPr lang="en-US" i="1"/>
              <a:t>Your Money, Your Goals </a:t>
            </a:r>
            <a:r>
              <a:rPr lang="en-US"/>
              <a:t>with? </a:t>
            </a:r>
          </a:p>
          <a:p>
            <a:pPr marL="457200" indent="-457200">
              <a:buFont typeface="+mj-lt"/>
              <a:buAutoNum type="arabicPeriod"/>
            </a:pPr>
            <a:r>
              <a:rPr lang="en-US"/>
              <a:t>In which situations will you use the toolkit and how?</a:t>
            </a:r>
          </a:p>
          <a:p>
            <a:pPr marL="457200" indent="-457200">
              <a:buFont typeface="+mj-lt"/>
              <a:buAutoNum type="arabicPeriod"/>
            </a:pPr>
            <a:r>
              <a:rPr lang="en-US"/>
              <a:t>What specific tools and information will the people you serve use? </a:t>
            </a:r>
          </a:p>
          <a:p>
            <a:pPr marL="457200" indent="-457200">
              <a:buFont typeface="+mj-lt"/>
              <a:buAutoNum type="arabicPeriod"/>
            </a:pPr>
            <a:r>
              <a:rPr lang="en-US"/>
              <a:t>What outcomes do you want to help the people you serve achieve though the use of the toolkit? (Outcomes are results that bring about changes or benefits.) </a:t>
            </a:r>
          </a:p>
        </p:txBody>
      </p:sp>
    </p:spTree>
    <p:extLst>
      <p:ext uri="{BB962C8B-B14F-4D97-AF65-F5344CB8AC3E}">
        <p14:creationId xmlns:p14="http://schemas.microsoft.com/office/powerpoint/2010/main" val="2482006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a:bodyPr>
          <a:lstStyle/>
          <a:p>
            <a:r>
              <a:rPr lang="en-US" altLang="en-US">
                <a:solidFill>
                  <a:srgbClr val="3B3C3E"/>
                </a:solidFill>
              </a:rPr>
              <a:t>More on understanding credit reports and scores</a:t>
            </a:r>
            <a:endParaRPr lang="en-US"/>
          </a:p>
        </p:txBody>
      </p:sp>
      <p:sp>
        <p:nvSpPr>
          <p:cNvPr id="3" name="Content Placeholder 2"/>
          <p:cNvSpPr>
            <a:spLocks noGrp="1"/>
          </p:cNvSpPr>
          <p:nvPr>
            <p:ph sz="half" idx="1"/>
          </p:nvPr>
        </p:nvSpPr>
        <p:spPr/>
        <p:txBody>
          <a:bodyPr>
            <a:normAutofit/>
          </a:bodyPr>
          <a:lstStyle/>
          <a:p>
            <a:pPr marL="0" indent="0">
              <a:buNone/>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p>
          <a:p>
            <a:r>
              <a:rPr lang="en-US" altLang="en-US" i="1"/>
              <a:t>Tool 1: Getting your credit reports and scores</a:t>
            </a:r>
            <a:endParaRPr lang="en-US" altLang="en-US"/>
          </a:p>
          <a:p>
            <a:r>
              <a:rPr lang="en-US" altLang="en-US" i="1"/>
              <a:t>Tool 2: Credit report review checklist </a:t>
            </a:r>
          </a:p>
          <a:p>
            <a:r>
              <a:rPr lang="en-US" altLang="en-US" i="1"/>
              <a:t>Tool 3: Improving your credit reports and scores </a:t>
            </a:r>
          </a:p>
          <a:p>
            <a:r>
              <a:rPr lang="en-US" altLang="en-US" i="1"/>
              <a:t>Tool 4: Keeping records to show you’ve paid your bills</a:t>
            </a:r>
            <a:endParaRPr lang="en-US" altLang="en-US"/>
          </a:p>
          <a:p>
            <a:pPr marL="0" indent="0">
              <a:buNone/>
            </a:pPr>
            <a:endParaRPr lang="en-US"/>
          </a:p>
        </p:txBody>
      </p:sp>
    </p:spTree>
    <p:extLst>
      <p:ext uri="{BB962C8B-B14F-4D97-AF65-F5344CB8AC3E}">
        <p14:creationId xmlns:p14="http://schemas.microsoft.com/office/powerpoint/2010/main" val="2366811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1"/>
          <p:cNvSpPr>
            <a:spLocks noGrp="1"/>
          </p:cNvSpPr>
          <p:nvPr>
            <p:ph type="title" idx="4294967295"/>
          </p:nvPr>
        </p:nvSpPr>
        <p:spPr>
          <a:xfrm>
            <a:off x="553641" y="457200"/>
            <a:ext cx="8036720" cy="743347"/>
          </a:xfrm>
        </p:spPr>
        <p:txBody>
          <a:bodyPr/>
          <a:lstStyle/>
          <a:p>
            <a:r>
              <a:rPr lang="en-US" altLang="en-US"/>
              <a:t>Tool 1: Getting your credit reports and scores</a:t>
            </a:r>
          </a:p>
        </p:txBody>
      </p:sp>
      <p:sp>
        <p:nvSpPr>
          <p:cNvPr id="348162" name="Content Placeholder 5"/>
          <p:cNvSpPr>
            <a:spLocks noGrp="1"/>
          </p:cNvSpPr>
          <p:nvPr>
            <p:ph idx="1"/>
          </p:nvPr>
        </p:nvSpPr>
        <p:spPr/>
        <p:txBody>
          <a:bodyPr>
            <a:normAutofit fontScale="85000" lnSpcReduction="10000"/>
          </a:bodyPr>
          <a:lstStyle/>
          <a:p>
            <a:r>
              <a:rPr lang="en-US" altLang="en-US" sz="1800"/>
              <a:t>To order through the website, visit: </a:t>
            </a:r>
            <a:r>
              <a:rPr lang="en-US" altLang="en-US" sz="1800">
                <a:hlinkClick r:id="rId3"/>
              </a:rPr>
              <a:t>https://www.annualcreditreport.com</a:t>
            </a:r>
            <a:endParaRPr lang="en-US" altLang="en-US" sz="1800"/>
          </a:p>
          <a:p>
            <a:pPr lvl="1"/>
            <a:r>
              <a:rPr lang="en-US" altLang="en-US"/>
              <a:t>Complete a form with basic information (name, Social Security number, address, etc.).</a:t>
            </a:r>
          </a:p>
          <a:p>
            <a:pPr lvl="1"/>
            <a:r>
              <a:rPr lang="en-US" altLang="en-US"/>
              <a:t>Select the report(s) you want—Equifax, Experian, and/or TransUnion.</a:t>
            </a:r>
          </a:p>
          <a:p>
            <a:pPr lvl="1"/>
            <a:r>
              <a:rPr lang="en-US" altLang="en-US"/>
              <a:t>Answer security questions: former addresses, amount of a loan you have, phone numbers that have belonged to you, counties you may have lived in, etc.</a:t>
            </a:r>
          </a:p>
          <a:p>
            <a:r>
              <a:rPr lang="en-US" altLang="en-US" sz="1800"/>
              <a:t>If you are unable to answer these questions, you will have to use another method.</a:t>
            </a:r>
          </a:p>
          <a:p>
            <a:pPr lvl="1"/>
            <a:r>
              <a:rPr lang="en-US" altLang="en-US"/>
              <a:t>You will save a PDF version of your report, print the report, or both. </a:t>
            </a:r>
          </a:p>
          <a:p>
            <a:r>
              <a:rPr lang="en-US" altLang="en-US" sz="1800"/>
              <a:t>Be sure you do this in a safe and secure location. Avoid doing this on public computers (library).</a:t>
            </a:r>
          </a:p>
          <a:p>
            <a:endParaRPr lang="en-US" altLang="en-US" sz="1800"/>
          </a:p>
        </p:txBody>
      </p:sp>
    </p:spTree>
    <p:extLst>
      <p:ext uri="{BB962C8B-B14F-4D97-AF65-F5344CB8AC3E}">
        <p14:creationId xmlns:p14="http://schemas.microsoft.com/office/powerpoint/2010/main" val="2568573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1"/>
          <p:cNvSpPr>
            <a:spLocks noGrp="1"/>
          </p:cNvSpPr>
          <p:nvPr>
            <p:ph type="title" idx="4294967295"/>
          </p:nvPr>
        </p:nvSpPr>
        <p:spPr>
          <a:xfrm>
            <a:off x="553641" y="457200"/>
            <a:ext cx="8036720" cy="743347"/>
          </a:xfrm>
        </p:spPr>
        <p:txBody>
          <a:bodyPr/>
          <a:lstStyle/>
          <a:p>
            <a:r>
              <a:rPr lang="en-US" altLang="en-US"/>
              <a:t>Tool 2: Credit report review checklist</a:t>
            </a:r>
          </a:p>
        </p:txBody>
      </p:sp>
      <p:pic>
        <p:nvPicPr>
          <p:cNvPr id="350210" name="Picture 1" descr="See http://files.consumerfinance.gov/f/documents/201701_cfpb_YMYG-Toolkit.pdf#page=255.&#10;&#10;Table with two columns. The first column is blank with space to check off an item. The second column is headed “Check to make sure these items are correct” and lists these questions: Is your name correct?  Is your Social Security number correct?  Is your current address correct? Is your current phone number correct?  Are the previous addresses they have listed for you correct?  Is your marital status listed correctly?  Is the employment history they have listed for you accurate? Is everything listed in the personal information section correct?  Is there anything listed in the public record information? Is it correct? Highlight the information you think may not be correc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259" y="1541781"/>
            <a:ext cx="7484682" cy="4500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84731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571500"/>
            <a:ext cx="8036720" cy="743347"/>
          </a:xfrm>
        </p:spPr>
        <p:txBody>
          <a:bodyPr>
            <a:normAutofit fontScale="90000"/>
          </a:bodyPr>
          <a:lstStyle/>
          <a:p>
            <a:r>
              <a:rPr lang="en-US" altLang="en-US">
                <a:solidFill>
                  <a:srgbClr val="3B3C3E"/>
                </a:solidFill>
              </a:rPr>
              <a:t>Module 8: Money services, cards, accounts, and loans: finding what works for you</a:t>
            </a:r>
            <a:br>
              <a:rPr lang="en-US" altLang="en-US">
                <a:solidFill>
                  <a:srgbClr val="3B3C3E"/>
                </a:solidFill>
              </a:rPr>
            </a:br>
            <a:endParaRPr lang="en-US"/>
          </a:p>
        </p:txBody>
      </p:sp>
      <p:sp>
        <p:nvSpPr>
          <p:cNvPr id="3" name="Content Placeholder 2"/>
          <p:cNvSpPr>
            <a:spLocks noGrp="1"/>
          </p:cNvSpPr>
          <p:nvPr>
            <p:ph sz="half" idx="1"/>
          </p:nvPr>
        </p:nvSpPr>
        <p:spPr>
          <a:xfrm>
            <a:off x="553641" y="1751887"/>
            <a:ext cx="8037576" cy="3922520"/>
          </a:xfrm>
        </p:spPr>
        <p:txBody>
          <a:bodyPr>
            <a:normAutofit/>
          </a:bodyPr>
          <a:lstStyle/>
          <a:p>
            <a:pPr marL="0" indent="0" algn="just">
              <a:lnSpc>
                <a:spcPct val="150000"/>
              </a:lnSpc>
              <a:spcBef>
                <a:spcPts val="1800"/>
              </a:spcBef>
              <a:buNone/>
            </a:pPr>
            <a:r>
              <a:rPr lang="en-US" altLang="en-US" sz="2400" i="1"/>
              <a:t>Your Money, Your Goals </a:t>
            </a:r>
            <a:r>
              <a:rPr lang="en-US" altLang="en-US" sz="2400"/>
              <a:t>takes a </a:t>
            </a:r>
            <a:r>
              <a:rPr lang="en-US" altLang="en-US" sz="2400" u="sng"/>
              <a:t>financial empowerment approach</a:t>
            </a:r>
            <a:r>
              <a:rPr lang="en-US" altLang="en-US" sz="2400"/>
              <a:t> to financial products and services. Rather than directing people to a particular type of provider or service, </a:t>
            </a:r>
            <a:r>
              <a:rPr lang="en-US" altLang="en-US" sz="2400" u="sng"/>
              <a:t>this module starts with an assessment of your needs or priorities and – based on those needs – helps you choose from among your options</a:t>
            </a:r>
            <a:r>
              <a:rPr lang="en-US" altLang="en-US" sz="2400"/>
              <a:t>. With this information, you can make the choices that are best for you and your family.</a:t>
            </a:r>
            <a:endParaRPr lang="en-US" sz="2400"/>
          </a:p>
        </p:txBody>
      </p:sp>
    </p:spTree>
    <p:extLst>
      <p:ext uri="{BB962C8B-B14F-4D97-AF65-F5344CB8AC3E}">
        <p14:creationId xmlns:p14="http://schemas.microsoft.com/office/powerpoint/2010/main" val="37067724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844062"/>
            <a:ext cx="8036720" cy="356485"/>
          </a:xfrm>
        </p:spPr>
        <p:txBody>
          <a:bodyPr>
            <a:normAutofit fontScale="90000"/>
          </a:bodyPr>
          <a:lstStyle/>
          <a:p>
            <a:r>
              <a:rPr lang="en-US" altLang="en-US">
                <a:solidFill>
                  <a:srgbClr val="3B3C3E"/>
                </a:solidFill>
              </a:rPr>
              <a:t>Many types of products and services</a:t>
            </a:r>
            <a:br>
              <a:rPr lang="en-US" altLang="en-US">
                <a:solidFill>
                  <a:srgbClr val="3B3C3E"/>
                </a:solidFill>
              </a:rPr>
            </a:br>
            <a:endParaRPr lang="en-US"/>
          </a:p>
        </p:txBody>
      </p:sp>
      <p:sp>
        <p:nvSpPr>
          <p:cNvPr id="3" name="Content Placeholder 2"/>
          <p:cNvSpPr>
            <a:spLocks noGrp="1"/>
          </p:cNvSpPr>
          <p:nvPr>
            <p:ph sz="half" idx="1"/>
          </p:nvPr>
        </p:nvSpPr>
        <p:spPr>
          <a:xfrm>
            <a:off x="553641" y="1524000"/>
            <a:ext cx="8037576" cy="4705884"/>
          </a:xfrm>
        </p:spPr>
        <p:txBody>
          <a:bodyPr>
            <a:normAutofit/>
          </a:bodyPr>
          <a:lstStyle/>
          <a:p>
            <a:r>
              <a:rPr lang="en-US" altLang="en-US" b="1"/>
              <a:t>Module 8 </a:t>
            </a:r>
            <a:r>
              <a:rPr lang="en-US" altLang="en-US"/>
              <a:t>helps people understand </a:t>
            </a:r>
            <a:r>
              <a:rPr lang="en-US" altLang="en-US" b="1"/>
              <a:t>how to find and choose </a:t>
            </a:r>
            <a:r>
              <a:rPr lang="en-US" altLang="en-US"/>
              <a:t>financial services, products, and providers that meet their needs.</a:t>
            </a:r>
          </a:p>
          <a:p>
            <a:r>
              <a:rPr lang="en-US" altLang="en-US"/>
              <a:t>Many types of financial products and services can help people:</a:t>
            </a:r>
            <a:endParaRPr lang="en-US"/>
          </a:p>
          <a:p>
            <a:pPr lvl="1"/>
            <a:r>
              <a:rPr lang="en-US" sz="2200" b="1"/>
              <a:t>Protect </a:t>
            </a:r>
            <a:r>
              <a:rPr lang="en-US" sz="2200"/>
              <a:t>their money and financial resources.</a:t>
            </a:r>
          </a:p>
          <a:p>
            <a:pPr lvl="1"/>
            <a:r>
              <a:rPr lang="en-US" sz="2200" b="1"/>
              <a:t>Better manage </a:t>
            </a:r>
            <a:r>
              <a:rPr lang="en-US" sz="2200"/>
              <a:t>their money.</a:t>
            </a:r>
          </a:p>
          <a:p>
            <a:pPr lvl="1"/>
            <a:r>
              <a:rPr lang="en-US" sz="2200" b="1"/>
              <a:t>More efficiently </a:t>
            </a:r>
            <a:r>
              <a:rPr lang="en-US" sz="2200"/>
              <a:t>pay for their current living expenses.</a:t>
            </a:r>
          </a:p>
          <a:p>
            <a:pPr lvl="1"/>
            <a:r>
              <a:rPr lang="en-US" sz="2200" b="1"/>
              <a:t>Set aside </a:t>
            </a:r>
            <a:r>
              <a:rPr lang="en-US" sz="2200"/>
              <a:t>money for their goals or for future generations.</a:t>
            </a:r>
            <a:endParaRPr lang="en-US" altLang="en-US" sz="2200" i="1"/>
          </a:p>
        </p:txBody>
      </p:sp>
    </p:spTree>
    <p:extLst>
      <p:ext uri="{BB962C8B-B14F-4D97-AF65-F5344CB8AC3E}">
        <p14:creationId xmlns:p14="http://schemas.microsoft.com/office/powerpoint/2010/main" val="1316941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normAutofit fontScale="90000"/>
          </a:bodyPr>
          <a:lstStyle/>
          <a:p>
            <a:r>
              <a:rPr lang="en-US" altLang="en-US">
                <a:solidFill>
                  <a:srgbClr val="3B3C3E"/>
                </a:solidFill>
              </a:rPr>
              <a:t>More on money services, cards, accounts, and loans</a:t>
            </a:r>
            <a:endParaRPr lang="en-US"/>
          </a:p>
        </p:txBody>
      </p:sp>
      <p:sp>
        <p:nvSpPr>
          <p:cNvPr id="3" name="Content Placeholder 2"/>
          <p:cNvSpPr>
            <a:spLocks noGrp="1"/>
          </p:cNvSpPr>
          <p:nvPr>
            <p:ph sz="half" idx="1"/>
          </p:nvPr>
        </p:nvSpPr>
        <p:spPr/>
        <p:txBody>
          <a:bodyPr>
            <a:normAutofit/>
          </a:bodyPr>
          <a:lstStyle/>
          <a:p>
            <a:pPr marL="0" indent="0">
              <a:lnSpc>
                <a:spcPts val="2200"/>
              </a:lnSpc>
              <a:buNone/>
              <a:defRPr/>
            </a:pPr>
            <a:r>
              <a:rPr lang="en-US">
                <a:solidFill>
                  <a:srgbClr val="3B3C3E"/>
                </a:solidFill>
                <a:ea typeface="ＭＳ Ｐゴシック" charset="0"/>
              </a:rPr>
              <a:t>In the </a:t>
            </a:r>
            <a:r>
              <a:rPr lang="en-US" i="1">
                <a:solidFill>
                  <a:srgbClr val="3B3C3E"/>
                </a:solidFill>
                <a:ea typeface="ＭＳ Ｐゴシック" charset="0"/>
              </a:rPr>
              <a:t>Your Money, Your Goals </a:t>
            </a:r>
            <a:r>
              <a:rPr lang="en-US">
                <a:solidFill>
                  <a:srgbClr val="3B3C3E"/>
                </a:solidFill>
                <a:ea typeface="ＭＳ Ｐゴシック" charset="0"/>
              </a:rPr>
              <a:t>toolkit:</a:t>
            </a:r>
            <a:endParaRPr lang="en-US" i="1">
              <a:ea typeface="ＭＳ Ｐゴシック" charset="0"/>
            </a:endParaRPr>
          </a:p>
          <a:p>
            <a:pPr>
              <a:lnSpc>
                <a:spcPts val="2200"/>
              </a:lnSpc>
              <a:buFont typeface="Wingdings" charset="0"/>
              <a:buChar char="§"/>
              <a:defRPr/>
            </a:pPr>
            <a:r>
              <a:rPr lang="en-US" i="1">
                <a:ea typeface="ＭＳ Ｐゴシック" charset="0"/>
              </a:rPr>
              <a:t>Tool 1: Know your options: Money services, cards, accounts, and loans</a:t>
            </a:r>
            <a:endParaRPr lang="en-US">
              <a:ea typeface="ＭＳ Ｐゴシック" charset="0"/>
            </a:endParaRPr>
          </a:p>
          <a:p>
            <a:pPr>
              <a:lnSpc>
                <a:spcPts val="2200"/>
              </a:lnSpc>
              <a:buFont typeface="Wingdings" charset="0"/>
              <a:buChar char="§"/>
              <a:defRPr/>
            </a:pPr>
            <a:r>
              <a:rPr lang="en-US" i="1">
                <a:ea typeface="ＭＳ Ｐゴシック" charset="0"/>
              </a:rPr>
              <a:t>Tool 2: Ask questions: Choosing where to get what you need </a:t>
            </a:r>
          </a:p>
          <a:p>
            <a:pPr>
              <a:lnSpc>
                <a:spcPts val="2200"/>
              </a:lnSpc>
              <a:buFont typeface="Wingdings" charset="0"/>
              <a:buChar char="§"/>
              <a:defRPr/>
            </a:pPr>
            <a:r>
              <a:rPr lang="en-US" i="1">
                <a:ea typeface="ＭＳ Ｐゴシック" charset="0"/>
              </a:rPr>
              <a:t>Tool 3: Money services and banking basics</a:t>
            </a:r>
          </a:p>
          <a:p>
            <a:pPr>
              <a:lnSpc>
                <a:spcPts val="2200"/>
              </a:lnSpc>
              <a:buFont typeface="Wingdings" charset="0"/>
              <a:buChar char="§"/>
              <a:defRPr/>
            </a:pPr>
            <a:r>
              <a:rPr lang="en-US" i="1">
                <a:ea typeface="ＭＳ Ｐゴシック" charset="0"/>
              </a:rPr>
              <a:t>Tool 4: Opening an account checklist</a:t>
            </a:r>
          </a:p>
          <a:p>
            <a:pPr>
              <a:lnSpc>
                <a:spcPts val="2200"/>
              </a:lnSpc>
              <a:buFont typeface="Wingdings" charset="0"/>
              <a:buChar char="§"/>
              <a:defRPr/>
            </a:pPr>
            <a:r>
              <a:rPr lang="en-US" i="1">
                <a:ea typeface="ＭＳ Ｐゴシック" charset="0"/>
              </a:rPr>
              <a:t>Tool 5: Money transfers and remittances: What you need to know </a:t>
            </a:r>
            <a:endParaRPr lang="en-US">
              <a:ea typeface="ＭＳ Ｐゴシック" charset="0"/>
            </a:endParaRPr>
          </a:p>
        </p:txBody>
      </p:sp>
    </p:spTree>
    <p:extLst>
      <p:ext uri="{BB962C8B-B14F-4D97-AF65-F5344CB8AC3E}">
        <p14:creationId xmlns:p14="http://schemas.microsoft.com/office/powerpoint/2010/main" val="17065914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ltLang="en-US"/>
              <a:t>Module 9: Protecting your money – Page 77</a:t>
            </a:r>
            <a:endParaRPr lang="en-US"/>
          </a:p>
        </p:txBody>
      </p:sp>
      <p:sp>
        <p:nvSpPr>
          <p:cNvPr id="3" name="Content Placeholder 2"/>
          <p:cNvSpPr>
            <a:spLocks noGrp="1"/>
          </p:cNvSpPr>
          <p:nvPr>
            <p:ph sz="half" idx="1"/>
          </p:nvPr>
        </p:nvSpPr>
        <p:spPr>
          <a:xfrm>
            <a:off x="553641" y="1524000"/>
            <a:ext cx="8037576" cy="4489938"/>
          </a:xfrm>
        </p:spPr>
        <p:txBody>
          <a:bodyPr/>
          <a:lstStyle/>
          <a:p>
            <a:pPr indent="-342900"/>
            <a:r>
              <a:rPr lang="en-US" altLang="en-US"/>
              <a:t>When it comes to protecting your money and financial resources, </a:t>
            </a:r>
            <a:r>
              <a:rPr lang="en-US" altLang="en-US" b="1"/>
              <a:t>there are laws that give you rights</a:t>
            </a:r>
            <a:r>
              <a:rPr lang="en-US" altLang="en-US"/>
              <a:t>. </a:t>
            </a:r>
          </a:p>
          <a:p>
            <a:pPr indent="-342900"/>
            <a:r>
              <a:rPr lang="en-US" altLang="en-US" i="1"/>
              <a:t>Module 9: Protecting your money </a:t>
            </a:r>
            <a:r>
              <a:rPr lang="en-US" altLang="en-US"/>
              <a:t>provides an </a:t>
            </a:r>
            <a:r>
              <a:rPr lang="en-US" altLang="en-US" b="1"/>
              <a:t>introduction to some of these laws </a:t>
            </a:r>
            <a:r>
              <a:rPr lang="en-US" altLang="en-US"/>
              <a:t>as well as an overview of </a:t>
            </a:r>
            <a:r>
              <a:rPr lang="en-US" altLang="en-US" b="1"/>
              <a:t>how to protect your identity and how to be alert for red flags</a:t>
            </a:r>
            <a:r>
              <a:rPr lang="en-US" altLang="en-US"/>
              <a:t>. </a:t>
            </a:r>
          </a:p>
          <a:p>
            <a:pPr indent="-342900"/>
            <a:r>
              <a:rPr lang="en-US" altLang="en-US"/>
              <a:t>This module also covers </a:t>
            </a:r>
            <a:r>
              <a:rPr lang="en-US" altLang="en-US" b="1"/>
              <a:t>how to submit a complaint </a:t>
            </a:r>
            <a:r>
              <a:rPr lang="en-US" altLang="en-US"/>
              <a:t>to the CFPB. </a:t>
            </a:r>
          </a:p>
          <a:p>
            <a:pPr indent="-342900"/>
            <a:r>
              <a:rPr lang="en-US" altLang="en-US"/>
              <a:t>If someone feels uncomfortable submitting a complaint without assistance, </a:t>
            </a:r>
            <a:r>
              <a:rPr lang="en-US" altLang="en-US" b="1"/>
              <a:t>another individual can submit a complaint on their behalf</a:t>
            </a:r>
            <a:r>
              <a:rPr lang="en-US" altLang="en-US"/>
              <a:t>, with their consent. </a:t>
            </a:r>
          </a:p>
        </p:txBody>
      </p:sp>
    </p:spTree>
    <p:extLst>
      <p:ext uri="{BB962C8B-B14F-4D97-AF65-F5344CB8AC3E}">
        <p14:creationId xmlns:p14="http://schemas.microsoft.com/office/powerpoint/2010/main" val="17862568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ltLang="en-US"/>
              <a:t>Module 9: </a:t>
            </a:r>
            <a:r>
              <a:rPr lang="en-US" altLang="en-US" i="1"/>
              <a:t>Focus on People with Disabilities</a:t>
            </a:r>
            <a:endParaRPr lang="en-US" i="1"/>
          </a:p>
        </p:txBody>
      </p:sp>
      <p:sp>
        <p:nvSpPr>
          <p:cNvPr id="3" name="Content Placeholder 2"/>
          <p:cNvSpPr>
            <a:spLocks noGrp="1"/>
          </p:cNvSpPr>
          <p:nvPr>
            <p:ph sz="half" idx="1"/>
          </p:nvPr>
        </p:nvSpPr>
        <p:spPr/>
        <p:txBody>
          <a:bodyPr/>
          <a:lstStyle/>
          <a:p>
            <a:pPr marL="0" indent="0" algn="ctr">
              <a:buNone/>
            </a:pPr>
            <a:r>
              <a:rPr lang="en-US" altLang="en-US" sz="2400" i="1"/>
              <a:t>“Financial exploitation is the illegal or improper use of an individual’s funds, property, or assets.”</a:t>
            </a:r>
            <a:br>
              <a:rPr lang="en-US" altLang="en-US" sz="2400" i="1"/>
            </a:br>
            <a:endParaRPr lang="en-US" altLang="en-US" sz="2400" i="1"/>
          </a:p>
          <a:p>
            <a:pPr indent="-342900"/>
            <a:r>
              <a:rPr lang="en-US" altLang="en-US"/>
              <a:t>While many people are at risk of having their identity stolen, </a:t>
            </a:r>
            <a:r>
              <a:rPr lang="en-US" altLang="en-US" b="1"/>
              <a:t>people with disabilities may face a higher risk of identity theft, financial abuse, and financial exploitation. </a:t>
            </a:r>
          </a:p>
          <a:p>
            <a:pPr indent="-342900"/>
            <a:r>
              <a:rPr lang="en-US" altLang="en-US" b="1"/>
              <a:t>This can occur through </a:t>
            </a:r>
            <a:r>
              <a:rPr lang="en-US" altLang="en-US"/>
              <a:t>fraud or scams, or when caregivers, family members, or others improperly use an individual’s financial resources.</a:t>
            </a:r>
            <a:endParaRPr lang="en-US" altLang="en-US" b="1"/>
          </a:p>
        </p:txBody>
      </p:sp>
    </p:spTree>
    <p:extLst>
      <p:ext uri="{BB962C8B-B14F-4D97-AF65-F5344CB8AC3E}">
        <p14:creationId xmlns:p14="http://schemas.microsoft.com/office/powerpoint/2010/main" val="3110368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ltLang="en-US"/>
              <a:t>Disability: Risks for financial exploitation</a:t>
            </a:r>
            <a:endParaRPr lang="en-US"/>
          </a:p>
        </p:txBody>
      </p:sp>
      <p:sp>
        <p:nvSpPr>
          <p:cNvPr id="3" name="Content Placeholder 2"/>
          <p:cNvSpPr>
            <a:spLocks noGrp="1"/>
          </p:cNvSpPr>
          <p:nvPr>
            <p:ph sz="half" idx="1"/>
          </p:nvPr>
        </p:nvSpPr>
        <p:spPr>
          <a:xfrm>
            <a:off x="553641" y="1523999"/>
            <a:ext cx="8037576" cy="4492239"/>
          </a:xfrm>
        </p:spPr>
        <p:txBody>
          <a:bodyPr>
            <a:noAutofit/>
          </a:bodyPr>
          <a:lstStyle/>
          <a:p>
            <a:pPr marL="0" indent="0">
              <a:spcBef>
                <a:spcPts val="600"/>
              </a:spcBef>
              <a:buNone/>
            </a:pPr>
            <a:r>
              <a:rPr lang="en-US" altLang="en-US" sz="2000" b="1"/>
              <a:t>The following circumstances or conditions may make a person at risk for financial exploitation</a:t>
            </a:r>
            <a:r>
              <a:rPr lang="en-US" altLang="en-US" sz="2000"/>
              <a:t>:</a:t>
            </a:r>
          </a:p>
          <a:p>
            <a:pPr indent="-342900">
              <a:spcBef>
                <a:spcPts val="600"/>
              </a:spcBef>
            </a:pPr>
            <a:r>
              <a:rPr lang="en-US" altLang="en-US" sz="2000"/>
              <a:t>Having </a:t>
            </a:r>
            <a:r>
              <a:rPr lang="en-US" altLang="en-US" sz="2000" u="sng"/>
              <a:t>regular income and accumulated assets</a:t>
            </a:r>
          </a:p>
          <a:p>
            <a:pPr indent="-342900">
              <a:spcBef>
                <a:spcPts val="600"/>
              </a:spcBef>
            </a:pPr>
            <a:r>
              <a:rPr lang="en-US" altLang="en-US" sz="2000"/>
              <a:t>Being </a:t>
            </a:r>
            <a:r>
              <a:rPr lang="en-US" altLang="en-US" sz="2000" u="sng"/>
              <a:t>trusting and polite</a:t>
            </a:r>
          </a:p>
          <a:p>
            <a:pPr indent="-342900">
              <a:spcBef>
                <a:spcPts val="600"/>
              </a:spcBef>
            </a:pPr>
            <a:r>
              <a:rPr lang="en-US" altLang="en-US" sz="2000"/>
              <a:t>Being </a:t>
            </a:r>
            <a:r>
              <a:rPr lang="en-US" altLang="en-US" sz="2000" u="sng"/>
              <a:t>lonely and socially isolated</a:t>
            </a:r>
          </a:p>
          <a:p>
            <a:pPr indent="-342900">
              <a:spcBef>
                <a:spcPts val="600"/>
              </a:spcBef>
            </a:pPr>
            <a:r>
              <a:rPr lang="en-US" altLang="en-US" sz="2000"/>
              <a:t>Being </a:t>
            </a:r>
            <a:r>
              <a:rPr lang="en-US" altLang="en-US" sz="2000" u="sng"/>
              <a:t>reluctant to report exploitation</a:t>
            </a:r>
            <a:r>
              <a:rPr lang="en-US" altLang="en-US" sz="2000"/>
              <a:t> by family member, caregiver, or someone they depend on</a:t>
            </a:r>
          </a:p>
          <a:p>
            <a:pPr indent="-342900">
              <a:spcBef>
                <a:spcPts val="600"/>
              </a:spcBef>
            </a:pPr>
            <a:r>
              <a:rPr lang="en-US" altLang="en-US" sz="2000" u="sng"/>
              <a:t>Fearing rejection or more retaliation</a:t>
            </a:r>
            <a:r>
              <a:rPr lang="en-US" altLang="en-US" sz="2000"/>
              <a:t> by the exploiter</a:t>
            </a:r>
          </a:p>
          <a:p>
            <a:pPr indent="-342900">
              <a:spcBef>
                <a:spcPts val="600"/>
              </a:spcBef>
            </a:pPr>
            <a:r>
              <a:rPr lang="en-US" altLang="en-US" sz="2000"/>
              <a:t>Being </a:t>
            </a:r>
            <a:r>
              <a:rPr lang="en-US" altLang="en-US" sz="2000" u="sng"/>
              <a:t>unfamiliar with managing</a:t>
            </a:r>
            <a:r>
              <a:rPr lang="en-US" altLang="en-US" sz="2000"/>
              <a:t> financial matters</a:t>
            </a:r>
          </a:p>
          <a:p>
            <a:pPr indent="-342900">
              <a:spcBef>
                <a:spcPts val="600"/>
              </a:spcBef>
            </a:pPr>
            <a:r>
              <a:rPr lang="en-US" altLang="en-US" sz="2000" u="sng"/>
              <a:t>Having cognitive impairments</a:t>
            </a:r>
            <a:r>
              <a:rPr lang="en-US" altLang="en-US" sz="2000"/>
              <a:t> that affect financial decision-making and judgment</a:t>
            </a:r>
          </a:p>
        </p:txBody>
      </p:sp>
    </p:spTree>
    <p:extLst>
      <p:ext uri="{BB962C8B-B14F-4D97-AF65-F5344CB8AC3E}">
        <p14:creationId xmlns:p14="http://schemas.microsoft.com/office/powerpoint/2010/main" val="20835274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3641" y="457200"/>
            <a:ext cx="8036720" cy="743347"/>
          </a:xfrm>
        </p:spPr>
        <p:txBody>
          <a:bodyPr/>
          <a:lstStyle/>
          <a:p>
            <a:r>
              <a:rPr lang="en-US" altLang="en-US"/>
              <a:t>Resources</a:t>
            </a:r>
            <a:endParaRPr lang="en-US"/>
          </a:p>
        </p:txBody>
      </p:sp>
      <p:sp>
        <p:nvSpPr>
          <p:cNvPr id="3" name="Content Placeholder 2"/>
          <p:cNvSpPr>
            <a:spLocks noGrp="1"/>
          </p:cNvSpPr>
          <p:nvPr>
            <p:ph sz="half" idx="1"/>
          </p:nvPr>
        </p:nvSpPr>
        <p:spPr>
          <a:xfrm>
            <a:off x="553641" y="1523999"/>
            <a:ext cx="8037576" cy="4492239"/>
          </a:xfrm>
        </p:spPr>
        <p:txBody>
          <a:bodyPr>
            <a:noAutofit/>
          </a:bodyPr>
          <a:lstStyle/>
          <a:p>
            <a:pPr marL="0" indent="0">
              <a:spcBef>
                <a:spcPts val="600"/>
              </a:spcBef>
              <a:buNone/>
            </a:pPr>
            <a:r>
              <a:rPr lang="en-US" altLang="en-US" sz="2000" b="1"/>
              <a:t>Financial abuse and exploitation</a:t>
            </a:r>
          </a:p>
          <a:p>
            <a:pPr indent="-342900">
              <a:spcBef>
                <a:spcPts val="600"/>
              </a:spcBef>
            </a:pPr>
            <a:r>
              <a:rPr lang="en-US" altLang="en-US"/>
              <a:t>Financial exploitation often goes unreported because people do not know which steps to take. </a:t>
            </a:r>
          </a:p>
          <a:p>
            <a:pPr indent="-342900">
              <a:spcBef>
                <a:spcPts val="600"/>
              </a:spcBef>
            </a:pPr>
            <a:r>
              <a:rPr lang="en-US" altLang="en-US"/>
              <a:t>List of resources that may help if you suspect financial abuse or exploitation:</a:t>
            </a:r>
          </a:p>
          <a:p>
            <a:pPr lvl="1" indent="-342900">
              <a:spcBef>
                <a:spcPts val="600"/>
              </a:spcBef>
            </a:pPr>
            <a:r>
              <a:rPr lang="en-US" altLang="en-US"/>
              <a:t>Contact your Adult Protective Services agency. </a:t>
            </a:r>
          </a:p>
          <a:p>
            <a:pPr lvl="1" indent="-342900">
              <a:spcBef>
                <a:spcPts val="600"/>
              </a:spcBef>
            </a:pPr>
            <a:r>
              <a:rPr lang="en-US" altLang="en-US"/>
              <a:t>Report financial fraud to your state’s attorney general’s office.</a:t>
            </a:r>
          </a:p>
          <a:p>
            <a:pPr lvl="1" indent="-342900">
              <a:spcBef>
                <a:spcPts val="600"/>
              </a:spcBef>
            </a:pPr>
            <a:r>
              <a:rPr lang="en-US" altLang="en-US"/>
              <a:t>Seek legal assistance for help with getting back money or property that was taken or to get protection from additional exploitation.</a:t>
            </a:r>
          </a:p>
          <a:p>
            <a:pPr lvl="1" indent="-342900">
              <a:spcBef>
                <a:spcPts val="600"/>
              </a:spcBef>
            </a:pPr>
            <a:r>
              <a:rPr lang="en-US" altLang="en-US"/>
              <a:t>Contact your local Area Agency on Aging if the individual is an older individual.</a:t>
            </a:r>
          </a:p>
        </p:txBody>
      </p:sp>
    </p:spTree>
    <p:extLst>
      <p:ext uri="{BB962C8B-B14F-4D97-AF65-F5344CB8AC3E}">
        <p14:creationId xmlns:p14="http://schemas.microsoft.com/office/powerpoint/2010/main" val="1520585065"/>
      </p:ext>
    </p:extLst>
  </p:cSld>
  <p:clrMapOvr>
    <a:masterClrMapping/>
  </p:clrMapOvr>
</p:sld>
</file>

<file path=ppt/theme/theme1.xml><?xml version="1.0" encoding="utf-8"?>
<a:theme xmlns:a="http://schemas.openxmlformats.org/drawingml/2006/main" name="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2F9258C1D7544B128AC245E13D7E7" ma:contentTypeVersion="12" ma:contentTypeDescription="Create a new document." ma:contentTypeScope="" ma:versionID="0d020af1967ae4a9f2fc8b3095c10ea9">
  <xsd:schema xmlns:xsd="http://www.w3.org/2001/XMLSchema" xmlns:xs="http://www.w3.org/2001/XMLSchema" xmlns:p="http://schemas.microsoft.com/office/2006/metadata/properties" xmlns:ns2="8ab71edf-1889-4fef-a822-688cf9a69833" xmlns:ns3="d08e0b9d-1512-4765-a4e4-f03326c4d4cd" targetNamespace="http://schemas.microsoft.com/office/2006/metadata/properties" ma:root="true" ma:fieldsID="477525fa3c5698f0ed8974e944d270d2" ns2:_="" ns3:_="">
    <xsd:import namespace="8ab71edf-1889-4fef-a822-688cf9a69833"/>
    <xsd:import namespace="d08e0b9d-1512-4765-a4e4-f03326c4d4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71edf-1889-4fef-a822-688cf9a69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8e0b9d-1512-4765-a4e4-f03326c4d4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120786-50C2-485F-ADBE-FE51F150E300}"/>
</file>

<file path=customXml/itemProps2.xml><?xml version="1.0" encoding="utf-8"?>
<ds:datastoreItem xmlns:ds="http://schemas.openxmlformats.org/officeDocument/2006/customXml" ds:itemID="{77EB6677-B460-444E-9510-1F1117C75875}">
  <ds:schemaRefs>
    <ds:schemaRef ds:uri="http://schemas.microsoft.com/office/2006/metadata/properties"/>
    <ds:schemaRef ds:uri="http://schemas.microsoft.com/office/infopath/2007/PartnerControls"/>
    <ds:schemaRef ds:uri="d06c8215-1bf4-455d-9890-2dfeb48dc78d"/>
    <ds:schemaRef ds:uri="http://schemas.microsoft.com/sharepoint/v3/fields"/>
  </ds:schemaRefs>
</ds:datastoreItem>
</file>

<file path=customXml/itemProps3.xml><?xml version="1.0" encoding="utf-8"?>
<ds:datastoreItem xmlns:ds="http://schemas.openxmlformats.org/officeDocument/2006/customXml" ds:itemID="{A39CF600-3998-4E03-AD55-FFE086AE8F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1128</TotalTime>
  <Words>18920</Words>
  <Application>Microsoft Office PowerPoint</Application>
  <PresentationFormat>On-screen Show (4:3)</PresentationFormat>
  <Paragraphs>1638</Paragraphs>
  <Slides>111</Slides>
  <Notes>109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111</vt:i4>
      </vt:variant>
    </vt:vector>
  </HeadingPairs>
  <TitlesOfParts>
    <vt:vector size="118" baseType="lpstr">
      <vt:lpstr>Arial</vt:lpstr>
      <vt:lpstr>Calibri</vt:lpstr>
      <vt:lpstr>Georgia</vt:lpstr>
      <vt:lpstr>Wingdings</vt:lpstr>
      <vt:lpstr>Office Theme</vt:lpstr>
      <vt:lpstr>3_Office Theme</vt:lpstr>
      <vt:lpstr>1_Office Theme</vt:lpstr>
      <vt:lpstr>Financial Empowerment</vt:lpstr>
      <vt:lpstr>Office of Financial Empowerment</vt:lpstr>
      <vt:lpstr>Financial empowerment</vt:lpstr>
      <vt:lpstr>PowerPoint Presentation</vt:lpstr>
      <vt:lpstr>Focus on People with Disabilities Contents (2 of 4)</vt:lpstr>
      <vt:lpstr>Focus on People with Disabilities Contents (3 of 4)</vt:lpstr>
      <vt:lpstr>Focus on People with Disabilities Contents (4 of 4)</vt:lpstr>
      <vt:lpstr>Who can use Focus on People with Disabilities?</vt:lpstr>
      <vt:lpstr>Integrating Focus on People with Disabilities: discuss in pairs... </vt:lpstr>
      <vt:lpstr>Subsection 1: People with Disabilities and Financial Decision-Making/Goal-Setting</vt:lpstr>
      <vt:lpstr>Getting started</vt:lpstr>
      <vt:lpstr>Tool: Starting the money conversation </vt:lpstr>
      <vt:lpstr>Tool: Starting the money conversation, response key</vt:lpstr>
      <vt:lpstr>Introduction Part 2, Tool 1: My money picture</vt:lpstr>
      <vt:lpstr>Introduction Part 2, Tool 1: My money picture</vt:lpstr>
      <vt:lpstr>Make the most of short-term contacts  Broaden the conversation  Respond when people initiate - directly or indirectly</vt:lpstr>
      <vt:lpstr>Scavenger Hunt: Where would you start if someone...</vt:lpstr>
      <vt:lpstr>Break</vt:lpstr>
      <vt:lpstr>Scavenger Hunt II: What would you do if someone...</vt:lpstr>
      <vt:lpstr>Module 1: Setting goals and planning for large purchases</vt:lpstr>
      <vt:lpstr>SMART goals</vt:lpstr>
      <vt:lpstr>Focus on People With Disabilities Tool: Paying for assistive devices</vt:lpstr>
      <vt:lpstr>More on Setting goals and planning for large purchases</vt:lpstr>
      <vt:lpstr>Module 2 in Focus On People With Disabilities: Saving for emergencies, bills, and goals</vt:lpstr>
      <vt:lpstr>Module 2, continued</vt:lpstr>
      <vt:lpstr>Module 2, continued</vt:lpstr>
      <vt:lpstr>Building savings while receiving public benefits</vt:lpstr>
      <vt:lpstr>ABLE Accounts</vt:lpstr>
      <vt:lpstr>Eligibility for ABLE Accounts</vt:lpstr>
      <vt:lpstr>Qualified disability expenses for ABLE Accounts</vt:lpstr>
      <vt:lpstr>Individual Development Accounts (IDAs)</vt:lpstr>
      <vt:lpstr>IDAs and SSI Benefits</vt:lpstr>
      <vt:lpstr>IDA Programs</vt:lpstr>
      <vt:lpstr>Plan to Achieve Self-Support (PASS)</vt:lpstr>
      <vt:lpstr>Other potentially eligible uses for PASS funds:</vt:lpstr>
      <vt:lpstr>PASS work and vocational goals</vt:lpstr>
      <vt:lpstr>Tool: Setting up an ABLE Account</vt:lpstr>
      <vt:lpstr>Setting up an ABLE Account: Main steps</vt:lpstr>
      <vt:lpstr>ABLE tool worksheet</vt:lpstr>
      <vt:lpstr>ABLE tool worksheet example</vt:lpstr>
      <vt:lpstr>Other ABLE program features</vt:lpstr>
      <vt:lpstr>More on saving for emergencies, bills, and goals</vt:lpstr>
      <vt:lpstr>Subsection 2: Budgeting</vt:lpstr>
      <vt:lpstr>Module 3: Tracking and managing income and benefits</vt:lpstr>
      <vt:lpstr>Module 3 in Focus on People with Disabilities</vt:lpstr>
      <vt:lpstr>“A Closer Look” sections in Focus on People With Disabilities</vt:lpstr>
      <vt:lpstr>Tool: Income and benefit tracker</vt:lpstr>
      <vt:lpstr>Using the Income and benefits tracker in Focus on People With Disabilities – p.44</vt:lpstr>
      <vt:lpstr>Using the Income and benefits tracker</vt:lpstr>
      <vt:lpstr>Tool: SSI estimator in Focus on People With Disabilities pp. 47-48</vt:lpstr>
      <vt:lpstr>Using the SSI estimator</vt:lpstr>
      <vt:lpstr>Using the SSI estimator: Example Part 1</vt:lpstr>
      <vt:lpstr>Using the SSI estimator: Example Part 2</vt:lpstr>
      <vt:lpstr>More on Tracking and managing income and benefits</vt:lpstr>
      <vt:lpstr>Module 4: Paying bills and other expenses</vt:lpstr>
      <vt:lpstr>Module 4: Focus on People with Disabilities</vt:lpstr>
      <vt:lpstr>Values, choices, and rights</vt:lpstr>
      <vt:lpstr>Tool in Focus On People With Disabilities (p.53): Spending tracker</vt:lpstr>
      <vt:lpstr>Spending tracker: sample strategies  p.51</vt:lpstr>
      <vt:lpstr>Using the Spending tracker</vt:lpstr>
      <vt:lpstr>Using the Spending tracker</vt:lpstr>
      <vt:lpstr>More on paying bills and other expenses</vt:lpstr>
      <vt:lpstr>Module 5: Getting through the month</vt:lpstr>
      <vt:lpstr>Module 5: Focus on People with Disabilities</vt:lpstr>
      <vt:lpstr>Tool: Bill calendar</vt:lpstr>
      <vt:lpstr>Using the Bill calendar</vt:lpstr>
      <vt:lpstr>Tool: Monthly budget in Focus On People With Disabilities p. 59</vt:lpstr>
      <vt:lpstr>Using the Monthly budget</vt:lpstr>
      <vt:lpstr>Using the Monthly budget</vt:lpstr>
      <vt:lpstr>More on getting through the month</vt:lpstr>
      <vt:lpstr>Break</vt:lpstr>
      <vt:lpstr>Subsection 3: Debt, Credit, Financial Services, Consumer Protection</vt:lpstr>
      <vt:lpstr>Module 6: Dealing with debt</vt:lpstr>
      <vt:lpstr>Module 6: Dealing with debt</vt:lpstr>
      <vt:lpstr>Module 6: Focus on People with Disabilities</vt:lpstr>
      <vt:lpstr>Disability and student loan debt</vt:lpstr>
      <vt:lpstr>Deferment and forbearance</vt:lpstr>
      <vt:lpstr>Total and Permanent Disability (TPD) Discharge – Page 65</vt:lpstr>
      <vt:lpstr>Tool: Debt worksheet</vt:lpstr>
      <vt:lpstr>Using the Debt worksheet</vt:lpstr>
      <vt:lpstr>Using the Debt worksheet</vt:lpstr>
      <vt:lpstr>Tool: Debt collectors</vt:lpstr>
      <vt:lpstr>Using the tool on Debt collectors</vt:lpstr>
      <vt:lpstr>More on dealing with debt</vt:lpstr>
      <vt:lpstr>Module 7: Understanding credit reports and scores</vt:lpstr>
      <vt:lpstr>Credit scores: Example based on FICO score</vt:lpstr>
      <vt:lpstr>Module 7: Focus on People with Disabilities</vt:lpstr>
      <vt:lpstr>Legal representatives and credit denials</vt:lpstr>
      <vt:lpstr>Credit discrimination is illegal</vt:lpstr>
      <vt:lpstr>More on understanding credit reports and scores</vt:lpstr>
      <vt:lpstr>Tool 1: Getting your credit reports and scores</vt:lpstr>
      <vt:lpstr>Tool 2: Credit report review checklist</vt:lpstr>
      <vt:lpstr>Module 8: Money services, cards, accounts, and loans: finding what works for you </vt:lpstr>
      <vt:lpstr>Many types of products and services </vt:lpstr>
      <vt:lpstr>More on money services, cards, accounts, and loans</vt:lpstr>
      <vt:lpstr>Module 9: Protecting your money – Page 77</vt:lpstr>
      <vt:lpstr>Module 9: Focus on People with Disabilities</vt:lpstr>
      <vt:lpstr>Disability: Risks for financial exploitation</vt:lpstr>
      <vt:lpstr>Resources</vt:lpstr>
      <vt:lpstr>Tool: Identifying financial abuse and exploitation</vt:lpstr>
      <vt:lpstr>Tool: Identifying financial abuse and exploitation – Page 82</vt:lpstr>
      <vt:lpstr>More on protecting your money</vt:lpstr>
      <vt:lpstr>YMYG Module 9, Tool 1: Submitting a complaint</vt:lpstr>
      <vt:lpstr>Submitting a Complaint </vt:lpstr>
      <vt:lpstr>Complaint process</vt:lpstr>
      <vt:lpstr>Complaint process</vt:lpstr>
      <vt:lpstr>Closing</vt:lpstr>
      <vt:lpstr>Closing Reflections</vt:lpstr>
      <vt:lpstr>Post Survey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People with Disabilities</dc:title>
  <dc:subject>A companion guide to Your Money Your Goals</dc:subject>
  <dc:creator>CFPB</dc:creator>
  <cp:lastModifiedBy>Terry Donovan</cp:lastModifiedBy>
  <cp:revision>33</cp:revision>
  <cp:lastPrinted>2018-11-19T14:52:04Z</cp:lastPrinted>
  <dcterms:created xsi:type="dcterms:W3CDTF">2012-11-19T20:41:22Z</dcterms:created>
  <dcterms:modified xsi:type="dcterms:W3CDTF">2020-02-25T19:32:44Z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0x010100AE72F9258C1D7544B128AC245E13D7E7</vt:lpwstr>
  </property>
</Properties>
</file>