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318" r:id="rId4"/>
    <p:sldId id="332" r:id="rId5"/>
    <p:sldId id="338" r:id="rId6"/>
    <p:sldId id="333" r:id="rId7"/>
    <p:sldId id="334" r:id="rId8"/>
    <p:sldId id="335" r:id="rId9"/>
    <p:sldId id="336" r:id="rId10"/>
    <p:sldId id="337" r:id="rId11"/>
    <p:sldId id="339" r:id="rId12"/>
    <p:sldId id="341" r:id="rId13"/>
    <p:sldId id="342" r:id="rId14"/>
    <p:sldId id="343" r:id="rId15"/>
  </p:sldIdLst>
  <p:sldSz cx="12161838" cy="6858000"/>
  <p:notesSz cx="6858000" cy="92964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EBFFC0-A09C-47B0-B206-00A5465D358F}">
          <p14:sldIdLst>
            <p14:sldId id="257"/>
            <p14:sldId id="258"/>
          </p14:sldIdLst>
        </p14:section>
        <p14:section name="Untitled Section" id="{E9DB2EEE-28FC-4F96-BB2C-C11A6ED51300}">
          <p14:sldIdLst>
            <p14:sldId id="318"/>
            <p14:sldId id="332"/>
            <p14:sldId id="338"/>
            <p14:sldId id="333"/>
            <p14:sldId id="334"/>
            <p14:sldId id="335"/>
            <p14:sldId id="336"/>
            <p14:sldId id="337"/>
            <p14:sldId id="339"/>
            <p14:sldId id="341"/>
            <p14:sldId id="342"/>
            <p14:sldId id="3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913" autoAdjust="0"/>
    <p:restoredTop sz="73100" autoAdjust="0"/>
  </p:normalViewPr>
  <p:slideViewPr>
    <p:cSldViewPr>
      <p:cViewPr varScale="1">
        <p:scale>
          <a:sx n="50" d="100"/>
          <a:sy n="50" d="100"/>
        </p:scale>
        <p:origin x="640" y="36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8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CBD4D-4324-4D57-A0D2-B08898D7FDF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8138" y="696913"/>
            <a:ext cx="61817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D5F77-C562-4C38-B44C-D2A5663A6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95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tx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Project E3: Educate, Empower, and Employ (fall 2016)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Vocational Rehabilitation Technical Assistance Center: Targeted Communities (VR-TAC-TC)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D5F77-C562-4C38-B44C-D2A5663A6C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21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8138" y="696913"/>
            <a:ext cx="61817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+mn-lt"/>
              </a:rPr>
              <a:t>Welcome to the Vocational Rehabilitation Technical Assistance Center for</a:t>
            </a:r>
            <a:r>
              <a:rPr lang="en-US" sz="2400" baseline="0" dirty="0">
                <a:latin typeface="+mn-lt"/>
              </a:rPr>
              <a:t> Targeted Communities, or VR-TAC-TC.  We call ourselves “Project E3,” and provide technical assistance to State VR agencies so they can better </a:t>
            </a:r>
            <a:r>
              <a:rPr lang="en-US" sz="2400" b="1" baseline="0" dirty="0">
                <a:solidFill>
                  <a:srgbClr val="0000FF"/>
                </a:solidFill>
                <a:latin typeface="+mn-lt"/>
              </a:rPr>
              <a:t>educate, empower, and employ individuals with disabilities within targeted communities.</a:t>
            </a:r>
            <a:endParaRPr lang="en-US" sz="2400" b="1" dirty="0">
              <a:solidFill>
                <a:srgbClr val="0000FF"/>
              </a:solidFill>
              <a:latin typeface="+mn-lt"/>
            </a:endParaRPr>
          </a:p>
          <a:p>
            <a:endParaRPr lang="en-US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97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8138" y="696913"/>
            <a:ext cx="61817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ClrTx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E3 activities will include</a:t>
            </a:r>
            <a:r>
              <a:rPr lang="en-US" sz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nowledge</a:t>
            </a:r>
            <a:r>
              <a:rPr lang="en-US" sz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development; targeted community identification by State VR agencies; and intensive, targeted, and universal technical assistance (including information dissemination via a state-of-the-art website, and National-State VR agency forums and meetings).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D5F77-C562-4C38-B44C-D2A5663A6C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90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69" y="6400800"/>
            <a:ext cx="1215867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334316"/>
            <a:ext cx="1215867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4567" y="758952"/>
            <a:ext cx="10033517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98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330" y="4455621"/>
            <a:ext cx="10033517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 algn="ctr">
              <a:buNone/>
              <a:defRPr sz="23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4567" y="6459789"/>
            <a:ext cx="2466155" cy="365125"/>
          </a:xfrm>
          <a:prstGeom prst="rect">
            <a:avLst/>
          </a:prstGeom>
        </p:spPr>
        <p:txBody>
          <a:bodyPr/>
          <a:lstStyle/>
          <a:p>
            <a:fld id="{4BDF68E2-58F2-4D09-BE8B-E3BD06533059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77065" y="6459789"/>
            <a:ext cx="481087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75967" y="6459789"/>
            <a:ext cx="1308779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4672" y="4343400"/>
            <a:ext cx="985108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1458" y="0"/>
            <a:ext cx="1216196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3049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69" y="6400800"/>
            <a:ext cx="12158671" cy="457200"/>
          </a:xfrm>
          <a:prstGeom prst="rect">
            <a:avLst/>
          </a:prstGeom>
          <a:solidFill>
            <a:srgbClr val="00A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6" y="6334316"/>
            <a:ext cx="12158671" cy="64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45356" y="6446840"/>
            <a:ext cx="4810873" cy="365125"/>
          </a:xfrm>
          <a:prstGeom prst="rect">
            <a:avLst/>
          </a:prstGeom>
        </p:spPr>
        <p:txBody>
          <a:bodyPr/>
          <a:lstStyle>
            <a:lvl1pPr algn="r">
              <a:defRPr sz="1800" b="1" spc="7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e3-tc.com web</a:t>
            </a:r>
          </a:p>
        </p:txBody>
      </p:sp>
      <p:sp>
        <p:nvSpPr>
          <p:cNvPr id="11" name="Footer Placeholder 5"/>
          <p:cNvSpPr txBox="1">
            <a:spLocks/>
          </p:cNvSpPr>
          <p:nvPr userDrawn="1"/>
        </p:nvSpPr>
        <p:spPr>
          <a:xfrm>
            <a:off x="302542" y="6455231"/>
            <a:ext cx="481087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1" kern="1200" spc="7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E3TC:  educate, empower, employ</a:t>
            </a:r>
          </a:p>
        </p:txBody>
      </p:sp>
    </p:spTree>
    <p:extLst>
      <p:ext uri="{BB962C8B-B14F-4D97-AF65-F5344CB8AC3E}">
        <p14:creationId xmlns:p14="http://schemas.microsoft.com/office/powerpoint/2010/main" val="74161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40770" cy="6858000"/>
          </a:xfrm>
          <a:prstGeom prst="rect">
            <a:avLst/>
          </a:prstGeom>
          <a:solidFill>
            <a:srgbClr val="00A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30078" y="0"/>
            <a:ext cx="638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70" y="594359"/>
            <a:ext cx="3192483" cy="2286000"/>
          </a:xfrm>
        </p:spPr>
        <p:txBody>
          <a:bodyPr anchor="b">
            <a:normAutofit/>
          </a:bodyPr>
          <a:lstStyle>
            <a:lvl1pPr>
              <a:defRPr sz="3599" b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48701" y="731520"/>
            <a:ext cx="5716203" cy="52578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070" y="3124200"/>
            <a:ext cx="3192483" cy="318100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4603" y="2971800"/>
            <a:ext cx="3193314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8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4077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30078" y="0"/>
            <a:ext cx="638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70" y="2209800"/>
            <a:ext cx="3192483" cy="2286000"/>
          </a:xfrm>
        </p:spPr>
        <p:txBody>
          <a:bodyPr anchor="b">
            <a:normAutofit/>
          </a:bodyPr>
          <a:lstStyle>
            <a:lvl1pPr>
              <a:defRPr sz="3599" b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48701" y="731520"/>
            <a:ext cx="5716203" cy="52578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42797" y="6324603"/>
            <a:ext cx="130877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8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6" y="0"/>
            <a:ext cx="12161822" cy="6858000"/>
          </a:xfrm>
          <a:prstGeom prst="rect">
            <a:avLst/>
          </a:prstGeom>
          <a:solidFill>
            <a:srgbClr val="00A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0" y="1597587"/>
            <a:ext cx="12158671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-1584" y="1597587"/>
            <a:ext cx="12158671" cy="64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7447" y="1841427"/>
            <a:ext cx="8675742" cy="822960"/>
          </a:xfrm>
        </p:spPr>
        <p:txBody>
          <a:bodyPr lIns="91440" tIns="0" rIns="91440" bIns="0" anchor="b">
            <a:noAutofit/>
          </a:bodyPr>
          <a:lstStyle>
            <a:lvl1pPr>
              <a:defRPr sz="3599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7394" y="2755827"/>
            <a:ext cx="867541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 spc="3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4" y="2222425"/>
            <a:ext cx="2202620" cy="8991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856" y="3250688"/>
            <a:ext cx="6232982" cy="360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0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6" y="0"/>
            <a:ext cx="12161822" cy="6858000"/>
          </a:xfrm>
          <a:prstGeom prst="rect">
            <a:avLst/>
          </a:prstGeom>
          <a:solidFill>
            <a:srgbClr val="00A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0" y="1597587"/>
            <a:ext cx="12158671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-1584" y="1597587"/>
            <a:ext cx="12158671" cy="64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7447" y="1841427"/>
            <a:ext cx="8675742" cy="822960"/>
          </a:xfrm>
        </p:spPr>
        <p:txBody>
          <a:bodyPr lIns="91440" tIns="0" rIns="91440" bIns="0" anchor="b">
            <a:noAutofit/>
          </a:bodyPr>
          <a:lstStyle>
            <a:lvl1pPr>
              <a:defRPr sz="3599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7394" y="2755827"/>
            <a:ext cx="867541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 spc="3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4" y="2222425"/>
            <a:ext cx="2202620" cy="8991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62"/>
          <a:stretch/>
        </p:blipFill>
        <p:spPr>
          <a:xfrm>
            <a:off x="0" y="4005942"/>
            <a:ext cx="12161838" cy="300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5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802" y="-738453"/>
            <a:ext cx="12993657" cy="759645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3429000"/>
            <a:ext cx="12158671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-1583" y="3429000"/>
            <a:ext cx="1215867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7448" y="3672840"/>
            <a:ext cx="8675742" cy="822960"/>
          </a:xfrm>
        </p:spPr>
        <p:txBody>
          <a:bodyPr lIns="91440" tIns="0" rIns="91440" bIns="0" anchor="b">
            <a:noAutofit/>
          </a:bodyPr>
          <a:lstStyle>
            <a:lvl1pPr>
              <a:defRPr sz="3599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7395" y="4587240"/>
            <a:ext cx="867541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 spc="3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5" y="4053838"/>
            <a:ext cx="2202620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0957" y="1524003"/>
            <a:ext cx="11558341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597" y="1676400"/>
            <a:ext cx="8675742" cy="822960"/>
          </a:xfrm>
        </p:spPr>
        <p:txBody>
          <a:bodyPr lIns="91440" tIns="0" rIns="91440" bIns="0" anchor="b">
            <a:noAutofit/>
          </a:bodyPr>
          <a:lstStyle>
            <a:lvl1pPr>
              <a:defRPr sz="3599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541" y="2590800"/>
            <a:ext cx="867541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 spc="3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56" y="381000"/>
            <a:ext cx="2202620" cy="8991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62"/>
          <a:stretch/>
        </p:blipFill>
        <p:spPr>
          <a:xfrm>
            <a:off x="0" y="4005942"/>
            <a:ext cx="12161838" cy="300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8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4567" y="6459789"/>
            <a:ext cx="2466155" cy="365125"/>
          </a:xfrm>
          <a:prstGeom prst="rect">
            <a:avLst/>
          </a:prstGeom>
        </p:spPr>
        <p:txBody>
          <a:bodyPr/>
          <a:lstStyle/>
          <a:p>
            <a:fld id="{86BD6C52-3045-4A40-BC5B-B47CC604D1C7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77065" y="6459789"/>
            <a:ext cx="481087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75967" y="6459789"/>
            <a:ext cx="1308779" cy="365125"/>
          </a:xfrm>
          <a:prstGeom prst="rect">
            <a:avLst/>
          </a:prstGeom>
        </p:spPr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47137" y="1447800"/>
            <a:ext cx="5716203" cy="47244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7556513" y="1447800"/>
            <a:ext cx="4713940" cy="495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33763" y="1905000"/>
            <a:ext cx="3649502" cy="43434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baseline="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dirty="0"/>
              <a:t>“Here is a quote from someone in the project describing something cool that is happening!”</a:t>
            </a:r>
          </a:p>
          <a:p>
            <a:pPr lvl="0"/>
            <a:r>
              <a:rPr lang="en-US" dirty="0"/>
              <a:t>	-- Mr. Quote</a:t>
            </a:r>
          </a:p>
        </p:txBody>
      </p:sp>
    </p:spTree>
    <p:extLst>
      <p:ext uri="{BB962C8B-B14F-4D97-AF65-F5344CB8AC3E}">
        <p14:creationId xmlns:p14="http://schemas.microsoft.com/office/powerpoint/2010/main" val="256997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69" y="6400800"/>
            <a:ext cx="1215867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334316"/>
            <a:ext cx="1215867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4567" y="758952"/>
            <a:ext cx="10033517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98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330" y="4455621"/>
            <a:ext cx="10033517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 algn="ctr">
              <a:buNone/>
              <a:defRPr sz="23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4567" y="6459789"/>
            <a:ext cx="2466155" cy="365125"/>
          </a:xfrm>
          <a:prstGeom prst="rect">
            <a:avLst/>
          </a:prstGeom>
        </p:spPr>
        <p:txBody>
          <a:bodyPr/>
          <a:lstStyle/>
          <a:p>
            <a:fld id="{4BDF68E2-58F2-4D09-BE8B-E3BD06533059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77065" y="6459789"/>
            <a:ext cx="481087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75967" y="6459789"/>
            <a:ext cx="1308779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4672" y="4343400"/>
            <a:ext cx="985108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1458" y="0"/>
            <a:ext cx="1216196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4" y="0"/>
            <a:ext cx="12165006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823166" y="1626108"/>
            <a:ext cx="8250187" cy="5231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2203325" y="1905000"/>
            <a:ext cx="7603129" cy="822960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>
            <a:lvl1pPr algn="l" defTabSz="914126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599" b="0" i="0" u="none" kern="1200" spc="-50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9356" y="2910840"/>
            <a:ext cx="7603129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 spc="3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378572" y="304800"/>
            <a:ext cx="1672688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36" y="431920"/>
            <a:ext cx="1368563" cy="55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1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69" y="6400800"/>
            <a:ext cx="1215867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334316"/>
            <a:ext cx="1215867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4567" y="758952"/>
            <a:ext cx="10033517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98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330" y="4455621"/>
            <a:ext cx="10033517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 algn="ctr">
              <a:buNone/>
              <a:defRPr sz="23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4567" y="6459789"/>
            <a:ext cx="2466155" cy="365125"/>
          </a:xfrm>
          <a:prstGeom prst="rect">
            <a:avLst/>
          </a:prstGeom>
        </p:spPr>
        <p:txBody>
          <a:bodyPr/>
          <a:lstStyle/>
          <a:p>
            <a:fld id="{4BDF68E2-58F2-4D09-BE8B-E3BD06533059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77065" y="6459789"/>
            <a:ext cx="481087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75967" y="6459789"/>
            <a:ext cx="1308779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4672" y="4343400"/>
            <a:ext cx="985108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1458" y="0"/>
            <a:ext cx="1216196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Rectangle 17"/>
          <p:cNvSpPr/>
          <p:nvPr userDrawn="1"/>
        </p:nvSpPr>
        <p:spPr>
          <a:xfrm>
            <a:off x="378572" y="304800"/>
            <a:ext cx="1672688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36" y="431920"/>
            <a:ext cx="1368563" cy="55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6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69" y="6400800"/>
            <a:ext cx="1215867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334316"/>
            <a:ext cx="1215867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4567" y="6459789"/>
            <a:ext cx="2466155" cy="365125"/>
          </a:xfrm>
          <a:prstGeom prst="rect">
            <a:avLst/>
          </a:prstGeom>
        </p:spPr>
        <p:txBody>
          <a:bodyPr/>
          <a:lstStyle/>
          <a:p>
            <a:fld id="{4BDF68E2-58F2-4D09-BE8B-E3BD06533059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77065" y="6459789"/>
            <a:ext cx="481087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75967" y="6459789"/>
            <a:ext cx="1308779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401"/>
            <a:ext cx="12163421" cy="213360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1255630" y="3598820"/>
            <a:ext cx="10145895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9" cap="all" spc="200" baseline="0">
                <a:solidFill>
                  <a:schemeClr val="accent5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244769" y="3352800"/>
            <a:ext cx="10156757" cy="18288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352" y="1447800"/>
            <a:ext cx="2202620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3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105" y="381001"/>
            <a:ext cx="9503911" cy="76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>
              <a:defRPr/>
            </a:lvl2pPr>
            <a:lvl3pPr marL="383933" indent="0">
              <a:buNone/>
              <a:defRPr/>
            </a:lvl3pPr>
            <a:lvl4pPr>
              <a:defRPr baseline="0">
                <a:solidFill>
                  <a:schemeClr val="accent6">
                    <a:lumMod val="75000"/>
                  </a:schemeClr>
                </a:solidFill>
              </a:defRPr>
            </a:lvl4pPr>
            <a:lvl5pPr marL="932408" indent="-182825"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40" y="493996"/>
            <a:ext cx="1216501" cy="49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5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69" y="6400800"/>
            <a:ext cx="12158671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567" y="1981200"/>
            <a:ext cx="10033517" cy="2343912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4567" y="4453128"/>
            <a:ext cx="10033517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9" cap="all" spc="200" baseline="0">
                <a:solidFill>
                  <a:schemeClr val="accent5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4672" y="4343400"/>
            <a:ext cx="985108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71" y="914400"/>
            <a:ext cx="2202620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7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4068" y="228603"/>
            <a:ext cx="9076822" cy="9173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697" y="1905000"/>
            <a:ext cx="4925544" cy="40233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7106" y="1905000"/>
            <a:ext cx="4925544" cy="40233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426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49750" y="228603"/>
            <a:ext cx="10033517" cy="8411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854" y="1981200"/>
            <a:ext cx="492554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1">
                    <a:lumMod val="75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4565" y="2717800"/>
            <a:ext cx="4925544" cy="33782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826" y="1981200"/>
            <a:ext cx="492554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1">
                    <a:lumMod val="75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538" y="2717800"/>
            <a:ext cx="4925544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5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25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858000"/>
            <a:ext cx="12161838" cy="76200"/>
          </a:xfrm>
          <a:prstGeom prst="rect">
            <a:avLst/>
          </a:prstGeom>
          <a:solidFill>
            <a:srgbClr val="00A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47135" y="323198"/>
            <a:ext cx="9579942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7136" y="1676400"/>
            <a:ext cx="9579941" cy="4495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747135" y="1295400"/>
            <a:ext cx="9579942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40" y="493996"/>
            <a:ext cx="1216501" cy="49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8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4799" b="0" i="0" u="none" kern="1200" spc="-50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7663" indent="-34766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Symbol" panose="05050102010706020507" pitchFamily="18" charset="2"/>
        <a:buChar char=""/>
        <a:defRPr sz="3200" b="1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56675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Symbol" panose="05050102010706020507" pitchFamily="18" charset="2"/>
        <a:buChar char="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74958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Symbol" panose="05050102010706020507" pitchFamily="18" charset="2"/>
        <a:buChar char="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93240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Symbol" panose="05050102010706020507" pitchFamily="18" charset="2"/>
        <a:buChar char="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109967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61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5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49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"/>
          <p:cNvSpPr/>
          <p:nvPr/>
        </p:nvSpPr>
        <p:spPr>
          <a:xfrm>
            <a:off x="243934" y="6122642"/>
            <a:ext cx="3183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Updated October,  2016</a:t>
            </a:r>
          </a:p>
        </p:txBody>
      </p:sp>
      <p:sp>
        <p:nvSpPr>
          <p:cNvPr id="3" name="Subtitle"/>
          <p:cNvSpPr>
            <a:spLocks noGrp="1"/>
          </p:cNvSpPr>
          <p:nvPr>
            <p:ph type="body" sz="half" idx="2"/>
          </p:nvPr>
        </p:nvSpPr>
        <p:spPr>
          <a:xfrm>
            <a:off x="3032919" y="2590800"/>
            <a:ext cx="8675414" cy="1066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Vocational Rehabilitation Technical Assistance Center: Targeted Communities (VR-TAC-TC)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9667" y="1905000"/>
            <a:ext cx="9543315" cy="51816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Project E3: Educate, Empower, and Employ</a:t>
            </a:r>
            <a:endParaRPr lang="en-US" sz="32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026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Intensive TA </a:t>
            </a:r>
            <a:r>
              <a:rPr lang="en-US" b="1" dirty="0"/>
              <a:t>S</a:t>
            </a:r>
            <a:r>
              <a:rPr lang="en-US" b="1" dirty="0" smtClean="0"/>
              <a:t>ervices (Cont’d)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719" y="1371600"/>
            <a:ext cx="10732558" cy="44958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Job Club </a:t>
            </a:r>
            <a:r>
              <a:rPr lang="en-US" dirty="0" smtClean="0"/>
              <a:t>development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Social </a:t>
            </a:r>
            <a:r>
              <a:rPr lang="en-US" dirty="0"/>
              <a:t>Skills </a:t>
            </a:r>
            <a:r>
              <a:rPr lang="en-US" dirty="0" smtClean="0"/>
              <a:t>training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 smtClean="0"/>
              <a:t>Bridges </a:t>
            </a:r>
            <a:r>
              <a:rPr lang="en-US" dirty="0"/>
              <a:t>out of </a:t>
            </a:r>
            <a:r>
              <a:rPr lang="en-US" dirty="0" smtClean="0"/>
              <a:t>Poverty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Trauma-informed </a:t>
            </a:r>
            <a:r>
              <a:rPr lang="en-US" dirty="0"/>
              <a:t>care</a:t>
            </a:r>
            <a:endParaRPr 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val="370756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TC2- Midlands region</a:t>
            </a:r>
            <a:endParaRPr lang="en-US" dirty="0"/>
          </a:p>
        </p:txBody>
      </p:sp>
      <p:pic>
        <p:nvPicPr>
          <p:cNvPr id="3074" name="Picture 2" descr="Image result for midlands region south carolin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254" y="1676400"/>
            <a:ext cx="5644142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86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Initial outreach – </a:t>
            </a:r>
            <a:r>
              <a:rPr lang="en-US" dirty="0" smtClean="0"/>
              <a:t>Midlands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First meetings were with </a:t>
            </a:r>
            <a:r>
              <a:rPr lang="en-US" dirty="0" smtClean="0"/>
              <a:t>representatives of South Carolina State University under the leadership of Dr. Cassandra Sligh-Conway, professor</a:t>
            </a:r>
          </a:p>
          <a:p>
            <a:r>
              <a:rPr lang="en-US" dirty="0"/>
              <a:t> </a:t>
            </a:r>
            <a:r>
              <a:rPr lang="en-US" dirty="0" smtClean="0"/>
              <a:t>Dr. Sligh-Conway brought together representatives from: </a:t>
            </a:r>
            <a:endParaRPr lang="en-US" dirty="0"/>
          </a:p>
          <a:p>
            <a:pPr lvl="1"/>
            <a:r>
              <a:rPr lang="en-US" dirty="0" smtClean="0"/>
              <a:t>South Carolina Vocational Rehabilitation Division</a:t>
            </a:r>
          </a:p>
          <a:p>
            <a:pPr lvl="1"/>
            <a:r>
              <a:rPr lang="en-US" dirty="0" smtClean="0"/>
              <a:t>John de la Howe School</a:t>
            </a:r>
          </a:p>
          <a:p>
            <a:pPr lvl="1"/>
            <a:r>
              <a:rPr lang="en-US" dirty="0" smtClean="0"/>
              <a:t>Multiple departments from SCSU including nursing, social work, counselor education, English, communications, disability services, research</a:t>
            </a:r>
          </a:p>
          <a:p>
            <a:pPr lvl="1"/>
            <a:r>
              <a:rPr lang="en-US" dirty="0" smtClean="0"/>
              <a:t>Pastors and faith-based communities</a:t>
            </a:r>
          </a:p>
          <a:p>
            <a:pPr lvl="1"/>
            <a:r>
              <a:rPr lang="en-US" dirty="0" smtClean="0"/>
              <a:t>Persons with disabilities</a:t>
            </a:r>
            <a:endParaRPr lang="en-US" dirty="0"/>
          </a:p>
          <a:p>
            <a:r>
              <a:rPr lang="en-US" dirty="0"/>
              <a:t>Focus of meetings was to identify leaders of different organizations providing services to populations of interest</a:t>
            </a:r>
          </a:p>
        </p:txBody>
      </p:sp>
    </p:spTree>
    <p:extLst>
      <p:ext uri="{BB962C8B-B14F-4D97-AF65-F5344CB8AC3E}">
        <p14:creationId xmlns:p14="http://schemas.microsoft.com/office/powerpoint/2010/main" val="127254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Meetings </a:t>
            </a:r>
            <a:r>
              <a:rPr lang="en-US" dirty="0"/>
              <a:t>were held to bring these different individuals together to:</a:t>
            </a:r>
          </a:p>
          <a:p>
            <a:pPr lvl="1"/>
            <a:r>
              <a:rPr lang="en-US" dirty="0"/>
              <a:t>Identify community needs</a:t>
            </a:r>
          </a:p>
          <a:p>
            <a:pPr lvl="1"/>
            <a:r>
              <a:rPr lang="en-US" dirty="0"/>
              <a:t>Identify community barriers</a:t>
            </a:r>
          </a:p>
          <a:p>
            <a:pPr lvl="1"/>
            <a:r>
              <a:rPr lang="en-US" dirty="0"/>
              <a:t>Determine what intensive technical assistance would be the most beneficial to the local </a:t>
            </a:r>
            <a:r>
              <a:rPr lang="en-US" dirty="0" smtClean="0"/>
              <a:t>population</a:t>
            </a:r>
          </a:p>
          <a:p>
            <a:pPr lvl="1"/>
            <a:r>
              <a:rPr lang="en-US" dirty="0" smtClean="0"/>
              <a:t>Outreach activities most likely to reach HGLNAs</a:t>
            </a:r>
          </a:p>
          <a:p>
            <a:pPr lvl="1"/>
            <a:r>
              <a:rPr lang="en-US" dirty="0" smtClean="0"/>
              <a:t>Program supports necessary to achieve project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70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464A7-9E7F-9047-8988-B02217F1E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Efforts in </a:t>
            </a:r>
            <a:r>
              <a:rPr lang="en-US" dirty="0" smtClean="0"/>
              <a:t>TC2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AAF58-EDAF-9C45-802B-7CFA246B2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Develop intensive technical assistance plan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Develop outreach plan and corresponding budget to reach these HGLNAs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Develop community collaboration mechanisms to promote project sustainability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00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081" y="5791200"/>
            <a:ext cx="12253119" cy="106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Grant Info"/>
          <p:cNvSpPr txBox="1"/>
          <p:nvPr/>
        </p:nvSpPr>
        <p:spPr>
          <a:xfrm>
            <a:off x="404019" y="5862935"/>
            <a:ext cx="1135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The Vocational Rehabilitation Technical Assistance Center: Targeted Communities (VR-TAC-TC) is established under a grant from the Department of Education, Rehabilitation Services Administration (RSA) award CFDA 84.264F. The opinions expressed in this presentation are those of VR-TAC-TC, not of RSA.</a:t>
            </a:r>
          </a:p>
        </p:txBody>
      </p:sp>
      <p:pic>
        <p:nvPicPr>
          <p:cNvPr id="22" name="CSAVR" descr="Council of State Administrators of Vocational Rehabilitation" title="CSAVR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5" r="18534"/>
          <a:stretch/>
        </p:blipFill>
        <p:spPr bwMode="auto">
          <a:xfrm>
            <a:off x="10534206" y="4017010"/>
            <a:ext cx="1095581" cy="8934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VCU" descr="Virginia Commonwealth University - 1838" title="VC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018" y="4183369"/>
            <a:ext cx="820660" cy="825169"/>
          </a:xfrm>
          <a:prstGeom prst="rect">
            <a:avLst/>
          </a:prstGeom>
        </p:spPr>
      </p:pic>
      <p:pic>
        <p:nvPicPr>
          <p:cNvPr id="21" name="UK" descr="University of Kentucky" title="UK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719" y="4088238"/>
            <a:ext cx="1564555" cy="797598"/>
          </a:xfrm>
          <a:prstGeom prst="rect">
            <a:avLst/>
          </a:prstGeom>
        </p:spPr>
      </p:pic>
      <p:pic>
        <p:nvPicPr>
          <p:cNvPr id="23" name="George Washington" descr="George Washington University, Washington D.C." title="George Washington University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b="22033"/>
          <a:stretch/>
        </p:blipFill>
        <p:spPr bwMode="auto">
          <a:xfrm>
            <a:off x="8911678" y="3437190"/>
            <a:ext cx="1638141" cy="7035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8" name="UI" descr="University of Illinois at Urbana-Champaign" title="Illnois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519" y="3144864"/>
            <a:ext cx="1676400" cy="886106"/>
          </a:xfrm>
          <a:prstGeom prst="rect">
            <a:avLst/>
          </a:prstGeom>
        </p:spPr>
      </p:pic>
      <p:pic>
        <p:nvPicPr>
          <p:cNvPr id="17" name="Stout" descr="University of Wisconsin - Stout" title="UW Stout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0"/>
          <a:stretch/>
        </p:blipFill>
        <p:spPr bwMode="auto">
          <a:xfrm>
            <a:off x="4608236" y="3437190"/>
            <a:ext cx="1548883" cy="10377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UW Madison" descr="University of Wisconsin - Madison" title="UW Madison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1" r="22925"/>
          <a:stretch/>
        </p:blipFill>
        <p:spPr bwMode="auto">
          <a:xfrm>
            <a:off x="3119454" y="4012655"/>
            <a:ext cx="1452705" cy="11699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Southern" title="Southern University and A&amp;M College at Baton Rouge, LA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950" y="3418949"/>
            <a:ext cx="1752600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Line"/>
          <p:cNvCxnSpPr/>
          <p:nvPr/>
        </p:nvCxnSpPr>
        <p:spPr>
          <a:xfrm>
            <a:off x="3032919" y="2362200"/>
            <a:ext cx="86487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"/>
          <p:cNvSpPr>
            <a:spLocks noGrp="1"/>
          </p:cNvSpPr>
          <p:nvPr>
            <p:ph type="subTitle" idx="1"/>
          </p:nvPr>
        </p:nvSpPr>
        <p:spPr>
          <a:xfrm>
            <a:off x="2933860" y="1543486"/>
            <a:ext cx="9471659" cy="838200"/>
          </a:xfrm>
        </p:spPr>
        <p:txBody>
          <a:bodyPr>
            <a:normAutofit/>
          </a:bodyPr>
          <a:lstStyle/>
          <a:p>
            <a:r>
              <a:rPr lang="en-US" sz="2000" dirty="0">
                <a:cs typeface="Times New Roman" panose="02020603050405020304" pitchFamily="18" charset="0"/>
              </a:rPr>
              <a:t>VOCATIONAL REHABILITATION TECHNICAL ASSISTANCE CENTER: TARGETED COMMUNITIES (VR-TAC-TC)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872583" y="762000"/>
            <a:ext cx="8686800" cy="738057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Project E3: Educate, Empower, Employ</a:t>
            </a:r>
          </a:p>
        </p:txBody>
      </p:sp>
      <p:pic>
        <p:nvPicPr>
          <p:cNvPr id="6" name="E3TC Logo" descr="Project name and logo" title="E3TC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5" y="1143000"/>
            <a:ext cx="2090139" cy="85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7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19" y="1981200"/>
            <a:ext cx="5214952" cy="2343912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+mn-lt"/>
              </a:rPr>
              <a:t>Intensive Technical Assistance Project: </a:t>
            </a:r>
            <a:r>
              <a:rPr lang="en-US" sz="4800" dirty="0" smtClean="0">
                <a:latin typeface="+mn-lt"/>
              </a:rPr>
              <a:t>South Carolina</a:t>
            </a:r>
            <a:endParaRPr lang="en-US" sz="4800" b="1" dirty="0">
              <a:latin typeface="+mn-lt"/>
            </a:endParaRPr>
          </a:p>
        </p:txBody>
      </p:sp>
      <p:pic>
        <p:nvPicPr>
          <p:cNvPr id="1026" name="Picture 2" descr="map of South Carolina Coun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119" y="956024"/>
            <a:ext cx="5548312" cy="439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4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719" y="457200"/>
            <a:ext cx="105918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High Leverage Groups with</a:t>
            </a:r>
            <a:br>
              <a:rPr lang="en-US" b="1" dirty="0" smtClean="0"/>
            </a:br>
            <a:r>
              <a:rPr lang="en-US" b="1" dirty="0" smtClean="0"/>
              <a:t>National Applicability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719" y="1252537"/>
            <a:ext cx="11506200" cy="4495800"/>
          </a:xfrm>
        </p:spPr>
        <p:txBody>
          <a:bodyPr>
            <a:normAutofit/>
          </a:bodyPr>
          <a:lstStyle/>
          <a:p>
            <a:pPr lvl="1"/>
            <a:r>
              <a:rPr lang="en-US" sz="3800" b="1" dirty="0" smtClean="0"/>
              <a:t>Specific </a:t>
            </a:r>
            <a:r>
              <a:rPr lang="en-US" sz="3800" b="1" dirty="0"/>
              <a:t>groups of interest </a:t>
            </a:r>
            <a:r>
              <a:rPr lang="en-US" sz="3800" b="1" dirty="0" smtClean="0"/>
              <a:t>are:</a:t>
            </a:r>
          </a:p>
          <a:p>
            <a:pPr lvl="1"/>
            <a:r>
              <a:rPr lang="en-US" sz="3200" dirty="0"/>
              <a:t>A</a:t>
            </a:r>
            <a:r>
              <a:rPr lang="en-US" sz="3200" dirty="0" smtClean="0"/>
              <a:t>frican-American males with blindness or other severe vision impairments</a:t>
            </a:r>
          </a:p>
          <a:p>
            <a:pPr lvl="1"/>
            <a:r>
              <a:rPr lang="en-US" sz="3200" dirty="0" smtClean="0"/>
              <a:t>Women </a:t>
            </a:r>
            <a:r>
              <a:rPr lang="en-US" sz="3200" dirty="0"/>
              <a:t>over the age of 18 who </a:t>
            </a:r>
            <a:r>
              <a:rPr lang="en-US" sz="3200" dirty="0" smtClean="0"/>
              <a:t>are </a:t>
            </a:r>
            <a:r>
              <a:rPr lang="en-US" sz="3200" dirty="0"/>
              <a:t>receiving Temporary Assistance for Needy Families (TANF), Supplemental Security Income (SSI), or Social Security Disability Insurance (SSDI</a:t>
            </a:r>
            <a:r>
              <a:rPr lang="en-US" dirty="0" smtClean="0"/>
              <a:t>)</a:t>
            </a:r>
          </a:p>
          <a:p>
            <a:pPr lvl="1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59476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 1- Pee Dee region</a:t>
            </a:r>
            <a:endParaRPr lang="en-US" dirty="0"/>
          </a:p>
        </p:txBody>
      </p:sp>
      <p:pic>
        <p:nvPicPr>
          <p:cNvPr id="2050" name="Picture 2" descr="Image result for pee dee region south carolin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19" y="1676400"/>
            <a:ext cx="5746919" cy="507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3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Community Partners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en-US" sz="3800" b="1" dirty="0" smtClean="0"/>
              <a:t>South Carolina Commission for the Blind</a:t>
            </a:r>
          </a:p>
          <a:p>
            <a:pPr lvl="1"/>
            <a:endParaRPr lang="en-US" sz="3800" b="1" dirty="0"/>
          </a:p>
          <a:p>
            <a:pPr lvl="1"/>
            <a:r>
              <a:rPr lang="en-US" sz="3800" b="1" dirty="0" smtClean="0"/>
              <a:t>Florence Darlington Technical Colle</a:t>
            </a:r>
            <a:r>
              <a:rPr lang="en-US" sz="2800" b="1" dirty="0" smtClean="0"/>
              <a:t>- Rhonda Tuten</a:t>
            </a:r>
          </a:p>
          <a:p>
            <a:pPr lvl="1"/>
            <a:endParaRPr lang="en-US" sz="3800" b="1" dirty="0"/>
          </a:p>
          <a:p>
            <a:pPr lvl="1"/>
            <a:r>
              <a:rPr lang="en-US" sz="3800" b="1" dirty="0"/>
              <a:t>Lighthouse Ministries</a:t>
            </a:r>
            <a:endParaRPr lang="en-US" sz="3800" b="1" dirty="0" smtClean="0"/>
          </a:p>
          <a:p>
            <a:pPr lvl="1"/>
            <a:endParaRPr lang="en-US" sz="3800" b="1" dirty="0" smtClean="0"/>
          </a:p>
          <a:p>
            <a:pPr lvl="1"/>
            <a:r>
              <a:rPr lang="en-US" sz="3800" b="1" dirty="0" smtClean="0"/>
              <a:t>South Carolina Vocational Rehabilitation Division (emerging)</a:t>
            </a:r>
            <a:endParaRPr lang="en-US" sz="3800" b="1" dirty="0"/>
          </a:p>
        </p:txBody>
      </p:sp>
    </p:spTree>
    <p:extLst>
      <p:ext uri="{BB962C8B-B14F-4D97-AF65-F5344CB8AC3E}">
        <p14:creationId xmlns:p14="http://schemas.microsoft.com/office/powerpoint/2010/main" val="81163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Barriers to </a:t>
            </a:r>
            <a:r>
              <a:rPr lang="en-US" b="1" dirty="0"/>
              <a:t>E</a:t>
            </a:r>
            <a:r>
              <a:rPr lang="en-US" b="1" dirty="0" smtClean="0"/>
              <a:t>mployment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" y="1676400"/>
            <a:ext cx="11353799" cy="44958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Impact of rural environment on transportation, job opportunities, job diversity</a:t>
            </a:r>
          </a:p>
          <a:p>
            <a:pPr lvl="0"/>
            <a:r>
              <a:rPr lang="en-US" dirty="0"/>
              <a:t>Geographic barriers to service provision and employment opportunities</a:t>
            </a:r>
          </a:p>
          <a:p>
            <a:pPr lvl="0"/>
            <a:r>
              <a:rPr lang="en-US" dirty="0"/>
              <a:t>Limited awareness in the community of the services SCCB and other service providers </a:t>
            </a:r>
            <a:endParaRPr lang="en-US" dirty="0" smtClean="0"/>
          </a:p>
          <a:p>
            <a:pPr lvl="0"/>
            <a:r>
              <a:rPr lang="en-US" dirty="0" smtClean="0"/>
              <a:t>Limited </a:t>
            </a:r>
            <a:r>
              <a:rPr lang="en-US" dirty="0"/>
              <a:t>capacity to maintain engagement early in the process toward completing the IPE, and subsequent to IPE development, engaging in their plans to take the steps supportive of obtaining employment; </a:t>
            </a:r>
          </a:p>
          <a:p>
            <a:pPr lvl="0"/>
            <a:r>
              <a:rPr lang="en-US" dirty="0"/>
              <a:t>Limited engagement in VR services over concerns of loss of benefits </a:t>
            </a:r>
          </a:p>
          <a:p>
            <a:pPr lvl="0"/>
            <a:r>
              <a:rPr lang="en-US" dirty="0" smtClean="0"/>
              <a:t>Limited </a:t>
            </a:r>
            <a:r>
              <a:rPr lang="en-US" dirty="0"/>
              <a:t>awareness of the distributed local labor market, employer expectations, and opportunities to develop home-based or self-employment jobs. </a:t>
            </a:r>
          </a:p>
          <a:p>
            <a:pPr lvl="0"/>
            <a:r>
              <a:rPr lang="en-US" dirty="0"/>
              <a:t>Limited successful employment histories, </a:t>
            </a:r>
          </a:p>
          <a:p>
            <a:pPr lvl="0"/>
            <a:r>
              <a:rPr lang="en-US" dirty="0"/>
              <a:t>Anchoring to geographic community that limits migration for work</a:t>
            </a:r>
          </a:p>
          <a:p>
            <a:pPr lvl="0"/>
            <a:r>
              <a:rPr lang="en-US" dirty="0"/>
              <a:t>Seasonal employment opportunities associated with tourism</a:t>
            </a:r>
          </a:p>
        </p:txBody>
      </p:sp>
    </p:spTree>
    <p:extLst>
      <p:ext uri="{BB962C8B-B14F-4D97-AF65-F5344CB8AC3E}">
        <p14:creationId xmlns:p14="http://schemas.microsoft.com/office/powerpoint/2010/main" val="231287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Project Goals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127" y="1549683"/>
            <a:ext cx="10489585" cy="482803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Improve outreach to community and awareness of VR services</a:t>
            </a:r>
          </a:p>
          <a:p>
            <a:pPr lvl="0"/>
            <a:r>
              <a:rPr lang="en-US" dirty="0"/>
              <a:t>Increase working alliance between VR clients and counselors</a:t>
            </a:r>
          </a:p>
          <a:p>
            <a:pPr lvl="0"/>
            <a:r>
              <a:rPr lang="en-US" dirty="0"/>
              <a:t>Increase self-determination of VR clients</a:t>
            </a:r>
          </a:p>
          <a:p>
            <a:pPr lvl="0"/>
            <a:r>
              <a:rPr lang="en-US" dirty="0"/>
              <a:t>Maintain or increase health and function of VR clients</a:t>
            </a:r>
          </a:p>
          <a:p>
            <a:pPr lvl="0"/>
            <a:r>
              <a:rPr lang="en-US" dirty="0"/>
              <a:t>Increase client engagement in vocational rehabilitation services</a:t>
            </a:r>
          </a:p>
          <a:p>
            <a:pPr lvl="0"/>
            <a:r>
              <a:rPr lang="en-US" dirty="0"/>
              <a:t>Increase outcome expectations regarding employment</a:t>
            </a:r>
          </a:p>
          <a:p>
            <a:pPr lvl="0"/>
            <a:r>
              <a:rPr lang="en-US" dirty="0"/>
              <a:t>Increase capacity to obtain integrated, competitive employment</a:t>
            </a:r>
          </a:p>
          <a:p>
            <a:pPr lvl="0"/>
            <a:r>
              <a:rPr lang="en-US" dirty="0"/>
              <a:t>Increase capacity to retain integrated, competitive employment</a:t>
            </a:r>
          </a:p>
        </p:txBody>
      </p:sp>
    </p:spTree>
    <p:extLst>
      <p:ext uri="{BB962C8B-B14F-4D97-AF65-F5344CB8AC3E}">
        <p14:creationId xmlns:p14="http://schemas.microsoft.com/office/powerpoint/2010/main" val="186532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Intensive TA Services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519" y="1525773"/>
            <a:ext cx="10732558" cy="4495800"/>
          </a:xfrm>
        </p:spPr>
        <p:txBody>
          <a:bodyPr>
            <a:noAutofit/>
          </a:bodyPr>
          <a:lstStyle/>
          <a:p>
            <a:r>
              <a:rPr lang="en-US" b="1" dirty="0"/>
              <a:t>Identification and </a:t>
            </a:r>
            <a:r>
              <a:rPr lang="en-US" b="1" dirty="0" smtClean="0"/>
              <a:t>Outreach</a:t>
            </a:r>
          </a:p>
          <a:p>
            <a:endParaRPr lang="en-US" dirty="0"/>
          </a:p>
          <a:p>
            <a:r>
              <a:rPr lang="en-US" dirty="0" smtClean="0"/>
              <a:t>Counselor training in motivational interviewing</a:t>
            </a:r>
          </a:p>
          <a:p>
            <a:endParaRPr lang="en-US" dirty="0" smtClean="0"/>
          </a:p>
          <a:p>
            <a:r>
              <a:rPr lang="en-US" dirty="0" smtClean="0"/>
              <a:t>Motivational interviewing group curriculum</a:t>
            </a:r>
          </a:p>
          <a:p>
            <a:endParaRPr lang="en-US" dirty="0"/>
          </a:p>
          <a:p>
            <a:r>
              <a:rPr lang="en-US" dirty="0"/>
              <a:t>Self-employment </a:t>
            </a:r>
            <a:r>
              <a:rPr lang="en-US" dirty="0" smtClean="0"/>
              <a:t>strategies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19" y="1295400"/>
            <a:ext cx="2158836" cy="221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2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3699&quot;&gt;&lt;property id=&quot;20148&quot; value=&quot;5&quot;/&gt;&lt;property id=&quot;20300&quot; value=&quot;Slide 1 - &amp;quot; Project E3: Educate, Empower, and Employ&amp;quot;&quot;/&gt;&lt;property id=&quot;20307&quot; value=&quot;257&quot;/&gt;&lt;/object&gt;&lt;object type=&quot;3&quot; unique_id=&quot;13700&quot;&gt;&lt;property id=&quot;20148&quot; value=&quot;5&quot;/&gt;&lt;property id=&quot;20300&quot; value=&quot;Slide 2 - &amp;quot;Project E3: Educate, Empower, Employ&amp;quot;&quot;/&gt;&lt;property id=&quot;20307&quot; value=&quot;258&quot;/&gt;&lt;/object&gt;&lt;object type=&quot;3&quot; unique_id=&quot;13701&quot;&gt;&lt;property id=&quot;20148&quot; value=&quot;5&quot;/&gt;&lt;property id=&quot;20300&quot; value=&quot;Slide 5 - &amp;quot;The Purpose of Project E3&amp;quot;&quot;/&gt;&lt;property id=&quot;20307&quot; value=&quot;259&quot;/&gt;&lt;/object&gt;&lt;object type=&quot;3&quot; unique_id=&quot;13703&quot;&gt;&lt;property id=&quot;20148&quot; value=&quot;5&quot;/&gt;&lt;property id=&quot;20300&quot; value=&quot;Slide 10 - &amp;quot;Project E3 Engagement with VR Agencies &amp;quot;&quot;/&gt;&lt;property id=&quot;20307&quot; value=&quot;261&quot;/&gt;&lt;/object&gt;&lt;object type=&quot;3&quot; unique_id=&quot;13704&quot;&gt;&lt;property id=&quot;20148&quot; value=&quot;5&quot;/&gt;&lt;property id=&quot;20300&quot; value=&quot;Slide 11 - &amp;quot;Benefits to State VR Agencies&amp;quot;&quot;/&gt;&lt;property id=&quot;20307&quot; value=&quot;262&quot;/&gt;&lt;/object&gt;&lt;object type=&quot;3&quot; unique_id=&quot;13705&quot;&gt;&lt;property id=&quot;20148&quot; value=&quot;5&quot;/&gt;&lt;property id=&quot;20300&quot; value=&quot;Slide 6 - &amp;quot;Targeted Communities&amp;quot;&quot;/&gt;&lt;property id=&quot;20307&quot; value=&quot;263&quot;/&gt;&lt;/object&gt;&lt;object type=&quot;3&quot; unique_id=&quot;13766&quot;&gt;&lt;property id=&quot;20148&quot; value=&quot;5&quot;/&gt;&lt;property id=&quot;20300&quot; value=&quot;Slide 14 - &amp;quot;Census Regions &amp;amp; Divisions of the U.S.&amp;quot;&quot;/&gt;&lt;property id=&quot;20307&quot; value=&quot;264&quot;/&gt;&lt;/object&gt;&lt;object type=&quot;3&quot; unique_id=&quot;13767&quot;&gt;&lt;property id=&quot;20148&quot; value=&quot;5&quot;/&gt;&lt;property id=&quot;20300&quot; value=&quot;Slide 15 - &amp;quot;Americans with Disabilities&amp;quot;&quot;/&gt;&lt;property id=&quot;20307&quot; value=&quot;265&quot;/&gt;&lt;/object&gt;&lt;object type=&quot;3&quot; unique_id=&quot;13768&quot;&gt;&lt;property id=&quot;20148&quot; value=&quot;5&quot;/&gt;&lt;property id=&quot;20300&quot; value=&quot;Slide 16 - &amp;quot;Civilians With Disabilities Living in the Community (2013)&amp;quot;&quot;/&gt;&lt;property id=&quot;20307&quot; value=&quot;266&quot;/&gt;&lt;/object&gt;&lt;object type=&quot;3&quot; unique_id=&quot;13769&quot;&gt;&lt;property id=&quot;20148&quot; value=&quot;5&quot;/&gt;&lt;property id=&quot;20300&quot; value=&quot;Slide 17 - &amp;quot;Employment of Civilians with Disabilities (2013)&amp;quot;&quot;/&gt;&lt;property id=&quot;20307&quot; value=&quot;267&quot;/&gt;&lt;/object&gt;&lt;object type=&quot;3&quot; unique_id=&quot;13868&quot;&gt;&lt;property id=&quot;20148&quot; value=&quot;5&quot;/&gt;&lt;property id=&quot;20300&quot; value=&quot;Slide 7 - &amp;quot;High-Leverage Groups&amp;quot;&quot;/&gt;&lt;property id=&quot;20307&quot; value=&quot;268&quot;/&gt;&lt;/object&gt;&lt;object type=&quot;3&quot; unique_id=&quot;13871&quot;&gt;&lt;property id=&quot;20148&quot; value=&quot;5&quot;/&gt;&lt;property id=&quot;20300&quot; value=&quot;Slide 23 - &amp;quot;Highest Technical Assistance Needs by  Specific Groups of People with Disabilities&amp;quot;&quot;/&gt;&lt;property id=&quot;20307&quot; value=&quot;271&quot;/&gt;&lt;/object&gt;&lt;object type=&quot;3&quot; unique_id=&quot;13872&quot;&gt;&lt;property id=&quot;20148&quot; value=&quot;5&quot;/&gt;&lt;property id=&quot;20300&quot; value=&quot;Slide 24 - &amp;quot;Top 5 Concerns Limiting Service Provision or Economic Opportunities of People with Disabilities&amp;quot;&quot;/&gt;&lt;property id=&quot;20307&quot; value=&quot;272&quot;/&gt;&lt;/object&gt;&lt;object type=&quot;3&quot; unique_id=&quot;14288&quot;&gt;&lt;property id=&quot;20148&quot; value=&quot;5&quot;/&gt;&lt;property id=&quot;20300&quot; value=&quot;Slide 26 - &amp;quot;Example: A Population of Focus&amp;quot;&quot;/&gt;&lt;property id=&quot;20307&quot; value=&quot;273&quot;/&gt;&lt;/object&gt;&lt;object type=&quot;3&quot; unique_id=&quot;14289&quot;&gt;&lt;property id=&quot;20148&quot; value=&quot;5&quot;/&gt;&lt;property id=&quot;20300&quot; value=&quot;Slide 27 - &amp;quot;Unemployment Rate  of Transition- Aged Youth&amp;quot;&quot;/&gt;&lt;property id=&quot;20307&quot; value=&quot;274&quot;/&gt;&lt;/object&gt;&lt;object type=&quot;3&quot; unique_id=&quot;14290&quot;&gt;&lt;property id=&quot;20148&quot; value=&quot;5&quot;/&gt;&lt;property id=&quot;20300&quot; value=&quot;Slide 28 - &amp;quot;Transition-Aged African American Youth&amp;quot;&quot;/&gt;&lt;property id=&quot;20307&quot; value=&quot;275&quot;/&gt;&lt;/object&gt;&lt;object type=&quot;3&quot; unique_id=&quot;14291&quot;&gt;&lt;property id=&quot;20148&quot; value=&quot;5&quot;/&gt;&lt;property id=&quot;20300&quot; value=&quot;Slide 29 - &amp;quot;Transition-Aged African American Youth&amp;quot;&quot;/&gt;&lt;property id=&quot;20307&quot; value=&quot;276&quot;/&gt;&lt;/object&gt;&lt;object type=&quot;3&quot; unique_id=&quot;14292&quot;&gt;&lt;property id=&quot;20148&quot; value=&quot;5&quot;/&gt;&lt;property id=&quot;20300&quot; value=&quot;Slide 30 - &amp;quot;Transition-Aged African American Youth&amp;quot;&quot;/&gt;&lt;property id=&quot;20307&quot; value=&quot;277&quot;/&gt;&lt;/object&gt;&lt;object type=&quot;3&quot; unique_id=&quot;14293&quot;&gt;&lt;property id=&quot;20148&quot; value=&quot;5&quot;/&gt;&lt;property id=&quot;20300&quot; value=&quot;Slide 31 - &amp;quot;Transition-Aged African American Youth&amp;quot;&quot;/&gt;&lt;property id=&quot;20307&quot; value=&quot;278&quot;/&gt;&lt;/object&gt;&lt;object type=&quot;3&quot; unique_id=&quot;14295&quot;&gt;&lt;property id=&quot;20148&quot; value=&quot;5&quot;/&gt;&lt;property id=&quot;20300&quot; value=&quot;Slide 34 - &amp;quot;Knowledge Development&amp;quot;&quot;/&gt;&lt;property id=&quot;20307&quot; value=&quot;280&quot;/&gt;&lt;/object&gt;&lt;object type=&quot;3&quot; unique_id=&quot;14296&quot;&gt;&lt;property id=&quot;20148&quot; value=&quot;5&quot;/&gt;&lt;property id=&quot;20300&quot; value=&quot;Slide 35 - &amp;quot;Targeted Community Selection&amp;quot;&quot;/&gt;&lt;property id=&quot;20307&quot; value=&quot;281&quot;/&gt;&lt;/object&gt;&lt;object type=&quot;3&quot; unique_id=&quot;14297&quot;&gt;&lt;property id=&quot;20148&quot; value=&quot;5&quot;/&gt;&lt;property id=&quot;20300&quot; value=&quot;Slide 36 - &amp;quot;Intensive Technical Assistance&amp;quot;&quot;/&gt;&lt;property id=&quot;20307&quot; value=&quot;282&quot;/&gt;&lt;/object&gt;&lt;object type=&quot;3&quot; unique_id=&quot;14298&quot;&gt;&lt;property id=&quot;20148&quot; value=&quot;5&quot;/&gt;&lt;property id=&quot;20300&quot; value=&quot;Slide 37 - &amp;quot;Targeted Technical Assistance&amp;quot;&quot;/&gt;&lt;property id=&quot;20307&quot; value=&quot;283&quot;/&gt;&lt;/object&gt;&lt;object type=&quot;3&quot; unique_id=&quot;14299&quot;&gt;&lt;property id=&quot;20148&quot; value=&quot;5&quot;/&gt;&lt;property id=&quot;20300&quot; value=&quot;Slide 40 - &amp;quot;Website Development&amp;quot;&quot;/&gt;&lt;property id=&quot;20307&quot; value=&quot;284&quot;/&gt;&lt;/object&gt;&lt;object type=&quot;3&quot; unique_id=&quot;14301&quot;&gt;&lt;property id=&quot;20148&quot; value=&quot;5&quot;/&gt;&lt;property id=&quot;20300&quot; value=&quot;Slide 42 - &amp;quot;National-State VR Agency Forums&amp;quot;&quot;/&gt;&lt;property id=&quot;20307&quot; value=&quot;286&quot;/&gt;&lt;/object&gt;&lt;object type=&quot;3&quot; unique_id=&quot;14302&quot;&gt;&lt;property id=&quot;20148&quot; value=&quot;5&quot;/&gt;&lt;property id=&quot;20300&quot; value=&quot;Slide 43 - &amp;quot;Project E3 Executive Team&amp;quot;&quot;/&gt;&lt;property id=&quot;20307&quot; value=&quot;287&quot;/&gt;&lt;/object&gt;&lt;object type=&quot;3&quot; unique_id=&quot;14303&quot;&gt;&lt;property id=&quot;20148&quot; value=&quot;5&quot;/&gt;&lt;property id=&quot;20300&quot; value=&quot;Slide 9 - &amp;quot;Project E3 Outcomes&amp;quot;&quot;/&gt;&lt;property id=&quot;20307&quot; value=&quot;288&quot;/&gt;&lt;/object&gt;&lt;object type=&quot;3&quot; unique_id=&quot;14304&quot;&gt;&lt;property id=&quot;20148&quot; value=&quot;5&quot;/&gt;&lt;property id=&quot;20300&quot; value=&quot;Slide 44 - &amp;quot;Contact Information &amp;quot;&quot;/&gt;&lt;property id=&quot;20307&quot; value=&quot;289&quot;/&gt;&lt;/object&gt;&lt;object type=&quot;3&quot; unique_id=&quot;14413&quot;&gt;&lt;property id=&quot;20148&quot; value=&quot;5&quot;/&gt;&lt;property id=&quot;20300&quot; value=&quot;Slide 3 - &amp;quot;The Project&amp;quot;&quot;/&gt;&lt;property id=&quot;20307&quot; value=&quot;290&quot;/&gt;&lt;/object&gt;&lt;object type=&quot;3&quot; unique_id=&quot;14525&quot;&gt;&lt;property id=&quot;20148&quot; value=&quot;5&quot;/&gt;&lt;property id=&quot;20300&quot; value=&quot;Slide 4 - &amp;quot;The Driving Issue&amp;quot;&quot;/&gt;&lt;property id=&quot;20307&quot; value=&quot;291&quot;/&gt;&lt;/object&gt;&lt;object type=&quot;3&quot; unique_id=&quot;14754&quot;&gt;&lt;property id=&quot;20148&quot; value=&quot;5&quot;/&gt;&lt;property id=&quot;20300&quot; value=&quot;Slide 12 - &amp;quot;How VR Agencies Can Participate&amp;quot;&quot;/&gt;&lt;property id=&quot;20307&quot; value=&quot;292&quot;/&gt;&lt;/object&gt;&lt;object type=&quot;3&quot; unique_id=&quot;14755&quot;&gt;&lt;property id=&quot;20148&quot; value=&quot;5&quot;/&gt;&lt;property id=&quot;20300&quot; value=&quot;Slide 13 - &amp;quot;A Little Background Information…&amp;quot;&quot;/&gt;&lt;property id=&quot;20307&quot; value=&quot;293&quot;/&gt;&lt;/object&gt;&lt;object type=&quot;3&quot; unique_id=&quot;14756&quot;&gt;&lt;property id=&quot;20148&quot; value=&quot;5&quot;/&gt;&lt;property id=&quot;20300&quot; value=&quot;Slide 25 - &amp;quot;Examples of Targeted Community Populations&amp;quot;&quot;/&gt;&lt;property id=&quot;20307&quot; value=&quot;294&quot;/&gt;&lt;/object&gt;&lt;object type=&quot;3&quot; unique_id=&quot;15075&quot;&gt;&lt;property id=&quot;20148&quot; value=&quot;5&quot;/&gt;&lt;property id=&quot;20300&quot; value=&quot;Slide 33 - &amp;quot;Project Activities&amp;quot;&quot;/&gt;&lt;property id=&quot;20307&quot; value=&quot;295&quot;/&gt;&lt;/object&gt;&lt;object type=&quot;3&quot; unique_id=&quot;15197&quot;&gt;&lt;property id=&quot;20148&quot; value=&quot;5&quot;/&gt;&lt;property id=&quot;20300&quot; value=&quot;Slide 39 - &amp;quot;Sample Universal TA Training Topics &amp;quot;&quot;/&gt;&lt;property id=&quot;20307&quot; value=&quot;296&quot;/&gt;&lt;/object&gt;&lt;object type=&quot;3&quot; unique_id=&quot;15199&quot;&gt;&lt;property id=&quot;20148&quot; value=&quot;5&quot;/&gt;&lt;property id=&quot;20300&quot; value=&quot;Slide 32 - &amp;quot;New research about Young African American men with substance use disorders&amp;quot;&quot;/&gt;&lt;property id=&quot;20307&quot; value=&quot;302&quot;/&gt;&lt;/object&gt;&lt;object type=&quot;3&quot; unique_id=&quot;15200&quot;&gt;&lt;property id=&quot;20148&quot; value=&quot;5&quot;/&gt;&lt;property id=&quot;20300&quot; value=&quot;Slide 38 - &amp;quot;Universal Technical Assistance&amp;quot;&quot;/&gt;&lt;property id=&quot;20307&quot; value=&quot;304&quot;/&gt;&lt;/object&gt;&lt;object type=&quot;3&quot; unique_id=&quot;15201&quot;&gt;&lt;property id=&quot;20148&quot; value=&quot;5&quot;/&gt;&lt;property id=&quot;20300&quot; value=&quot;Slide 41 - &amp;quot;Communities of Practice (CoPs)&amp;quot;&quot;/&gt;&lt;property id=&quot;20307&quot; value=&quot;303&quot;/&gt;&lt;/object&gt;&lt;object type=&quot;3&quot; unique_id=&quot;15328&quot;&gt;&lt;property id=&quot;20148&quot; value=&quot;5&quot;/&gt;&lt;property id=&quot;20300&quot; value=&quot;Slide 8 - &amp;quot;National Applicability&amp;quot;&quot;/&gt;&lt;property id=&quot;20307&quot; value=&quot;305&quot;/&gt;&lt;/object&gt;&lt;object type=&quot;3&quot; unique_id=&quot;15329&quot;&gt;&lt;property id=&quot;20148&quot; value=&quot;5&quot;/&gt;&lt;property id=&quot;20300&quot; value=&quot;Slide 18 - &amp;quot;Worker’s with Disabilities Earn Less Than Peers&amp;quot;&quot;/&gt;&lt;property id=&quot;20307&quot; value=&quot;310&quot;/&gt;&lt;/object&gt;&lt;object type=&quot;3&quot; unique_id=&quot;15330&quot;&gt;&lt;property id=&quot;20148&quot; value=&quot;5&quot;/&gt;&lt;property id=&quot;20300&quot; value=&quot;Slide 19 - &amp;quot;Earnings Gap Widens as Education Increases&amp;quot;&quot;/&gt;&lt;property id=&quot;20307&quot; value=&quot;312&quot;/&gt;&lt;/object&gt;&lt;object type=&quot;3&quot; unique_id=&quot;15331&quot;&gt;&lt;property id=&quot;20148&quot; value=&quot;5&quot;/&gt;&lt;property id=&quot;20300&quot; value=&quot;Slide 20 - &amp;quot;Employment of Persons with Disabilities Makes Society Stronger&amp;quot;&quot;/&gt;&lt;property id=&quot;20307&quot; value=&quot;311&quot;/&gt;&lt;/object&gt;&lt;object type=&quot;3&quot; unique_id=&quot;15332&quot;&gt;&lt;property id=&quot;20148&quot; value=&quot;5&quot;/&gt;&lt;property id=&quot;20300&quot; value=&quot;Slide 21 - &amp;quot;Poverty, Disability, and Employment&amp;quot;&quot;/&gt;&lt;property id=&quot;20307&quot; value=&quot;308&quot;/&gt;&lt;/object&gt;&lt;object type=&quot;3&quot; unique_id=&quot;15333&quot;&gt;&lt;property id=&quot;20148&quot; value=&quot;5&quot;/&gt;&lt;property id=&quot;20300&quot; value=&quot;Slide 22 - &amp;quot;For people with disabilities, employment not only has economic value, but important social and psychological value&quot;/&gt;&lt;property id=&quot;20307&quot; value=&quot;30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Retrospect">
  <a:themeElements>
    <a:clrScheme name="E3TC">
      <a:dk1>
        <a:srgbClr val="007C9A"/>
      </a:dk1>
      <a:lt1>
        <a:sysClr val="window" lastClr="FFFFFF"/>
      </a:lt1>
      <a:dk2>
        <a:srgbClr val="4C7F33"/>
      </a:dk2>
      <a:lt2>
        <a:srgbClr val="FFFFFF"/>
      </a:lt2>
      <a:accent1>
        <a:srgbClr val="007C9A"/>
      </a:accent1>
      <a:accent2>
        <a:srgbClr val="4C7F33"/>
      </a:accent2>
      <a:accent3>
        <a:srgbClr val="F1C319"/>
      </a:accent3>
      <a:accent4>
        <a:srgbClr val="808285"/>
      </a:accent4>
      <a:accent5>
        <a:srgbClr val="EC8F06"/>
      </a:accent5>
      <a:accent6>
        <a:srgbClr val="4C5A70"/>
      </a:accent6>
      <a:hlink>
        <a:srgbClr val="005367"/>
      </a:hlink>
      <a:folHlink>
        <a:srgbClr val="005367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2744</TotalTime>
  <Words>663</Words>
  <Application>Microsoft Office PowerPoint</Application>
  <PresentationFormat>Custom</PresentationFormat>
  <Paragraphs>84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Symbol</vt:lpstr>
      <vt:lpstr>Times New Roman</vt:lpstr>
      <vt:lpstr>Retrospect</vt:lpstr>
      <vt:lpstr> Project E3: Educate, Empower, and Employ</vt:lpstr>
      <vt:lpstr>Project E3: Educate, Empower, Employ</vt:lpstr>
      <vt:lpstr>Intensive Technical Assistance Project: South Carolina</vt:lpstr>
      <vt:lpstr>High Leverage Groups with National Applicability</vt:lpstr>
      <vt:lpstr>TC 1- Pee Dee region</vt:lpstr>
      <vt:lpstr>Community Partners</vt:lpstr>
      <vt:lpstr>Barriers to Employment</vt:lpstr>
      <vt:lpstr>Project Goals</vt:lpstr>
      <vt:lpstr>Intensive TA Services</vt:lpstr>
      <vt:lpstr>Intensive TA Services (Cont’d)</vt:lpstr>
      <vt:lpstr>TC2- Midlands region</vt:lpstr>
      <vt:lpstr>Initial outreach – Midlands</vt:lpstr>
      <vt:lpstr>Initial meetings</vt:lpstr>
      <vt:lpstr>Current Efforts in TC2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Theresa Kulow</dc:creator>
  <cp:lastModifiedBy>Robin Freeman</cp:lastModifiedBy>
  <cp:revision>203</cp:revision>
  <cp:lastPrinted>2016-10-13T23:54:27Z</cp:lastPrinted>
  <dcterms:created xsi:type="dcterms:W3CDTF">2016-07-30T20:06:21Z</dcterms:created>
  <dcterms:modified xsi:type="dcterms:W3CDTF">2019-09-09T22:23:37Z</dcterms:modified>
</cp:coreProperties>
</file>