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7" r:id="rId5"/>
    <p:sldId id="321" r:id="rId6"/>
    <p:sldId id="259" r:id="rId7"/>
    <p:sldId id="263" r:id="rId8"/>
    <p:sldId id="268" r:id="rId9"/>
  </p:sldIdLst>
  <p:sldSz cx="12161838" cy="6858000"/>
  <p:notesSz cx="6858000" cy="92964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008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2697" autoAdjust="0"/>
  </p:normalViewPr>
  <p:slideViewPr>
    <p:cSldViewPr>
      <p:cViewPr varScale="1">
        <p:scale>
          <a:sx n="64" d="100"/>
          <a:sy n="64" d="100"/>
        </p:scale>
        <p:origin x="700" y="36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CBD4D-4324-4D57-A0D2-B08898D7FDFA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8138" y="696913"/>
            <a:ext cx="61817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D5F77-C562-4C38-B44C-D2A5663A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95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D5F77-C562-4C38-B44C-D2A5663A6C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21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8138" y="696913"/>
            <a:ext cx="61817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0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8138" y="696913"/>
            <a:ext cx="61817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41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8138" y="696913"/>
            <a:ext cx="61817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>
              <a:lnSpc>
                <a:spcPct val="120000"/>
              </a:lnSpc>
              <a:spcBef>
                <a:spcPts val="0"/>
              </a:spcBef>
              <a:buClrTx/>
              <a:buFont typeface="+mj-lt"/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7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567" y="758952"/>
            <a:ext cx="1003351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30" y="4455621"/>
            <a:ext cx="10033517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4BDF68E2-58F2-4D09-BE8B-E3BD0653305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4672" y="4343400"/>
            <a:ext cx="985108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458" y="0"/>
            <a:ext cx="1216196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13049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45356" y="6446840"/>
            <a:ext cx="4810873" cy="365125"/>
          </a:xfrm>
          <a:prstGeom prst="rect">
            <a:avLst/>
          </a:prstGeom>
        </p:spPr>
        <p:txBody>
          <a:bodyPr/>
          <a:lstStyle>
            <a:lvl1pPr algn="r">
              <a:defRPr sz="1800" b="1" spc="7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e3-tc.com web</a:t>
            </a:r>
          </a:p>
        </p:txBody>
      </p:sp>
      <p:sp>
        <p:nvSpPr>
          <p:cNvPr id="11" name="Footer Placeholder 5"/>
          <p:cNvSpPr txBox="1">
            <a:spLocks/>
          </p:cNvSpPr>
          <p:nvPr userDrawn="1"/>
        </p:nvSpPr>
        <p:spPr>
          <a:xfrm>
            <a:off x="302542" y="6455231"/>
            <a:ext cx="481087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 spc="7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E3TC:  educate, empower, employ</a:t>
            </a:r>
          </a:p>
        </p:txBody>
      </p:sp>
    </p:spTree>
    <p:extLst>
      <p:ext uri="{BB962C8B-B14F-4D97-AF65-F5344CB8AC3E}">
        <p14:creationId xmlns:p14="http://schemas.microsoft.com/office/powerpoint/2010/main" val="74161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0770" cy="68580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0078" y="0"/>
            <a:ext cx="638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70" y="594359"/>
            <a:ext cx="3192483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48701" y="731520"/>
            <a:ext cx="5716203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070" y="3124200"/>
            <a:ext cx="3192483" cy="318100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4603" y="2971800"/>
            <a:ext cx="3193314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8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077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0078" y="0"/>
            <a:ext cx="638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70" y="2209800"/>
            <a:ext cx="3192483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48701" y="731520"/>
            <a:ext cx="5716203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42797" y="6324603"/>
            <a:ext cx="13087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8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6" y="0"/>
            <a:ext cx="12161822" cy="68580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0" y="1597587"/>
            <a:ext cx="12158671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-1584" y="1597587"/>
            <a:ext cx="12158671" cy="64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447" y="1841427"/>
            <a:ext cx="8675742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7394" y="2755827"/>
            <a:ext cx="867541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4" y="2222425"/>
            <a:ext cx="2202620" cy="8991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56" y="3250688"/>
            <a:ext cx="6232982" cy="360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0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6" y="0"/>
            <a:ext cx="12161822" cy="68580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0" y="1597587"/>
            <a:ext cx="12158671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-1584" y="1597587"/>
            <a:ext cx="12158671" cy="64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447" y="1841427"/>
            <a:ext cx="8675742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7394" y="2755827"/>
            <a:ext cx="867541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4" y="2222425"/>
            <a:ext cx="2202620" cy="8991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62"/>
          <a:stretch/>
        </p:blipFill>
        <p:spPr>
          <a:xfrm>
            <a:off x="0" y="4005942"/>
            <a:ext cx="12161838" cy="300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25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802" y="-738453"/>
            <a:ext cx="12993657" cy="759645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" y="3429000"/>
            <a:ext cx="12158671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-1583" y="3429000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448" y="3672840"/>
            <a:ext cx="8675742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7395" y="4587240"/>
            <a:ext cx="867541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5" y="4053838"/>
            <a:ext cx="2202620" cy="8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3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0957" y="1524003"/>
            <a:ext cx="1155834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597" y="1676400"/>
            <a:ext cx="8675742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541" y="2590800"/>
            <a:ext cx="867541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56" y="381000"/>
            <a:ext cx="2202620" cy="8991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62"/>
          <a:stretch/>
        </p:blipFill>
        <p:spPr>
          <a:xfrm>
            <a:off x="0" y="4005942"/>
            <a:ext cx="12161838" cy="300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8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86BD6C52-3045-4A40-BC5B-B47CC604D1C7}" type="datetime1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47137" y="1447800"/>
            <a:ext cx="5716203" cy="47244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7556513" y="1447800"/>
            <a:ext cx="4713940" cy="495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133763" y="1905000"/>
            <a:ext cx="3649502" cy="43434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baseline="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“Here is a quote from someone in the project describing something cool that is happening!”</a:t>
            </a:r>
          </a:p>
          <a:p>
            <a:pPr lvl="0"/>
            <a:r>
              <a:rPr lang="en-US" dirty="0"/>
              <a:t>	-- Mr. Quote</a:t>
            </a:r>
          </a:p>
        </p:txBody>
      </p:sp>
    </p:spTree>
    <p:extLst>
      <p:ext uri="{BB962C8B-B14F-4D97-AF65-F5344CB8AC3E}">
        <p14:creationId xmlns:p14="http://schemas.microsoft.com/office/powerpoint/2010/main" val="256997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567" y="758952"/>
            <a:ext cx="1003351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30" y="4455621"/>
            <a:ext cx="10033517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4BDF68E2-58F2-4D09-BE8B-E3BD0653305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4672" y="4343400"/>
            <a:ext cx="985108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458" y="0"/>
            <a:ext cx="1216196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" y="0"/>
            <a:ext cx="12165006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823166" y="1626108"/>
            <a:ext cx="8250187" cy="5231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2203325" y="1905000"/>
            <a:ext cx="7603129" cy="822960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>
            <a:lvl1pPr algn="l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599" b="0" i="0" u="none" kern="1200" spc="-5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9356" y="2910840"/>
            <a:ext cx="7603129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378572" y="304800"/>
            <a:ext cx="167268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36" y="431920"/>
            <a:ext cx="1368563" cy="55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51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567" y="758952"/>
            <a:ext cx="1003351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30" y="4455621"/>
            <a:ext cx="10033517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4BDF68E2-58F2-4D09-BE8B-E3BD0653305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4672" y="4343400"/>
            <a:ext cx="985108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458" y="0"/>
            <a:ext cx="1216196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ectangle 17"/>
          <p:cNvSpPr/>
          <p:nvPr userDrawn="1"/>
        </p:nvSpPr>
        <p:spPr>
          <a:xfrm>
            <a:off x="378572" y="304800"/>
            <a:ext cx="167268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36" y="431920"/>
            <a:ext cx="1368563" cy="55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6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4BDF68E2-58F2-4D09-BE8B-E3BD0653305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4401"/>
            <a:ext cx="12163421" cy="213360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1255630" y="3598820"/>
            <a:ext cx="10145895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accent5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 flipV="1">
            <a:off x="1244769" y="3352800"/>
            <a:ext cx="10156757" cy="18288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52" y="1447800"/>
            <a:ext cx="2202620" cy="8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3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105" y="381001"/>
            <a:ext cx="9503911" cy="76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>
              <a:defRPr/>
            </a:lvl2pPr>
            <a:lvl3pPr marL="383933" indent="0">
              <a:buNone/>
              <a:defRPr/>
            </a:lvl3pPr>
            <a:lvl4pPr>
              <a:defRPr baseline="0">
                <a:solidFill>
                  <a:schemeClr val="accent6">
                    <a:lumMod val="75000"/>
                  </a:schemeClr>
                </a:solidFill>
              </a:defRPr>
            </a:lvl4pPr>
            <a:lvl5pPr marL="932408" indent="-182825"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40" y="493996"/>
            <a:ext cx="1216501" cy="49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5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567" y="1981200"/>
            <a:ext cx="10033517" cy="234391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4567" y="4453128"/>
            <a:ext cx="10033517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accent5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4672" y="4343400"/>
            <a:ext cx="985108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671" y="914400"/>
            <a:ext cx="2202620" cy="8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57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4068" y="228603"/>
            <a:ext cx="9076822" cy="9173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97" y="1905000"/>
            <a:ext cx="4925544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7106" y="1905000"/>
            <a:ext cx="4925544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426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49750" y="228603"/>
            <a:ext cx="10033517" cy="8411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854" y="1981200"/>
            <a:ext cx="492554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4565" y="2717800"/>
            <a:ext cx="4925544" cy="3378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826" y="1981200"/>
            <a:ext cx="492554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538" y="2717800"/>
            <a:ext cx="4925544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15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5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858000"/>
            <a:ext cx="12161838" cy="762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7135" y="323198"/>
            <a:ext cx="9579942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7136" y="1676400"/>
            <a:ext cx="9579941" cy="4495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747135" y="1295400"/>
            <a:ext cx="9579942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40" y="493996"/>
            <a:ext cx="1216501" cy="49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8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4799" b="0" i="0" u="none" kern="1200" spc="-5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7663" indent="-34766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Symbol" panose="05050102010706020507" pitchFamily="18" charset="2"/>
        <a:buChar char=""/>
        <a:defRPr sz="3200" b="1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Symbol" panose="05050102010706020507" pitchFamily="18" charset="2"/>
        <a:buChar char="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Symbol" panose="05050102010706020507" pitchFamily="18" charset="2"/>
        <a:buChar char="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Symbol" panose="05050102010706020507" pitchFamily="18" charset="2"/>
        <a:buChar char="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>
            <p:ph type="body" sz="half" idx="2"/>
          </p:nvPr>
        </p:nvSpPr>
        <p:spPr>
          <a:xfrm>
            <a:off x="2804319" y="2286000"/>
            <a:ext cx="8675414" cy="1066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Project E3 Leadership Academy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6" name="Picture 5" descr="Image result for csav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9" y="4158924"/>
            <a:ext cx="1028700" cy="944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320" y="4158924"/>
            <a:ext cx="1828800" cy="944880"/>
          </a:xfrm>
          <a:prstGeom prst="rect">
            <a:avLst/>
          </a:prstGeom>
        </p:spPr>
      </p:pic>
      <p:pic>
        <p:nvPicPr>
          <p:cNvPr id="1030" name="Picture 6" descr="Image result for southern university baton rou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119" y="415892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26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F28506D7-3C18-4E1B-8DB2-92FFAD46E92D}"/>
              </a:ext>
            </a:extLst>
          </p:cNvPr>
          <p:cNvSpPr txBox="1">
            <a:spLocks/>
          </p:cNvSpPr>
          <p:nvPr/>
        </p:nvSpPr>
        <p:spPr>
          <a:xfrm>
            <a:off x="442119" y="3810000"/>
            <a:ext cx="6372225" cy="2514600"/>
          </a:xfrm>
          <a:prstGeom prst="rect">
            <a:avLst/>
          </a:prstGeom>
        </p:spPr>
        <p:txBody>
          <a:bodyPr>
            <a:normAutofit/>
          </a:bodyPr>
          <a:lstStyle>
            <a:lvl1pPr marL="347663" indent="-347663" algn="l" defTabSz="914126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Symbol" panose="05050102010706020507" pitchFamily="18" charset="2"/>
              <a:buChar char=""/>
              <a:defRPr sz="3200" b="1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758" indent="-182825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Symbol" panose="05050102010706020507" pitchFamily="18" charset="2"/>
              <a:buChar char="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583" indent="-182825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Symbol" panose="05050102010706020507" pitchFamily="18" charset="2"/>
              <a:buChar char="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408" indent="-182825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Symbol" panose="05050102010706020507" pitchFamily="18" charset="2"/>
              <a:buChar char="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670" indent="-228531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610" indent="-228531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550" indent="-228531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490" indent="-228531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anose="05050102010706020507" pitchFamily="18" charset="2"/>
              <a:buNone/>
            </a:pPr>
            <a:endParaRPr lang="en-US" sz="2800" b="0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73C8A1DD-1410-404A-9798-E7075A662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183" y="152400"/>
            <a:ext cx="6850142" cy="3276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81D854-8089-4E19-9778-B9D486ECDE2F}"/>
              </a:ext>
            </a:extLst>
          </p:cNvPr>
          <p:cNvSpPr txBox="1"/>
          <p:nvPr/>
        </p:nvSpPr>
        <p:spPr>
          <a:xfrm>
            <a:off x="640385" y="3810000"/>
            <a:ext cx="5364334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POVERTY RATE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22B701-E487-4E1D-BF1B-BAECC4311E02}"/>
              </a:ext>
            </a:extLst>
          </p:cNvPr>
          <p:cNvSpPr txBox="1"/>
          <p:nvPr/>
        </p:nvSpPr>
        <p:spPr>
          <a:xfrm>
            <a:off x="594519" y="4390578"/>
            <a:ext cx="2209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>
                    <a:lumMod val="75000"/>
                  </a:schemeClr>
                </a:solidFill>
              </a:rPr>
              <a:t>69%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BOONE </a:t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(WAUTAGA COUNTY)</a:t>
            </a:r>
          </a:p>
          <a:p>
            <a:pPr algn="ctr"/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84F96E-90D5-4666-A478-B0AD4E6EE370}"/>
              </a:ext>
            </a:extLst>
          </p:cNvPr>
          <p:cNvSpPr txBox="1"/>
          <p:nvPr/>
        </p:nvSpPr>
        <p:spPr>
          <a:xfrm>
            <a:off x="3413919" y="4377968"/>
            <a:ext cx="2209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>
                    <a:lumMod val="75000"/>
                  </a:schemeClr>
                </a:solidFill>
              </a:rPr>
              <a:t>45% 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NORTH WILKESBORO (WILKES COUNTY)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/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96D920-35F9-4050-990D-A8A4FE76BCB7}"/>
              </a:ext>
            </a:extLst>
          </p:cNvPr>
          <p:cNvSpPr txBox="1"/>
          <p:nvPr/>
        </p:nvSpPr>
        <p:spPr>
          <a:xfrm>
            <a:off x="6583985" y="3810000"/>
            <a:ext cx="5364334" cy="3810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SNAP PARTICIPATION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0A11E8-94E7-4FC9-AE3E-9BF2CC8DDADD}"/>
              </a:ext>
            </a:extLst>
          </p:cNvPr>
          <p:cNvSpPr txBox="1"/>
          <p:nvPr/>
        </p:nvSpPr>
        <p:spPr>
          <a:xfrm>
            <a:off x="6766719" y="4387096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1">
                    <a:lumMod val="50000"/>
                  </a:schemeClr>
                </a:solidFill>
              </a:rPr>
              <a:t>16%</a:t>
            </a:r>
            <a:r>
              <a:rPr lang="en-US" sz="4800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WEST MOUNTAIN REGION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37E7AF-E6A7-4CDB-B66B-0DD8BAA7D70A}"/>
              </a:ext>
            </a:extLst>
          </p:cNvPr>
          <p:cNvSpPr txBox="1"/>
          <p:nvPr/>
        </p:nvSpPr>
        <p:spPr>
          <a:xfrm>
            <a:off x="9433719" y="4358960"/>
            <a:ext cx="2209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1">
                    <a:lumMod val="50000"/>
                  </a:schemeClr>
                </a:solidFill>
              </a:rPr>
              <a:t>28%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EAST COUNTIES REGION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C8C807-CDE7-4706-9D61-BB37251B65E7}"/>
              </a:ext>
            </a:extLst>
          </p:cNvPr>
          <p:cNvSpPr txBox="1"/>
          <p:nvPr/>
        </p:nvSpPr>
        <p:spPr>
          <a:xfrm>
            <a:off x="6842919" y="1219200"/>
            <a:ext cx="2209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5">
                    <a:lumMod val="50000"/>
                  </a:schemeClr>
                </a:solidFill>
              </a:rPr>
              <a:t>18%</a:t>
            </a:r>
          </a:p>
          <a:p>
            <a:pPr algn="ctr"/>
            <a:r>
              <a:rPr lang="en-US" b="1" dirty="0">
                <a:solidFill>
                  <a:srgbClr val="000000"/>
                </a:solidFill>
              </a:rPr>
              <a:t>BOONE </a:t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(WAUTAGA COUNTY)</a:t>
            </a:r>
          </a:p>
          <a:p>
            <a:pPr algn="ctr"/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BF62B9-ECE4-4F5B-B3CB-4BF81AFB6046}"/>
              </a:ext>
            </a:extLst>
          </p:cNvPr>
          <p:cNvSpPr txBox="1"/>
          <p:nvPr/>
        </p:nvSpPr>
        <p:spPr>
          <a:xfrm>
            <a:off x="9433719" y="1219200"/>
            <a:ext cx="2209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5">
                    <a:lumMod val="50000"/>
                  </a:schemeClr>
                </a:solidFill>
              </a:rPr>
              <a:t>22%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NORTH WILKESBORO (WILKES COUNTY)</a:t>
            </a:r>
          </a:p>
          <a:p>
            <a:pPr algn="ctr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45E396-1AFA-471B-B8AD-72D6FC9E0F59}"/>
              </a:ext>
            </a:extLst>
          </p:cNvPr>
          <p:cNvSpPr txBox="1"/>
          <p:nvPr/>
        </p:nvSpPr>
        <p:spPr>
          <a:xfrm>
            <a:off x="6506626" y="579686"/>
            <a:ext cx="5324475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UNEMPLOYMENT</a:t>
            </a:r>
          </a:p>
        </p:txBody>
      </p:sp>
    </p:spTree>
    <p:extLst>
      <p:ext uri="{BB962C8B-B14F-4D97-AF65-F5344CB8AC3E}">
        <p14:creationId xmlns:p14="http://schemas.microsoft.com/office/powerpoint/2010/main" val="12732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31" b="75818"/>
          <a:stretch/>
        </p:blipFill>
        <p:spPr>
          <a:xfrm>
            <a:off x="0" y="11968"/>
            <a:ext cx="4105690" cy="8294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2" t="52204" r="6570"/>
          <a:stretch/>
        </p:blipFill>
        <p:spPr>
          <a:xfrm>
            <a:off x="0" y="4898571"/>
            <a:ext cx="4105690" cy="195942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88387" y="731520"/>
            <a:ext cx="7007532" cy="5669280"/>
          </a:xfrm>
        </p:spPr>
        <p:txBody>
          <a:bodyPr>
            <a:noAutofit/>
          </a:bodyPr>
          <a:lstStyle/>
          <a:p>
            <a:r>
              <a:rPr lang="en-US" sz="2400" i="1" dirty="0"/>
              <a:t>Lack of enough resources to choose and offer to a client</a:t>
            </a:r>
          </a:p>
          <a:p>
            <a:r>
              <a:rPr lang="en-US" sz="2400" i="1" dirty="0"/>
              <a:t>Poor cell reception as well as clients often use phones with specific minutes and change phones and hence phone numbers when minutes expire</a:t>
            </a:r>
          </a:p>
          <a:p>
            <a:r>
              <a:rPr lang="en-US" sz="2400" i="1" dirty="0"/>
              <a:t>Transportation to and from VR offices as well as to/from jobs</a:t>
            </a:r>
          </a:p>
          <a:p>
            <a:r>
              <a:rPr lang="en-US" sz="2400" i="1" dirty="0"/>
              <a:t>While some job growth, tending towards part-time and at minimum wage. See trends in reducing all employee hours to a level where benefits don’t need to be provided</a:t>
            </a:r>
          </a:p>
          <a:p>
            <a:endParaRPr lang="en-US" sz="2400" i="1" dirty="0"/>
          </a:p>
          <a:p>
            <a:endParaRPr lang="en-US" sz="2000" i="1" dirty="0">
              <a:solidFill>
                <a:schemeClr val="accent5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6603" y="1924771"/>
            <a:ext cx="3192483" cy="1676400"/>
          </a:xfrm>
        </p:spPr>
        <p:txBody>
          <a:bodyPr anchor="t" anchorCtr="0"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cs typeface="Times New Roman" panose="02020603050405020304" pitchFamily="18" charset="0"/>
              </a:rPr>
              <a:t>Project E3 Challenges</a:t>
            </a:r>
          </a:p>
        </p:txBody>
      </p:sp>
    </p:spTree>
    <p:extLst>
      <p:ext uri="{BB962C8B-B14F-4D97-AF65-F5344CB8AC3E}">
        <p14:creationId xmlns:p14="http://schemas.microsoft.com/office/powerpoint/2010/main" val="307154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326" y="152400"/>
            <a:ext cx="2521581" cy="258318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5919" y="1600200"/>
            <a:ext cx="8984345" cy="5105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i="1" dirty="0"/>
              <a:t>Training</a:t>
            </a:r>
          </a:p>
          <a:p>
            <a:pPr lvl="1">
              <a:lnSpc>
                <a:spcPct val="110000"/>
              </a:lnSpc>
            </a:pPr>
            <a:r>
              <a:rPr lang="en-US" sz="1600" i="1" dirty="0"/>
              <a:t>Community Needs Assessments</a:t>
            </a:r>
          </a:p>
          <a:p>
            <a:pPr lvl="1">
              <a:lnSpc>
                <a:spcPct val="110000"/>
              </a:lnSpc>
            </a:pPr>
            <a:r>
              <a:rPr lang="en-US" sz="1600" i="1" dirty="0"/>
              <a:t>Financial Empowerment</a:t>
            </a:r>
          </a:p>
          <a:p>
            <a:pPr lvl="1">
              <a:lnSpc>
                <a:spcPct val="110000"/>
              </a:lnSpc>
            </a:pPr>
            <a:r>
              <a:rPr lang="en-US" sz="1600" i="1" dirty="0"/>
              <a:t>Trauma Informed Care</a:t>
            </a:r>
          </a:p>
          <a:p>
            <a:pPr lvl="1">
              <a:lnSpc>
                <a:spcPct val="110000"/>
              </a:lnSpc>
            </a:pPr>
            <a:r>
              <a:rPr lang="en-US" sz="1600" i="1" dirty="0"/>
              <a:t>E3 Webinars</a:t>
            </a:r>
          </a:p>
          <a:p>
            <a:pPr>
              <a:lnSpc>
                <a:spcPct val="110000"/>
              </a:lnSpc>
            </a:pPr>
            <a:r>
              <a:rPr lang="en-US" sz="2400" i="1" dirty="0"/>
              <a:t>Opportunity To Share Successful Practices with Colleagues in My Region</a:t>
            </a:r>
          </a:p>
          <a:p>
            <a:pPr>
              <a:lnSpc>
                <a:spcPct val="110000"/>
              </a:lnSpc>
            </a:pPr>
            <a:r>
              <a:rPr lang="en-US" sz="2400" i="1" dirty="0"/>
              <a:t>The applicability of the training – learn skills and tips which can be used immediately</a:t>
            </a:r>
          </a:p>
          <a:p>
            <a:pPr>
              <a:lnSpc>
                <a:spcPct val="110000"/>
              </a:lnSpc>
            </a:pPr>
            <a:endParaRPr lang="en-US" sz="2400" i="1" dirty="0"/>
          </a:p>
          <a:p>
            <a:pPr marL="457200" lvl="1" indent="0">
              <a:lnSpc>
                <a:spcPct val="110000"/>
              </a:lnSpc>
              <a:buNone/>
            </a:pPr>
            <a:endParaRPr lang="en-US" sz="1600" i="1" dirty="0"/>
          </a:p>
          <a:p>
            <a:pPr lvl="1"/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  <a:cs typeface="Times New Roman" panose="02020603050405020304" pitchFamily="18" charset="0"/>
              </a:rPr>
              <a:t>Project E3 Innovations</a:t>
            </a:r>
          </a:p>
        </p:txBody>
      </p:sp>
    </p:spTree>
    <p:extLst>
      <p:ext uri="{BB962C8B-B14F-4D97-AF65-F5344CB8AC3E}">
        <p14:creationId xmlns:p14="http://schemas.microsoft.com/office/powerpoint/2010/main" val="199326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97" y="2273481"/>
            <a:ext cx="2744729" cy="281178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185319" y="1600200"/>
            <a:ext cx="7823620" cy="4707466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en-US" sz="2400" i="1" dirty="0"/>
              <a:t>Training</a:t>
            </a:r>
          </a:p>
          <a:p>
            <a:pPr lvl="1">
              <a:buClr>
                <a:schemeClr val="tx2"/>
              </a:buClr>
            </a:pPr>
            <a:r>
              <a:rPr lang="en-US" sz="1600" i="1" dirty="0"/>
              <a:t>Motivational Interviewing</a:t>
            </a:r>
          </a:p>
          <a:p>
            <a:pPr lvl="1">
              <a:buClr>
                <a:schemeClr val="tx2"/>
              </a:buClr>
            </a:pPr>
            <a:r>
              <a:rPr lang="en-US" sz="1600" i="1" dirty="0"/>
              <a:t>Self-Employment</a:t>
            </a:r>
          </a:p>
          <a:p>
            <a:pPr lvl="1">
              <a:buClr>
                <a:schemeClr val="tx2"/>
              </a:buClr>
            </a:pPr>
            <a:r>
              <a:rPr lang="en-US" sz="1600" i="1" dirty="0"/>
              <a:t>Mental Health First Aid</a:t>
            </a:r>
          </a:p>
          <a:p>
            <a:pPr>
              <a:buClr>
                <a:schemeClr val="tx2"/>
              </a:buClr>
            </a:pPr>
            <a:r>
              <a:rPr lang="en-US" sz="2400" i="1" dirty="0"/>
              <a:t>Draw on Knowledge Translation research to better incorporate training into daily practice</a:t>
            </a:r>
          </a:p>
          <a:p>
            <a:pPr>
              <a:buClr>
                <a:schemeClr val="tx2"/>
              </a:buClr>
            </a:pPr>
            <a:r>
              <a:rPr lang="en-US" sz="2400" i="1" dirty="0"/>
              <a:t>Further enhance partnerships and collaborations with community partners, i.e., NC Works, community providers, libraries, health centers, Chamber of Commerce, etc.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Opportunities</a:t>
            </a:r>
          </a:p>
        </p:txBody>
      </p:sp>
    </p:spTree>
    <p:extLst>
      <p:ext uri="{BB962C8B-B14F-4D97-AF65-F5344CB8AC3E}">
        <p14:creationId xmlns:p14="http://schemas.microsoft.com/office/powerpoint/2010/main" val="363348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3699&quot;&gt;&lt;property id=&quot;20148&quot; value=&quot;5&quot;/&gt;&lt;property id=&quot;20300&quot; value=&quot;Slide 1 - &amp;quot; Project E3: Educate, Empower, and Employ&amp;quot;&quot;/&gt;&lt;property id=&quot;20307&quot; value=&quot;257&quot;/&gt;&lt;/object&gt;&lt;object type=&quot;3&quot; unique_id=&quot;13700&quot;&gt;&lt;property id=&quot;20148&quot; value=&quot;5&quot;/&gt;&lt;property id=&quot;20300&quot; value=&quot;Slide 2 - &amp;quot;Project E3: Educate, Empower, Employ&amp;quot;&quot;/&gt;&lt;property id=&quot;20307&quot; value=&quot;258&quot;/&gt;&lt;/object&gt;&lt;object type=&quot;3&quot; unique_id=&quot;13701&quot;&gt;&lt;property id=&quot;20148&quot; value=&quot;5&quot;/&gt;&lt;property id=&quot;20300&quot; value=&quot;Slide 6 - &amp;quot;The Purpose of Project E3&amp;quot;&quot;/&gt;&lt;property id=&quot;20307&quot; value=&quot;259&quot;/&gt;&lt;/object&gt;&lt;object type=&quot;3&quot; unique_id=&quot;13703&quot;&gt;&lt;property id=&quot;20148&quot; value=&quot;5&quot;/&gt;&lt;property id=&quot;20300&quot; value=&quot;Slide 11 - &amp;quot;Project E3 Engagement with VR Agencies &amp;quot;&quot;/&gt;&lt;property id=&quot;20307&quot; value=&quot;261&quot;/&gt;&lt;/object&gt;&lt;object type=&quot;3&quot; unique_id=&quot;13704&quot;&gt;&lt;property id=&quot;20148&quot; value=&quot;5&quot;/&gt;&lt;property id=&quot;20300&quot; value=&quot;Slide 12 - &amp;quot;Benefits to State VR Agencies&amp;quot;&quot;/&gt;&lt;property id=&quot;20307&quot; value=&quot;262&quot;/&gt;&lt;/object&gt;&lt;object type=&quot;3&quot; unique_id=&quot;13705&quot;&gt;&lt;property id=&quot;20148&quot; value=&quot;5&quot;/&gt;&lt;property id=&quot;20300&quot; value=&quot;Slide 7 - &amp;quot;Targeted Communities&amp;quot;&quot;/&gt;&lt;property id=&quot;20307&quot; value=&quot;263&quot;/&gt;&lt;/object&gt;&lt;object type=&quot;3&quot; unique_id=&quot;13766&quot;&gt;&lt;property id=&quot;20148&quot; value=&quot;5&quot;/&gt;&lt;property id=&quot;20300&quot; value=&quot;Slide 15 - &amp;quot;Census Regions &amp;amp; Divisions of the U.S.&amp;quot;&quot;/&gt;&lt;property id=&quot;20307&quot; value=&quot;264&quot;/&gt;&lt;/object&gt;&lt;object type=&quot;3&quot; unique_id=&quot;13767&quot;&gt;&lt;property id=&quot;20148&quot; value=&quot;5&quot;/&gt;&lt;property id=&quot;20300&quot; value=&quot;Slide 16 - &amp;quot;Americans with Disabilities&amp;quot;&quot;/&gt;&lt;property id=&quot;20307&quot; value=&quot;265&quot;/&gt;&lt;/object&gt;&lt;object type=&quot;3&quot; unique_id=&quot;13768&quot;&gt;&lt;property id=&quot;20148&quot; value=&quot;5&quot;/&gt;&lt;property id=&quot;20300&quot; value=&quot;Slide 17 - &amp;quot;Civilians With Disabilities Living in the Community (2013)&amp;quot;&quot;/&gt;&lt;property id=&quot;20307&quot; value=&quot;266&quot;/&gt;&lt;/object&gt;&lt;object type=&quot;3&quot; unique_id=&quot;13868&quot;&gt;&lt;property id=&quot;20148&quot; value=&quot;5&quot;/&gt;&lt;property id=&quot;20300&quot; value=&quot;Slide 8 - &amp;quot;High-Leverage Groups&amp;quot;&quot;/&gt;&lt;property id=&quot;20307&quot; value=&quot;268&quot;/&gt;&lt;/object&gt;&lt;object type=&quot;3&quot; unique_id=&quot;13871&quot;&gt;&lt;property id=&quot;20148&quot; value=&quot;5&quot;/&gt;&lt;property id=&quot;20300&quot; value=&quot;Slide 24 - &amp;quot;81%&amp;quot;&quot;/&gt;&lt;property id=&quot;20307&quot; value=&quot;271&quot;/&gt;&lt;/object&gt;&lt;object type=&quot;3&quot; unique_id=&quot;13872&quot;&gt;&lt;property id=&quot;20148&quot; value=&quot;5&quot;/&gt;&lt;property id=&quot;20300&quot; value=&quot;Slide 25 - &amp;quot;86%&amp;quot;&quot;/&gt;&lt;property id=&quot;20307&quot; value=&quot;272&quot;/&gt;&lt;/object&gt;&lt;object type=&quot;3&quot; unique_id=&quot;14288&quot;&gt;&lt;property id=&quot;20148&quot; value=&quot;5&quot;/&gt;&lt;property id=&quot;20300&quot; value=&quot;Slide 27 - &amp;quot;Example: A Population of Focus&amp;quot;&quot;/&gt;&lt;property id=&quot;20307&quot; value=&quot;273&quot;/&gt;&lt;/object&gt;&lt;object type=&quot;3&quot; unique_id=&quot;14289&quot;&gt;&lt;property id=&quot;20148&quot; value=&quot;5&quot;/&gt;&lt;property id=&quot;20300&quot; value=&quot;Slide 28 - &amp;quot;Unemployment Rate  of Transition- Aged Youth&amp;quot;&quot;/&gt;&lt;property id=&quot;20307&quot; value=&quot;274&quot;/&gt;&lt;/object&gt;&lt;object type=&quot;3&quot; unique_id=&quot;14290&quot;&gt;&lt;property id=&quot;20148&quot; value=&quot;5&quot;/&gt;&lt;property id=&quot;20300&quot; value=&quot;Slide 29 - &amp;quot;Transition-Age African American Youth&amp;quot;&quot;/&gt;&lt;property id=&quot;20307&quot; value=&quot;275&quot;/&gt;&lt;/object&gt;&lt;object type=&quot;3&quot; unique_id=&quot;14291&quot;&gt;&lt;property id=&quot;20148&quot; value=&quot;5&quot;/&gt;&lt;property id=&quot;20300&quot; value=&quot;Slide 30 - &amp;quot;Transition-Age African American Youth&amp;quot;&quot;/&gt;&lt;property id=&quot;20307&quot; value=&quot;276&quot;/&gt;&lt;/object&gt;&lt;object type=&quot;3&quot; unique_id=&quot;14292&quot;&gt;&lt;property id=&quot;20148&quot; value=&quot;5&quot;/&gt;&lt;property id=&quot;20300&quot; value=&quot;Slide 31 - &amp;quot;Transition-Age African American Youth&amp;quot;&quot;/&gt;&lt;property id=&quot;20307&quot; value=&quot;277&quot;/&gt;&lt;/object&gt;&lt;object type=&quot;3&quot; unique_id=&quot;14293&quot;&gt;&lt;property id=&quot;20148&quot; value=&quot;5&quot;/&gt;&lt;property id=&quot;20300&quot; value=&quot;Slide 32 - &amp;quot;Transition-Age African American Youth&amp;quot;&quot;/&gt;&lt;property id=&quot;20307&quot; value=&quot;278&quot;/&gt;&lt;/object&gt;&lt;object type=&quot;3&quot; unique_id=&quot;14295&quot;&gt;&lt;property id=&quot;20148&quot; value=&quot;5&quot;/&gt;&lt;property id=&quot;20300&quot; value=&quot;Slide 35 - &amp;quot;Knowledge Development&amp;quot;&quot;/&gt;&lt;property id=&quot;20307&quot; value=&quot;280&quot;/&gt;&lt;/object&gt;&lt;object type=&quot;3&quot; unique_id=&quot;14296&quot;&gt;&lt;property id=&quot;20148&quot; value=&quot;5&quot;/&gt;&lt;property id=&quot;20300&quot; value=&quot;Slide 36 - &amp;quot;Targeted Community Selection&amp;quot;&quot;/&gt;&lt;property id=&quot;20307&quot; value=&quot;281&quot;/&gt;&lt;/object&gt;&lt;object type=&quot;3&quot; unique_id=&quot;14297&quot;&gt;&lt;property id=&quot;20148&quot; value=&quot;5&quot;/&gt;&lt;property id=&quot;20300&quot; value=&quot;Slide 37 - &amp;quot;Intensive Technical Assistance (TA)&amp;quot;&quot;/&gt;&lt;property id=&quot;20307&quot; value=&quot;282&quot;/&gt;&lt;/object&gt;&lt;object type=&quot;3&quot; unique_id=&quot;14298&quot;&gt;&lt;property id=&quot;20148&quot; value=&quot;5&quot;/&gt;&lt;property id=&quot;20300&quot; value=&quot;Slide 39 - &amp;quot;Targeted TA&amp;quot;&quot;/&gt;&lt;property id=&quot;20307&quot; value=&quot;283&quot;/&gt;&lt;/object&gt;&lt;object type=&quot;3&quot; unique_id=&quot;14299&quot;&gt;&lt;property id=&quot;20148&quot; value=&quot;5&quot;/&gt;&lt;property id=&quot;20300&quot; value=&quot;Slide 43 - &amp;quot;Website Development&amp;quot;&quot;/&gt;&lt;property id=&quot;20307&quot; value=&quot;284&quot;/&gt;&lt;/object&gt;&lt;object type=&quot;3&quot; unique_id=&quot;14301&quot;&gt;&lt;property id=&quot;20148&quot; value=&quot;5&quot;/&gt;&lt;property id=&quot;20300&quot; value=&quot;Slide 44 - &amp;quot;National-State VR Agency Forums&amp;quot;&quot;/&gt;&lt;property id=&quot;20307&quot; value=&quot;286&quot;/&gt;&lt;/object&gt;&lt;object type=&quot;3&quot; unique_id=&quot;14302&quot;&gt;&lt;property id=&quot;20148&quot; value=&quot;5&quot;/&gt;&lt;property id=&quot;20300&quot; value=&quot;Slide 45 - &amp;quot;Project E3 Executive Team&amp;quot;&quot;/&gt;&lt;property id=&quot;20307&quot; value=&quot;287&quot;/&gt;&lt;/object&gt;&lt;object type=&quot;3&quot; unique_id=&quot;14303&quot;&gt;&lt;property id=&quot;20148&quot; value=&quot;5&quot;/&gt;&lt;property id=&quot;20300&quot; value=&quot;Slide 10 - &amp;quot;Project E3 Outcomes&amp;quot;&quot;/&gt;&lt;property id=&quot;20307&quot; value=&quot;288&quot;/&gt;&lt;/object&gt;&lt;object type=&quot;3&quot; unique_id=&quot;14304&quot;&gt;&lt;property id=&quot;20148&quot; value=&quot;5&quot;/&gt;&lt;property id=&quot;20300&quot; value=&quot;Slide 52 - &amp;quot;Contact Information &amp;quot;&quot;/&gt;&lt;property id=&quot;20307&quot; value=&quot;289&quot;/&gt;&lt;/object&gt;&lt;object type=&quot;3&quot; unique_id=&quot;14413&quot;&gt;&lt;property id=&quot;20148&quot; value=&quot;5&quot;/&gt;&lt;property id=&quot;20300&quot; value=&quot;Slide 4 - &amp;quot;Acknowledgement and Disclaimer&amp;quot;&quot;/&gt;&lt;property id=&quot;20307&quot; value=&quot;290&quot;/&gt;&lt;/object&gt;&lt;object type=&quot;3&quot; unique_id=&quot;14525&quot;&gt;&lt;property id=&quot;20148&quot; value=&quot;5&quot;/&gt;&lt;property id=&quot;20300&quot; value=&quot;Slide 5 - &amp;quot;The Driving Issue&amp;quot;&quot;/&gt;&lt;property id=&quot;20307&quot; value=&quot;291&quot;/&gt;&lt;/object&gt;&lt;object type=&quot;3&quot; unique_id=&quot;14754&quot;&gt;&lt;property id=&quot;20148&quot; value=&quot;5&quot;/&gt;&lt;property id=&quot;20300&quot; value=&quot;Slide 13 - &amp;quot;How VR Agencies Can Participate&amp;quot;&quot;/&gt;&lt;property id=&quot;20307&quot; value=&quot;292&quot;/&gt;&lt;/object&gt;&lt;object type=&quot;3&quot; unique_id=&quot;14755&quot;&gt;&lt;property id=&quot;20148&quot; value=&quot;5&quot;/&gt;&lt;property id=&quot;20300&quot; value=&quot;Slide 14 - &amp;quot;A Little Background Information…&amp;quot;&quot;/&gt;&lt;property id=&quot;20307&quot; value=&quot;293&quot;/&gt;&lt;/object&gt;&lt;object type=&quot;3&quot; unique_id=&quot;14756&quot;&gt;&lt;property id=&quot;20148&quot; value=&quot;5&quot;/&gt;&lt;property id=&quot;20300&quot; value=&quot;Slide 26 - &amp;quot;Examples of Targeted Community Populations&amp;quot;&quot;/&gt;&lt;property id=&quot;20307&quot; value=&quot;294&quot;/&gt;&lt;/object&gt;&lt;object type=&quot;3&quot; unique_id=&quot;15075&quot;&gt;&lt;property id=&quot;20148&quot; value=&quot;5&quot;/&gt;&lt;property id=&quot;20300&quot; value=&quot;Slide 34 - &amp;quot;Project Activities&amp;quot;&quot;/&gt;&lt;property id=&quot;20307&quot; value=&quot;295&quot;/&gt;&lt;/object&gt;&lt;object type=&quot;3&quot; unique_id=&quot;15197&quot;&gt;&lt;property id=&quot;20148&quot; value=&quot;5&quot;/&gt;&lt;property id=&quot;20300&quot; value=&quot;Slide 41 - &amp;quot;Sample Training Topics &amp;quot;&quot;/&gt;&lt;property id=&quot;20307&quot; value=&quot;296&quot;/&gt;&lt;/object&gt;&lt;object type=&quot;3&quot; unique_id=&quot;15199&quot;&gt;&lt;property id=&quot;20148&quot; value=&quot;5&quot;/&gt;&lt;property id=&quot;20300&quot; value=&quot;Slide 33 - &amp;quot;New research about Young African American men with substance use disorders&amp;quot;&quot;/&gt;&lt;property id=&quot;20307&quot; value=&quot;302&quot;/&gt;&lt;/object&gt;&lt;object type=&quot;3&quot; unique_id=&quot;15200&quot;&gt;&lt;property id=&quot;20148&quot; value=&quot;5&quot;/&gt;&lt;property id=&quot;20300&quot; value=&quot;Slide 40 - &amp;quot;Universal TA&amp;quot;&quot;/&gt;&lt;property id=&quot;20307&quot; value=&quot;304&quot;/&gt;&lt;/object&gt;&lt;object type=&quot;3&quot; unique_id=&quot;15201&quot;&gt;&lt;property id=&quot;20148&quot; value=&quot;5&quot;/&gt;&lt;property id=&quot;20300&quot; value=&quot;Slide 38 - &amp;quot;Communities of Practice (CoPs)&amp;quot;&quot;/&gt;&lt;property id=&quot;20307&quot; value=&quot;303&quot;/&gt;&lt;/object&gt;&lt;object type=&quot;3&quot; unique_id=&quot;15328&quot;&gt;&lt;property id=&quot;20148&quot; value=&quot;5&quot;/&gt;&lt;property id=&quot;20300&quot; value=&quot;Slide 9 - &amp;quot;National Applicability&amp;quot;&quot;/&gt;&lt;property id=&quot;20307&quot; value=&quot;305&quot;/&gt;&lt;/object&gt;&lt;object type=&quot;3&quot; unique_id=&quot;15329&quot;&gt;&lt;property id=&quot;20148&quot; value=&quot;5&quot;/&gt;&lt;property id=&quot;20300&quot; value=&quot;Slide 19 - &amp;quot;Worker’s with Disabilities Earn Less Than Peers&amp;quot;&quot;/&gt;&lt;property id=&quot;20307&quot; value=&quot;310&quot;/&gt;&lt;/object&gt;&lt;object type=&quot;3&quot; unique_id=&quot;15330&quot;&gt;&lt;property id=&quot;20148&quot; value=&quot;5&quot;/&gt;&lt;property id=&quot;20300&quot; value=&quot;Slide 20 - &amp;quot;Earnings Gap Widens as Education Increases&amp;quot;&quot;/&gt;&lt;property id=&quot;20307&quot; value=&quot;312&quot;/&gt;&lt;/object&gt;&lt;object type=&quot;3&quot; unique_id=&quot;15331&quot;&gt;&lt;property id=&quot;20148&quot; value=&quot;5&quot;/&gt;&lt;property id=&quot;20300&quot; value=&quot;Slide 21 - &amp;quot;Employment of Persons with Disabilities Makes Society Stronger&amp;quot;&quot;/&gt;&lt;property id=&quot;20307&quot; value=&quot;311&quot;/&gt;&lt;/object&gt;&lt;object type=&quot;3&quot; unique_id=&quot;15332&quot;&gt;&lt;property id=&quot;20148&quot; value=&quot;5&quot;/&gt;&lt;property id=&quot;20300&quot; value=&quot;Slide 22 - &amp;quot;Poverty, Disability, and Employment&amp;quot;&quot;/&gt;&lt;property id=&quot;20307&quot; value=&quot;308&quot;/&gt;&lt;/object&gt;&lt;object type=&quot;3&quot; unique_id=&quot;15333&quot;&gt;&lt;property id=&quot;20148&quot; value=&quot;5&quot;/&gt;&lt;property id=&quot;20300&quot; value=&quot;Slide 23 - &amp;quot;For people with disabilities, employment not only has economic value, but important social and psychological value&quot;/&gt;&lt;property id=&quot;20307&quot; value=&quot;309&quot;/&gt;&lt;/object&gt;&lt;object type=&quot;3&quot; unique_id=&quot;15334&quot;&gt;&lt;property id=&quot;20148&quot; value=&quot;5&quot;/&gt;&lt;property id=&quot;20300&quot; value=&quot;Slide 3 - &amp;quot;The Project&amp;quot;&quot;/&gt;&lt;property id=&quot;20307&quot; value=&quot;313&quot;/&gt;&lt;/object&gt;&lt;object type=&quot;3&quot; unique_id=&quot;15687&quot;&gt;&lt;property id=&quot;20148&quot; value=&quot;5&quot;/&gt;&lt;property id=&quot;20300&quot; value=&quot;Slide 18&quot;/&gt;&lt;property id=&quot;20307&quot; value=&quot;324&quot;/&gt;&lt;/object&gt;&lt;object type=&quot;3&quot; unique_id=&quot;16122&quot;&gt;&lt;property id=&quot;20148&quot; value=&quot;5&quot;/&gt;&lt;property id=&quot;20300&quot; value=&quot;Slide 42 - &amp;quot;Sample Training Topics &amp;quot;&quot;/&gt;&lt;property id=&quot;20307&quot; value=&quot;326&quot;/&gt;&lt;/object&gt;&lt;object type=&quot;3&quot; unique_id=&quot;16123&quot;&gt;&lt;property id=&quot;20148&quot; value=&quot;5&quot;/&gt;&lt;property id=&quot;20300&quot; value=&quot;Slide 46 - &amp;quot;Intensive Technical Assistance&amp;quot;&quot;/&gt;&lt;property id=&quot;20307&quot; value=&quot;327&quot;/&gt;&lt;/object&gt;&lt;object type=&quot;3&quot; unique_id=&quot;16124&quot;&gt;&lt;property id=&quot;20148&quot; value=&quot;5&quot;/&gt;&lt;property id=&quot;20300&quot; value=&quot;Slide 47 - &amp;quot;TC 1: Louisiana&amp;quot;&quot;/&gt;&lt;property id=&quot;20307&quot; value=&quot;328&quot;/&gt;&lt;/object&gt;&lt;object type=&quot;3&quot; unique_id=&quot;16125&quot;&gt;&lt;property id=&quot;20148&quot; value=&quot;5&quot;/&gt;&lt;property id=&quot;20300&quot; value=&quot;Slide 48 - &amp;quot;TC 2: Montana&amp;quot;&quot;/&gt;&lt;property id=&quot;20307&quot; value=&quot;329&quot;/&gt;&lt;/object&gt;&lt;object type=&quot;3&quot; unique_id=&quot;16126&quot;&gt;&lt;property id=&quot;20148&quot; value=&quot;5&quot;/&gt;&lt;property id=&quot;20300&quot; value=&quot;Slide 49 - &amp;quot;TC 3: Kentucky&amp;quot;&quot;/&gt;&lt;property id=&quot;20307&quot; value=&quot;330&quot;/&gt;&lt;/object&gt;&lt;object type=&quot;3&quot; unique_id=&quot;16127&quot;&gt;&lt;property id=&quot;20148&quot; value=&quot;5&quot;/&gt;&lt;property id=&quot;20300&quot; value=&quot;Slide 50 - &amp;quot;TC 4: Washington, D.C.&amp;quot;&quot;/&gt;&lt;property id=&quot;20307&quot; value=&quot;331&quot;/&gt;&lt;/object&gt;&lt;object type=&quot;3&quot; unique_id=&quot;16128&quot;&gt;&lt;property id=&quot;20148&quot; value=&quot;5&quot;/&gt;&lt;property id=&quot;20300&quot; value=&quot;Slide 51 - &amp;quot;TC 5: Illinios&amp;quot;&quot;/&gt;&lt;property id=&quot;20307&quot; value=&quot;33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etrospect">
  <a:themeElements>
    <a:clrScheme name="E3TC">
      <a:dk1>
        <a:srgbClr val="007C9A"/>
      </a:dk1>
      <a:lt1>
        <a:sysClr val="window" lastClr="FFFFFF"/>
      </a:lt1>
      <a:dk2>
        <a:srgbClr val="4C7F33"/>
      </a:dk2>
      <a:lt2>
        <a:srgbClr val="FFFFFF"/>
      </a:lt2>
      <a:accent1>
        <a:srgbClr val="007C9A"/>
      </a:accent1>
      <a:accent2>
        <a:srgbClr val="4C7F33"/>
      </a:accent2>
      <a:accent3>
        <a:srgbClr val="F1C319"/>
      </a:accent3>
      <a:accent4>
        <a:srgbClr val="808285"/>
      </a:accent4>
      <a:accent5>
        <a:srgbClr val="EC8F06"/>
      </a:accent5>
      <a:accent6>
        <a:srgbClr val="4C5A70"/>
      </a:accent6>
      <a:hlink>
        <a:srgbClr val="005367"/>
      </a:hlink>
      <a:folHlink>
        <a:srgbClr val="005367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CED25CD5DE5540A46170C284C83916" ma:contentTypeVersion="13" ma:contentTypeDescription="Create a new document." ma:contentTypeScope="" ma:versionID="a4835f25c6788de6592d712111ac12c3">
  <xsd:schema xmlns:xsd="http://www.w3.org/2001/XMLSchema" xmlns:xs="http://www.w3.org/2001/XMLSchema" xmlns:p="http://schemas.microsoft.com/office/2006/metadata/properties" xmlns:ns3="88f14a99-7e22-4a93-a910-faf631819085" xmlns:ns4="80b5ef54-e466-4194-9003-14fdc2eb3e83" targetNamespace="http://schemas.microsoft.com/office/2006/metadata/properties" ma:root="true" ma:fieldsID="3d05fdb5b1293d1ad43e189449cadb70" ns3:_="" ns4:_="">
    <xsd:import namespace="88f14a99-7e22-4a93-a910-faf631819085"/>
    <xsd:import namespace="80b5ef54-e466-4194-9003-14fdc2eb3e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f14a99-7e22-4a93-a910-faf6318190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5ef54-e466-4194-9003-14fdc2eb3e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D9D128-5A8F-4381-B3AA-83C11BA969CA}">
  <ds:schemaRefs>
    <ds:schemaRef ds:uri="80b5ef54-e466-4194-9003-14fdc2eb3e83"/>
    <ds:schemaRef ds:uri="http://schemas.microsoft.com/office/2006/documentManagement/types"/>
    <ds:schemaRef ds:uri="http://schemas.microsoft.com/office/infopath/2007/PartnerControls"/>
    <ds:schemaRef ds:uri="88f14a99-7e22-4a93-a910-faf63181908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AB0347-C3C2-43A1-B775-5A7D0A8410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f14a99-7e22-4a93-a910-faf631819085"/>
    <ds:schemaRef ds:uri="80b5ef54-e466-4194-9003-14fdc2eb3e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99302E-3D6E-4758-8CF7-2D1258CCF9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2811</TotalTime>
  <Words>193</Words>
  <Application>Microsoft Office PowerPoint</Application>
  <PresentationFormat>Custom</PresentationFormat>
  <Paragraphs>37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Symbol</vt:lpstr>
      <vt:lpstr>Times New Roman</vt:lpstr>
      <vt:lpstr>Retrospect</vt:lpstr>
      <vt:lpstr>PowerPoint Presentation</vt:lpstr>
      <vt:lpstr>PowerPoint Presentation</vt:lpstr>
      <vt:lpstr>Project E3 Challenges</vt:lpstr>
      <vt:lpstr>Project E3 Innovations</vt:lpstr>
      <vt:lpstr>Opportunities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Kulow</dc:creator>
  <cp:lastModifiedBy>Robin Freeman</cp:lastModifiedBy>
  <cp:revision>226</cp:revision>
  <cp:lastPrinted>2016-10-13T23:54:27Z</cp:lastPrinted>
  <dcterms:created xsi:type="dcterms:W3CDTF">2016-07-30T20:06:21Z</dcterms:created>
  <dcterms:modified xsi:type="dcterms:W3CDTF">2019-09-09T21:45:02Z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0x01010095CED25CD5DE5540A46170C284C83916</vt:lpwstr>
  </property>
</Properties>
</file>