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7.xml" ContentType="application/vnd.openxmlformats-officedocument.presentationml.notesSlide+xml"/>
  <Override PartName="/ppt/tags/tag14.xml" ContentType="application/vnd.openxmlformats-officedocument.presentationml.tags+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9.xml" ContentType="application/vnd.openxmlformats-officedocument.presentationml.notesSlide+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1.xml" ContentType="application/vnd.openxmlformats-officedocument.presentationml.notesSlide+xml"/>
  <Override PartName="/ppt/tags/tag20.xml" ContentType="application/vnd.openxmlformats-officedocument.presentationml.tags+xml"/>
  <Override PartName="/ppt/notesSlides/notesSlide1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3.xml" ContentType="application/vnd.openxmlformats-officedocument.presentationml.notesSlide+xml"/>
  <Override PartName="/ppt/tags/tag31.xml" ContentType="application/vnd.openxmlformats-officedocument.presentationml.tags+xml"/>
  <Override PartName="/ppt/notesSlides/notesSlide1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notesSlides/notesSlide19.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20.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22.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1" r:id="rId4"/>
  </p:sldMasterIdLst>
  <p:notesMasterIdLst>
    <p:notesMasterId r:id="rId66"/>
  </p:notesMasterIdLst>
  <p:handoutMasterIdLst>
    <p:handoutMasterId r:id="rId67"/>
  </p:handoutMasterIdLst>
  <p:sldIdLst>
    <p:sldId id="487" r:id="rId5"/>
    <p:sldId id="488" r:id="rId6"/>
    <p:sldId id="515" r:id="rId7"/>
    <p:sldId id="489" r:id="rId8"/>
    <p:sldId id="490" r:id="rId9"/>
    <p:sldId id="491" r:id="rId10"/>
    <p:sldId id="492" r:id="rId11"/>
    <p:sldId id="516" r:id="rId12"/>
    <p:sldId id="517" r:id="rId13"/>
    <p:sldId id="518" r:id="rId14"/>
    <p:sldId id="494" r:id="rId15"/>
    <p:sldId id="493" r:id="rId16"/>
    <p:sldId id="513" r:id="rId17"/>
    <p:sldId id="455" r:id="rId18"/>
    <p:sldId id="456" r:id="rId19"/>
    <p:sldId id="457" r:id="rId20"/>
    <p:sldId id="458" r:id="rId21"/>
    <p:sldId id="459" r:id="rId22"/>
    <p:sldId id="460" r:id="rId23"/>
    <p:sldId id="461" r:id="rId24"/>
    <p:sldId id="462" r:id="rId25"/>
    <p:sldId id="463" r:id="rId26"/>
    <p:sldId id="464" r:id="rId27"/>
    <p:sldId id="465" r:id="rId28"/>
    <p:sldId id="466" r:id="rId29"/>
    <p:sldId id="467" r:id="rId30"/>
    <p:sldId id="468" r:id="rId31"/>
    <p:sldId id="469" r:id="rId32"/>
    <p:sldId id="508" r:id="rId33"/>
    <p:sldId id="504" r:id="rId34"/>
    <p:sldId id="505" r:id="rId35"/>
    <p:sldId id="506" r:id="rId36"/>
    <p:sldId id="507" r:id="rId37"/>
    <p:sldId id="471" r:id="rId38"/>
    <p:sldId id="472" r:id="rId39"/>
    <p:sldId id="473" r:id="rId40"/>
    <p:sldId id="474" r:id="rId41"/>
    <p:sldId id="483" r:id="rId42"/>
    <p:sldId id="484" r:id="rId43"/>
    <p:sldId id="485" r:id="rId44"/>
    <p:sldId id="486" r:id="rId45"/>
    <p:sldId id="509" r:id="rId46"/>
    <p:sldId id="521" r:id="rId47"/>
    <p:sldId id="510" r:id="rId48"/>
    <p:sldId id="522" r:id="rId49"/>
    <p:sldId id="478" r:id="rId50"/>
    <p:sldId id="479" r:id="rId51"/>
    <p:sldId id="480" r:id="rId52"/>
    <p:sldId id="481" r:id="rId53"/>
    <p:sldId id="500" r:id="rId54"/>
    <p:sldId id="501" r:id="rId55"/>
    <p:sldId id="502" r:id="rId56"/>
    <p:sldId id="503" r:id="rId57"/>
    <p:sldId id="519" r:id="rId58"/>
    <p:sldId id="495" r:id="rId59"/>
    <p:sldId id="496" r:id="rId60"/>
    <p:sldId id="497" r:id="rId61"/>
    <p:sldId id="498" r:id="rId62"/>
    <p:sldId id="499" r:id="rId63"/>
    <p:sldId id="520" r:id="rId64"/>
    <p:sldId id="514" r:id="rId65"/>
  </p:sldIdLst>
  <p:sldSz cx="12192000" cy="6858000"/>
  <p:notesSz cx="6858000" cy="9144000"/>
  <p:custDataLst>
    <p:tags r:id="rId6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1969"/>
    <a:srgbClr val="E155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65" autoAdjust="0"/>
    <p:restoredTop sz="89307" autoAdjust="0"/>
  </p:normalViewPr>
  <p:slideViewPr>
    <p:cSldViewPr snapToGrid="0" snapToObjects="1">
      <p:cViewPr varScale="1">
        <p:scale>
          <a:sx n="98" d="100"/>
          <a:sy n="98" d="100"/>
        </p:scale>
        <p:origin x="1542" y="78"/>
      </p:cViewPr>
      <p:guideLst>
        <p:guide orient="horz" pos="2160"/>
        <p:guide pos="3840"/>
      </p:guideLst>
    </p:cSldViewPr>
  </p:slideViewPr>
  <p:outlineViewPr>
    <p:cViewPr>
      <p:scale>
        <a:sx n="33" d="100"/>
        <a:sy n="33" d="100"/>
      </p:scale>
      <p:origin x="0" y="-3714"/>
    </p:cViewPr>
  </p:outlineViewPr>
  <p:notesTextViewPr>
    <p:cViewPr>
      <p:scale>
        <a:sx n="1" d="1"/>
        <a:sy n="1" d="1"/>
      </p:scale>
      <p:origin x="0" y="0"/>
    </p:cViewPr>
  </p:notesTextViewPr>
  <p:sorterViewPr>
    <p:cViewPr varScale="1">
      <p:scale>
        <a:sx n="1" d="1"/>
        <a:sy n="1" d="1"/>
      </p:scale>
      <p:origin x="0" y="-110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ags" Target="tags/tag1.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BE22D8-959F-EC43-B9B0-6CD258A49191}" type="datetimeFigureOut">
              <a:rPr lang="en-US" smtClean="0"/>
              <a:t>6/16/2021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E5F87B-0FFE-8D40-A9B1-024059730461}" type="slidenum">
              <a:rPr lang="en-US" smtClean="0"/>
              <a:t>‹#›</a:t>
            </a:fld>
            <a:endParaRPr lang="en-US"/>
          </a:p>
        </p:txBody>
      </p:sp>
    </p:spTree>
    <p:extLst>
      <p:ext uri="{BB962C8B-B14F-4D97-AF65-F5344CB8AC3E}">
        <p14:creationId xmlns:p14="http://schemas.microsoft.com/office/powerpoint/2010/main" val="87521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E908C2-9879-5B41-A13B-7DBE84CEB2AD}" type="datetimeFigureOut">
              <a:rPr lang="en-US" smtClean="0"/>
              <a:t>6/16/2021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39551B-9F0E-2F4D-B7F3-3B21DB1E18C0}" type="slidenum">
              <a:rPr lang="en-US" smtClean="0"/>
              <a:t>‹#›</a:t>
            </a:fld>
            <a:endParaRPr lang="en-US"/>
          </a:p>
        </p:txBody>
      </p:sp>
    </p:spTree>
    <p:extLst>
      <p:ext uri="{BB962C8B-B14F-4D97-AF65-F5344CB8AC3E}">
        <p14:creationId xmlns:p14="http://schemas.microsoft.com/office/powerpoint/2010/main" val="983815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Welcome to the Vocational Rehabilitation Technical Assistance Center for</a:t>
            </a:r>
            <a:r>
              <a:rPr lang="en-US" baseline="0" dirty="0"/>
              <a:t> Targeted Communities, or VR-TAC-TC.  We call ourselves “Project E3,” and provide technical assistance to State VR agencies so they can better educate, empower, and employ individuals with disabilities within targeted communities.</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The Vocational Rehabilitation Technical Assistance Center: Targeted Communities (VR-TAC-TC) is established under a grant from the Department of Education, Rehabilitation Services Administration (RSA) award CFDA 84.264F.  The opinions expressed in this presentation</a:t>
            </a:r>
            <a:r>
              <a:rPr lang="en-US" i="1" baseline="0" dirty="0"/>
              <a:t> are those of VR-TAC-TC, not of RSA.</a:t>
            </a:r>
            <a:endParaRPr lang="en-US" i="1" dirty="0"/>
          </a:p>
          <a:p>
            <a:endParaRPr lang="en-US" sz="2400" dirty="0">
              <a:latin typeface="+mn-lt"/>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2</a:t>
            </a:fld>
            <a:endParaRPr lang="en-US" dirty="0"/>
          </a:p>
        </p:txBody>
      </p:sp>
    </p:spTree>
    <p:extLst>
      <p:ext uri="{BB962C8B-B14F-4D97-AF65-F5344CB8AC3E}">
        <p14:creationId xmlns:p14="http://schemas.microsoft.com/office/powerpoint/2010/main" val="144846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sz="2800" b="0" dirty="0">
              <a:solidFill>
                <a:srgbClr val="0000FF"/>
              </a:solidFill>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15</a:t>
            </a:fld>
            <a:endParaRPr lang="en-US" dirty="0"/>
          </a:p>
        </p:txBody>
      </p:sp>
    </p:spTree>
    <p:extLst>
      <p:ext uri="{BB962C8B-B14F-4D97-AF65-F5344CB8AC3E}">
        <p14:creationId xmlns:p14="http://schemas.microsoft.com/office/powerpoint/2010/main" val="2204075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sz="2800" b="0" dirty="0">
              <a:solidFill>
                <a:srgbClr val="0000FF"/>
              </a:solidFill>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17</a:t>
            </a:fld>
            <a:endParaRPr lang="en-US" dirty="0"/>
          </a:p>
        </p:txBody>
      </p:sp>
    </p:spTree>
    <p:extLst>
      <p:ext uri="{BB962C8B-B14F-4D97-AF65-F5344CB8AC3E}">
        <p14:creationId xmlns:p14="http://schemas.microsoft.com/office/powerpoint/2010/main" val="4000311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9551B-9F0E-2F4D-B7F3-3B21DB1E18C0}" type="slidenum">
              <a:rPr lang="en-US" smtClean="0"/>
              <a:t>18</a:t>
            </a:fld>
            <a:endParaRPr lang="en-US"/>
          </a:p>
        </p:txBody>
      </p:sp>
    </p:spTree>
    <p:extLst>
      <p:ext uri="{BB962C8B-B14F-4D97-AF65-F5344CB8AC3E}">
        <p14:creationId xmlns:p14="http://schemas.microsoft.com/office/powerpoint/2010/main" val="4356515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9551B-9F0E-2F4D-B7F3-3B21DB1E18C0}" type="slidenum">
              <a:rPr lang="en-US" smtClean="0"/>
              <a:t>30</a:t>
            </a:fld>
            <a:endParaRPr lang="en-US"/>
          </a:p>
        </p:txBody>
      </p:sp>
    </p:spTree>
    <p:extLst>
      <p:ext uri="{BB962C8B-B14F-4D97-AF65-F5344CB8AC3E}">
        <p14:creationId xmlns:p14="http://schemas.microsoft.com/office/powerpoint/2010/main" val="3015540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9551B-9F0E-2F4D-B7F3-3B21DB1E18C0}" type="slidenum">
              <a:rPr lang="en-US" smtClean="0"/>
              <a:t>31</a:t>
            </a:fld>
            <a:endParaRPr lang="en-US"/>
          </a:p>
        </p:txBody>
      </p:sp>
    </p:spTree>
    <p:extLst>
      <p:ext uri="{BB962C8B-B14F-4D97-AF65-F5344CB8AC3E}">
        <p14:creationId xmlns:p14="http://schemas.microsoft.com/office/powerpoint/2010/main" val="3587865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atin typeface="Calibri" charset="0"/>
              </a:rPr>
              <a:t>HLGNA 1: RSA 911 Inclusion </a:t>
            </a:r>
          </a:p>
          <a:p>
            <a:pPr>
              <a:spcBef>
                <a:spcPct val="0"/>
              </a:spcBef>
            </a:pPr>
            <a:r>
              <a:rPr lang="en-US">
                <a:latin typeface="Calibri" charset="0"/>
              </a:rPr>
              <a:t>(08) Autism </a:t>
            </a:r>
          </a:p>
          <a:p>
            <a:pPr>
              <a:spcBef>
                <a:spcPct val="0"/>
              </a:spcBef>
            </a:pPr>
            <a:r>
              <a:rPr lang="en-US">
                <a:latin typeface="Calibri" charset="0"/>
              </a:rPr>
              <a:t>(12) Cerebral Palsy </a:t>
            </a:r>
          </a:p>
          <a:p>
            <a:pPr>
              <a:spcBef>
                <a:spcPct val="0"/>
              </a:spcBef>
            </a:pPr>
            <a:r>
              <a:rPr lang="en-US">
                <a:latin typeface="Calibri" charset="0"/>
              </a:rPr>
              <a:t>(13) Congenital Condition or Birth Injury </a:t>
            </a:r>
          </a:p>
          <a:p>
            <a:pPr>
              <a:spcBef>
                <a:spcPct val="0"/>
              </a:spcBef>
            </a:pPr>
            <a:r>
              <a:rPr lang="en-US">
                <a:latin typeface="Calibri" charset="0"/>
              </a:rPr>
              <a:t>(21) Epilepsy</a:t>
            </a:r>
          </a:p>
          <a:p>
            <a:pPr>
              <a:spcBef>
                <a:spcPct val="0"/>
              </a:spcBef>
            </a:pPr>
            <a:r>
              <a:rPr lang="en-US">
                <a:latin typeface="Calibri" charset="0"/>
              </a:rPr>
              <a:t>(25) Mental Retardation (i.e., intellectual disability)</a:t>
            </a:r>
          </a:p>
          <a:p>
            <a:pPr>
              <a:spcBef>
                <a:spcPct val="0"/>
              </a:spcBef>
            </a:pPr>
            <a:r>
              <a:rPr lang="en-US">
                <a:latin typeface="Calibri" charset="0"/>
              </a:rPr>
              <a:t>(04) Anxiety Disorders</a:t>
            </a:r>
          </a:p>
          <a:p>
            <a:pPr>
              <a:spcBef>
                <a:spcPct val="0"/>
              </a:spcBef>
            </a:pPr>
            <a:r>
              <a:rPr lang="en-US">
                <a:latin typeface="Calibri" charset="0"/>
              </a:rPr>
              <a:t>(07) ADHD </a:t>
            </a:r>
          </a:p>
          <a:p>
            <a:pPr>
              <a:spcBef>
                <a:spcPct val="0"/>
              </a:spcBef>
            </a:pPr>
            <a:r>
              <a:rPr lang="en-US">
                <a:latin typeface="Calibri" charset="0"/>
              </a:rPr>
              <a:t>(15) Depressive and Other Mood Disorders</a:t>
            </a:r>
          </a:p>
          <a:p>
            <a:pPr>
              <a:spcBef>
                <a:spcPct val="0"/>
              </a:spcBef>
            </a:pPr>
            <a:r>
              <a:rPr lang="en-US">
                <a:latin typeface="Calibri" charset="0"/>
              </a:rPr>
              <a:t>(24) Mental Illness (not listed elsewhere)</a:t>
            </a:r>
          </a:p>
          <a:p>
            <a:pPr>
              <a:spcBef>
                <a:spcPct val="0"/>
              </a:spcBef>
            </a:pPr>
            <a:r>
              <a:rPr lang="en-US">
                <a:latin typeface="Calibri" charset="0"/>
              </a:rPr>
              <a:t>(29) Personality Disorders</a:t>
            </a:r>
          </a:p>
          <a:p>
            <a:pPr>
              <a:spcBef>
                <a:spcPct val="0"/>
              </a:spcBef>
            </a:pPr>
            <a:r>
              <a:rPr lang="en-US">
                <a:latin typeface="Calibri" charset="0"/>
              </a:rPr>
              <a:t>(33) Schizophrenia and Other Psychotic Disorders</a:t>
            </a:r>
          </a:p>
          <a:p>
            <a:pPr>
              <a:spcBef>
                <a:spcPct val="0"/>
              </a:spcBef>
            </a:pPr>
            <a:r>
              <a:rPr lang="en-US">
                <a:latin typeface="Calibri" charset="0"/>
              </a:rPr>
              <a:t>3) Have historically applied and engaged with VR at lower rates, and attained lower competitive, integrated employment outcomes than their peers.</a:t>
            </a:r>
          </a:p>
          <a:p>
            <a:pPr>
              <a:spcBef>
                <a:spcPct val="0"/>
              </a:spcBef>
            </a:pPr>
            <a:r>
              <a:rPr lang="en-US">
                <a:latin typeface="Calibri" charset="0"/>
              </a:rPr>
              <a:t>4) May receive Supplemental </a:t>
            </a:r>
          </a:p>
        </p:txBody>
      </p:sp>
      <p:sp>
        <p:nvSpPr>
          <p:cNvPr id="1945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0E513A01-50C1-1743-B759-92A52E6E1ECE}"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1159968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04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799B5343-D94C-2443-97B7-EAD7920305E9}" type="slidenum">
              <a:rPr lang="en-US"/>
              <a:pPr fontAlgn="base">
                <a:spcBef>
                  <a:spcPct val="0"/>
                </a:spcBef>
                <a:spcAft>
                  <a:spcPct val="0"/>
                </a:spcAft>
              </a:pPr>
              <a:t>35</a:t>
            </a:fld>
            <a:endParaRPr lang="en-US"/>
          </a:p>
        </p:txBody>
      </p:sp>
    </p:spTree>
    <p:extLst>
      <p:ext uri="{BB962C8B-B14F-4D97-AF65-F5344CB8AC3E}">
        <p14:creationId xmlns:p14="http://schemas.microsoft.com/office/powerpoint/2010/main" val="3865725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HLGNA 1: RSA 911 Inclusion </a:t>
            </a:r>
          </a:p>
          <a:p>
            <a:pPr>
              <a:spcBef>
                <a:spcPct val="0"/>
              </a:spcBef>
            </a:pPr>
            <a:r>
              <a:rPr lang="en-US" dirty="0">
                <a:latin typeface="Calibri" charset="0"/>
              </a:rPr>
              <a:t>(08) Autism </a:t>
            </a:r>
          </a:p>
          <a:p>
            <a:pPr>
              <a:spcBef>
                <a:spcPct val="0"/>
              </a:spcBef>
            </a:pPr>
            <a:r>
              <a:rPr lang="en-US" dirty="0">
                <a:latin typeface="Calibri" charset="0"/>
              </a:rPr>
              <a:t>(12) Cerebral Palsy </a:t>
            </a:r>
          </a:p>
          <a:p>
            <a:pPr>
              <a:spcBef>
                <a:spcPct val="0"/>
              </a:spcBef>
            </a:pPr>
            <a:r>
              <a:rPr lang="en-US" dirty="0">
                <a:latin typeface="Calibri" charset="0"/>
              </a:rPr>
              <a:t>(13) Congenital Condition or Birth Injury </a:t>
            </a:r>
          </a:p>
          <a:p>
            <a:pPr>
              <a:spcBef>
                <a:spcPct val="0"/>
              </a:spcBef>
            </a:pPr>
            <a:r>
              <a:rPr lang="en-US" dirty="0">
                <a:latin typeface="Calibri" charset="0"/>
              </a:rPr>
              <a:t>(21) Epilepsy</a:t>
            </a:r>
          </a:p>
          <a:p>
            <a:pPr>
              <a:spcBef>
                <a:spcPct val="0"/>
              </a:spcBef>
            </a:pPr>
            <a:r>
              <a:rPr lang="en-US" dirty="0">
                <a:latin typeface="Calibri" charset="0"/>
              </a:rPr>
              <a:t>(25) Mental Retardation (i.e., intellectual disability)</a:t>
            </a:r>
          </a:p>
          <a:p>
            <a:pPr>
              <a:spcBef>
                <a:spcPct val="0"/>
              </a:spcBef>
            </a:pPr>
            <a:r>
              <a:rPr lang="en-US" dirty="0">
                <a:latin typeface="Calibri" charset="0"/>
              </a:rPr>
              <a:t>(04) Anxiety Disorders</a:t>
            </a:r>
          </a:p>
          <a:p>
            <a:pPr>
              <a:spcBef>
                <a:spcPct val="0"/>
              </a:spcBef>
            </a:pPr>
            <a:r>
              <a:rPr lang="en-US" dirty="0">
                <a:latin typeface="Calibri" charset="0"/>
              </a:rPr>
              <a:t>(07) ADHD </a:t>
            </a:r>
          </a:p>
          <a:p>
            <a:pPr>
              <a:spcBef>
                <a:spcPct val="0"/>
              </a:spcBef>
            </a:pPr>
            <a:r>
              <a:rPr lang="en-US" dirty="0">
                <a:latin typeface="Calibri" charset="0"/>
              </a:rPr>
              <a:t>(15) Depressive and Other Mood Disorders</a:t>
            </a:r>
          </a:p>
          <a:p>
            <a:pPr>
              <a:spcBef>
                <a:spcPct val="0"/>
              </a:spcBef>
            </a:pPr>
            <a:r>
              <a:rPr lang="en-US" dirty="0">
                <a:latin typeface="Calibri" charset="0"/>
              </a:rPr>
              <a:t>(24) Mental Illness (not listed elsewhere)</a:t>
            </a:r>
          </a:p>
          <a:p>
            <a:pPr>
              <a:spcBef>
                <a:spcPct val="0"/>
              </a:spcBef>
            </a:pPr>
            <a:r>
              <a:rPr lang="en-US" dirty="0">
                <a:latin typeface="Calibri" charset="0"/>
              </a:rPr>
              <a:t>(29) Personality Disorders</a:t>
            </a:r>
          </a:p>
          <a:p>
            <a:pPr>
              <a:spcBef>
                <a:spcPct val="0"/>
              </a:spcBef>
            </a:pPr>
            <a:r>
              <a:rPr lang="en-US" dirty="0">
                <a:latin typeface="Calibri" charset="0"/>
              </a:rPr>
              <a:t>(33) Schizophrenia and Other Psychotic Disorders</a:t>
            </a:r>
          </a:p>
          <a:p>
            <a:pPr>
              <a:spcBef>
                <a:spcPct val="0"/>
              </a:spcBef>
            </a:pPr>
            <a:r>
              <a:rPr lang="en-US" dirty="0">
                <a:latin typeface="Calibri" charset="0"/>
              </a:rPr>
              <a:t>3) Have historically applied and engaged with VR at lower rates, and attained lower competitive, integrated employment outcomes than their peers.</a:t>
            </a:r>
          </a:p>
          <a:p>
            <a:pPr>
              <a:spcBef>
                <a:spcPct val="0"/>
              </a:spcBef>
            </a:pPr>
            <a:r>
              <a:rPr lang="en-US" dirty="0">
                <a:latin typeface="Calibri" charset="0"/>
              </a:rPr>
              <a:t>4) May receive Supplemental </a:t>
            </a:r>
          </a:p>
        </p:txBody>
      </p:sp>
      <p:sp>
        <p:nvSpPr>
          <p:cNvPr id="225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6BE203D2-22F5-E046-B948-03974FD11D0C}" type="slidenum">
              <a:rPr lang="en-US"/>
              <a:pPr fontAlgn="base">
                <a:spcBef>
                  <a:spcPct val="0"/>
                </a:spcBef>
                <a:spcAft>
                  <a:spcPct val="0"/>
                </a:spcAft>
              </a:pPr>
              <a:t>36</a:t>
            </a:fld>
            <a:endParaRPr lang="en-US"/>
          </a:p>
        </p:txBody>
      </p:sp>
    </p:spTree>
    <p:extLst>
      <p:ext uri="{BB962C8B-B14F-4D97-AF65-F5344CB8AC3E}">
        <p14:creationId xmlns:p14="http://schemas.microsoft.com/office/powerpoint/2010/main" val="1927988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245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69B5C02E-13C7-6A49-A434-4CEB9F3A0970}" type="slidenum">
              <a:rPr lang="en-US"/>
              <a:pPr fontAlgn="base">
                <a:spcBef>
                  <a:spcPct val="0"/>
                </a:spcBef>
                <a:spcAft>
                  <a:spcPct val="0"/>
                </a:spcAft>
              </a:pPr>
              <a:t>37</a:t>
            </a:fld>
            <a:endParaRPr lang="en-US"/>
          </a:p>
        </p:txBody>
      </p:sp>
    </p:spTree>
    <p:extLst>
      <p:ext uri="{BB962C8B-B14F-4D97-AF65-F5344CB8AC3E}">
        <p14:creationId xmlns:p14="http://schemas.microsoft.com/office/powerpoint/2010/main" val="4106222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9551B-9F0E-2F4D-B7F3-3B21DB1E18C0}" type="slidenum">
              <a:rPr lang="en-US" smtClean="0"/>
              <a:t>40</a:t>
            </a:fld>
            <a:endParaRPr lang="en-US"/>
          </a:p>
        </p:txBody>
      </p:sp>
    </p:spTree>
    <p:extLst>
      <p:ext uri="{BB962C8B-B14F-4D97-AF65-F5344CB8AC3E}">
        <p14:creationId xmlns:p14="http://schemas.microsoft.com/office/powerpoint/2010/main" val="17545986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t>The Vocational Rehabilitation Technical Assistance Center: Targeted Communities (VR-TAC-TC) is established under a grant from the Department of Education, Rehabilitation Services Administration (RSA) award CFDA 84.264F.  The opinions expressed in this presentation</a:t>
            </a:r>
            <a:r>
              <a:rPr lang="en-US" sz="2800" i="1" baseline="0" dirty="0"/>
              <a:t> are those of VR-TAC-TC, not of RSA.</a:t>
            </a:r>
            <a:endParaRPr lang="en-US" sz="2800" i="1" dirty="0"/>
          </a:p>
          <a:p>
            <a:endParaRPr lang="en-US" sz="2800" dirty="0">
              <a:latin typeface="+mn-lt"/>
            </a:endParaRPr>
          </a:p>
          <a:p>
            <a:endParaRPr lang="en-US" sz="2800" b="0" dirty="0">
              <a:solidFill>
                <a:srgbClr val="0000FF"/>
              </a:solidFill>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3</a:t>
            </a:fld>
            <a:endParaRPr lang="en-US" dirty="0"/>
          </a:p>
        </p:txBody>
      </p:sp>
    </p:spTree>
    <p:extLst>
      <p:ext uri="{BB962C8B-B14F-4D97-AF65-F5344CB8AC3E}">
        <p14:creationId xmlns:p14="http://schemas.microsoft.com/office/powerpoint/2010/main" val="14567929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9551B-9F0E-2F4D-B7F3-3B21DB1E18C0}" type="slidenum">
              <a:rPr lang="en-US" smtClean="0"/>
              <a:t>44</a:t>
            </a:fld>
            <a:endParaRPr lang="en-US"/>
          </a:p>
        </p:txBody>
      </p:sp>
    </p:spTree>
    <p:extLst>
      <p:ext uri="{BB962C8B-B14F-4D97-AF65-F5344CB8AC3E}">
        <p14:creationId xmlns:p14="http://schemas.microsoft.com/office/powerpoint/2010/main" val="3440023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39551B-9F0E-2F4D-B7F3-3B21DB1E18C0}" type="slidenum">
              <a:rPr lang="en-US" smtClean="0"/>
              <a:t>49</a:t>
            </a:fld>
            <a:endParaRPr lang="en-US"/>
          </a:p>
        </p:txBody>
      </p:sp>
    </p:spTree>
    <p:extLst>
      <p:ext uri="{BB962C8B-B14F-4D97-AF65-F5344CB8AC3E}">
        <p14:creationId xmlns:p14="http://schemas.microsoft.com/office/powerpoint/2010/main" val="3924064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839551B-9F0E-2F4D-B7F3-3B21DB1E18C0}" type="slidenum">
              <a:rPr lang="en-US" smtClean="0"/>
              <a:t>57</a:t>
            </a:fld>
            <a:endParaRPr lang="en-US"/>
          </a:p>
        </p:txBody>
      </p:sp>
    </p:spTree>
    <p:extLst>
      <p:ext uri="{BB962C8B-B14F-4D97-AF65-F5344CB8AC3E}">
        <p14:creationId xmlns:p14="http://schemas.microsoft.com/office/powerpoint/2010/main" val="922456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b="0" dirty="0">
                <a:cs typeface="Times New Roman" panose="02020603050405020304" pitchFamily="18" charset="0"/>
              </a:rPr>
              <a:t>Project E3</a:t>
            </a:r>
            <a:r>
              <a:rPr lang="en-US" b="0" baseline="0" dirty="0">
                <a:cs typeface="Times New Roman" panose="02020603050405020304" pitchFamily="18" charset="0"/>
              </a:rPr>
              <a:t> was </a:t>
            </a:r>
            <a:r>
              <a:rPr lang="en-US" b="0" dirty="0">
                <a:cs typeface="Times New Roman" panose="02020603050405020304" pitchFamily="18" charset="0"/>
              </a:rPr>
              <a:t>developed with support and input from </a:t>
            </a:r>
            <a:r>
              <a:rPr lang="en-US" b="0" dirty="0">
                <a:solidFill>
                  <a:srgbClr val="0000FF"/>
                </a:solidFill>
                <a:cs typeface="Times New Roman" panose="02020603050405020304" pitchFamily="18" charset="0"/>
              </a:rPr>
              <a:t>Louisiana Rehabilitation Services </a:t>
            </a:r>
            <a:r>
              <a:rPr lang="en-US" b="0" dirty="0">
                <a:cs typeface="Times New Roman" panose="02020603050405020304" pitchFamily="18" charset="0"/>
              </a:rPr>
              <a:t>(LRS) and is a strategic partnership of Southern University</a:t>
            </a:r>
            <a:r>
              <a:rPr lang="en-US" b="0" baseline="0" dirty="0">
                <a:cs typeface="Times New Roman" panose="02020603050405020304" pitchFamily="18" charset="0"/>
              </a:rPr>
              <a:t> in </a:t>
            </a:r>
            <a:r>
              <a:rPr lang="en-US" b="0" dirty="0">
                <a:cs typeface="Times New Roman" panose="02020603050405020304" pitchFamily="18" charset="0"/>
              </a:rPr>
              <a:t>Baton Rouge, </a:t>
            </a:r>
            <a:r>
              <a:rPr lang="en-US" b="0" baseline="0" dirty="0">
                <a:cs typeface="Times New Roman" panose="02020603050405020304" pitchFamily="18" charset="0"/>
              </a:rPr>
              <a:t>a </a:t>
            </a:r>
            <a:r>
              <a:rPr lang="en-US" b="0" baseline="0" dirty="0">
                <a:solidFill>
                  <a:srgbClr val="0000FF"/>
                </a:solidFill>
                <a:cs typeface="Times New Roman" panose="02020603050405020304" pitchFamily="18" charset="0"/>
              </a:rPr>
              <a:t>H</a:t>
            </a:r>
            <a:r>
              <a:rPr lang="en-US" b="0" dirty="0">
                <a:solidFill>
                  <a:srgbClr val="0000FF"/>
                </a:solidFill>
                <a:cs typeface="Times New Roman" panose="02020603050405020304" pitchFamily="18" charset="0"/>
              </a:rPr>
              <a:t>istorically Black College and University. </a:t>
            </a:r>
          </a:p>
          <a:p>
            <a:r>
              <a:rPr lang="en-US" b="0" dirty="0">
                <a:solidFill>
                  <a:srgbClr val="0000FF"/>
                </a:solidFill>
                <a:cs typeface="Times New Roman" panose="02020603050405020304" pitchFamily="18" charset="0"/>
              </a:rPr>
              <a:t>Six other institutions of higher education</a:t>
            </a:r>
            <a:r>
              <a:rPr lang="en-US" b="0" baseline="0" dirty="0">
                <a:solidFill>
                  <a:schemeClr val="tx1">
                    <a:lumMod val="50000"/>
                  </a:schemeClr>
                </a:solidFill>
                <a:cs typeface="Times New Roman" panose="02020603050405020304" pitchFamily="18" charset="0"/>
              </a:rPr>
              <a:t> are included in the partnership; the </a:t>
            </a:r>
            <a:r>
              <a:rPr lang="en-US" b="0" dirty="0">
                <a:cs typeface="Times New Roman" panose="02020603050405020304" pitchFamily="18" charset="0"/>
              </a:rPr>
              <a:t>University of Wisconsin-Madison;</a:t>
            </a:r>
            <a:r>
              <a:rPr lang="en-US" b="0" baseline="0" dirty="0">
                <a:cs typeface="Times New Roman" panose="02020603050405020304" pitchFamily="18" charset="0"/>
              </a:rPr>
              <a:t> </a:t>
            </a:r>
            <a:r>
              <a:rPr lang="en-US" b="0" dirty="0">
                <a:cs typeface="Times New Roman" panose="02020603050405020304" pitchFamily="18" charset="0"/>
              </a:rPr>
              <a:t>University of Wisconsin</a:t>
            </a:r>
            <a:r>
              <a:rPr lang="en-US" b="0" baseline="0" dirty="0">
                <a:cs typeface="Times New Roman" panose="02020603050405020304" pitchFamily="18" charset="0"/>
              </a:rPr>
              <a:t>-</a:t>
            </a:r>
            <a:r>
              <a:rPr lang="en-US" b="0" dirty="0">
                <a:cs typeface="Times New Roman" panose="02020603050405020304" pitchFamily="18" charset="0"/>
              </a:rPr>
              <a:t>Stout;</a:t>
            </a:r>
            <a:r>
              <a:rPr lang="en-US" b="0" baseline="0" dirty="0">
                <a:cs typeface="Times New Roman" panose="02020603050405020304" pitchFamily="18" charset="0"/>
              </a:rPr>
              <a:t> </a:t>
            </a:r>
            <a:r>
              <a:rPr lang="en-US" b="0" dirty="0">
                <a:cs typeface="Times New Roman" panose="02020603050405020304" pitchFamily="18" charset="0"/>
              </a:rPr>
              <a:t>George Washington University</a:t>
            </a:r>
            <a:r>
              <a:rPr lang="en-US" b="0" baseline="0" dirty="0">
                <a:cs typeface="Times New Roman" panose="02020603050405020304" pitchFamily="18" charset="0"/>
              </a:rPr>
              <a:t> in </a:t>
            </a:r>
            <a:r>
              <a:rPr lang="en-US" b="0" dirty="0">
                <a:cs typeface="Times New Roman" panose="02020603050405020304" pitchFamily="18" charset="0"/>
              </a:rPr>
              <a:t>Washington, D.C., the</a:t>
            </a:r>
            <a:r>
              <a:rPr lang="en-US" b="0" baseline="0" dirty="0">
                <a:cs typeface="Times New Roman" panose="02020603050405020304" pitchFamily="18" charset="0"/>
              </a:rPr>
              <a:t> </a:t>
            </a:r>
            <a:r>
              <a:rPr lang="en-US" b="0" dirty="0">
                <a:cs typeface="Times New Roman" panose="02020603050405020304" pitchFamily="18" charset="0"/>
              </a:rPr>
              <a:t>University of Illinois at Urbana-Champaign, the</a:t>
            </a:r>
            <a:r>
              <a:rPr lang="en-US" b="0" baseline="0" dirty="0">
                <a:cs typeface="Times New Roman" panose="02020603050405020304" pitchFamily="18" charset="0"/>
              </a:rPr>
              <a:t> </a:t>
            </a:r>
            <a:r>
              <a:rPr lang="en-US" b="0" dirty="0">
                <a:cs typeface="Times New Roman" panose="02020603050405020304" pitchFamily="18" charset="0"/>
              </a:rPr>
              <a:t>University of Kentucky</a:t>
            </a:r>
            <a:r>
              <a:rPr lang="en-US" b="0" baseline="0" dirty="0">
                <a:cs typeface="Times New Roman" panose="02020603050405020304" pitchFamily="18" charset="0"/>
              </a:rPr>
              <a:t> in </a:t>
            </a:r>
            <a:r>
              <a:rPr lang="en-US" b="0" dirty="0">
                <a:cs typeface="Times New Roman" panose="02020603050405020304" pitchFamily="18" charset="0"/>
              </a:rPr>
              <a:t>Lexington, and Virginia</a:t>
            </a:r>
            <a:r>
              <a:rPr lang="en-US" b="0" baseline="0" dirty="0">
                <a:cs typeface="Times New Roman" panose="02020603050405020304" pitchFamily="18" charset="0"/>
              </a:rPr>
              <a:t> Commonwealth University.</a:t>
            </a:r>
          </a:p>
          <a:p>
            <a:endParaRPr lang="en-US" b="0" baseline="0" dirty="0">
              <a:cs typeface="Times New Roman" panose="02020603050405020304" pitchFamily="18" charset="0"/>
            </a:endParaRPr>
          </a:p>
          <a:p>
            <a:r>
              <a:rPr lang="en-US" b="0" baseline="0" dirty="0">
                <a:cs typeface="Times New Roman" panose="02020603050405020304" pitchFamily="18" charset="0"/>
              </a:rPr>
              <a:t>The Council of </a:t>
            </a:r>
            <a:r>
              <a:rPr lang="en-US" b="0" dirty="0">
                <a:solidFill>
                  <a:srgbClr val="0000FF"/>
                </a:solidFill>
                <a:cs typeface="Times New Roman" panose="02020603050405020304" pitchFamily="18" charset="0"/>
              </a:rPr>
              <a:t>State Administrators of Vocational Rehabilitation,</a:t>
            </a:r>
            <a:r>
              <a:rPr lang="en-US" b="0" baseline="0" dirty="0">
                <a:solidFill>
                  <a:srgbClr val="0000FF"/>
                </a:solidFill>
                <a:cs typeface="Times New Roman" panose="02020603050405020304" pitchFamily="18" charset="0"/>
              </a:rPr>
              <a:t> or CSAVR, and </a:t>
            </a:r>
            <a:r>
              <a:rPr lang="en-US" b="0" baseline="0" dirty="0">
                <a:cs typeface="Times New Roman" panose="02020603050405020304" pitchFamily="18" charset="0"/>
              </a:rPr>
              <a:t>Employment Resources, Inc. </a:t>
            </a:r>
            <a:r>
              <a:rPr lang="en-US" b="0" baseline="0" dirty="0">
                <a:solidFill>
                  <a:srgbClr val="0000FF"/>
                </a:solidFill>
                <a:cs typeface="Times New Roman" panose="02020603050405020304" pitchFamily="18" charset="0"/>
              </a:rPr>
              <a:t>are also partners, along with a network of expert consultants.</a:t>
            </a:r>
            <a:endParaRPr lang="en-US" b="0" dirty="0">
              <a:solidFill>
                <a:srgbClr val="0000FF"/>
              </a:solidFill>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4</a:t>
            </a:fld>
            <a:endParaRPr lang="en-US" dirty="0"/>
          </a:p>
        </p:txBody>
      </p:sp>
    </p:spTree>
    <p:extLst>
      <p:ext uri="{BB962C8B-B14F-4D97-AF65-F5344CB8AC3E}">
        <p14:creationId xmlns:p14="http://schemas.microsoft.com/office/powerpoint/2010/main" val="29772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sz="1200" kern="1200" dirty="0">
                <a:solidFill>
                  <a:schemeClr val="tx1">
                    <a:lumMod val="50000"/>
                  </a:schemeClr>
                </a:solidFill>
                <a:effectLst/>
                <a:latin typeface="+mn-lt"/>
                <a:ea typeface="+mn-ea"/>
                <a:cs typeface="+mn-cs"/>
              </a:rPr>
              <a:t>The</a:t>
            </a:r>
            <a:r>
              <a:rPr lang="en-US" sz="1200" kern="1200" baseline="0" dirty="0">
                <a:solidFill>
                  <a:schemeClr val="tx1">
                    <a:lumMod val="50000"/>
                  </a:schemeClr>
                </a:solidFill>
                <a:effectLst/>
                <a:latin typeface="+mn-lt"/>
                <a:ea typeface="+mn-ea"/>
                <a:cs typeface="+mn-cs"/>
              </a:rPr>
              <a:t> purpose of Project E3 is to p</a:t>
            </a:r>
            <a:r>
              <a:rPr lang="en-US" sz="1200" kern="1200" dirty="0">
                <a:solidFill>
                  <a:schemeClr val="tx1">
                    <a:lumMod val="50000"/>
                  </a:schemeClr>
                </a:solidFill>
                <a:effectLst/>
                <a:latin typeface="+mn-lt"/>
                <a:ea typeface="+mn-ea"/>
                <a:cs typeface="+mn-cs"/>
              </a:rPr>
              <a:t>rovide technical assistance (TA) to State VR agencies and their partners,</a:t>
            </a:r>
            <a:r>
              <a:rPr lang="en-US" sz="1200" kern="1200" baseline="0" dirty="0">
                <a:solidFill>
                  <a:schemeClr val="tx1">
                    <a:lumMod val="50000"/>
                  </a:schemeClr>
                </a:solidFill>
                <a:effectLst/>
                <a:latin typeface="+mn-lt"/>
                <a:ea typeface="+mn-ea"/>
                <a:cs typeface="+mn-cs"/>
              </a:rPr>
              <a:t> to address </a:t>
            </a:r>
            <a:r>
              <a:rPr lang="en-US" sz="1200" kern="1200" dirty="0">
                <a:solidFill>
                  <a:schemeClr val="tx1">
                    <a:lumMod val="50000"/>
                  </a:schemeClr>
                </a:solidFill>
                <a:effectLst/>
                <a:latin typeface="+mn-lt"/>
                <a:ea typeface="+mn-ea"/>
                <a:cs typeface="+mn-cs"/>
              </a:rPr>
              <a:t>barriers to VR participation and competitive integrated employment of historically underserved groups of individuals with disabilities. Intensive TA will be provided on-site through long-term service delivery relationships with local VR agency personnel and community-based partners in economically disadvantaged communities identified by the VR agencies themselves. Targeted and universal</a:t>
            </a:r>
            <a:r>
              <a:rPr lang="en-US" sz="1200" kern="1200" baseline="0" dirty="0">
                <a:solidFill>
                  <a:schemeClr val="tx1">
                    <a:lumMod val="50000"/>
                  </a:schemeClr>
                </a:solidFill>
                <a:effectLst/>
                <a:latin typeface="+mn-lt"/>
                <a:ea typeface="+mn-ea"/>
                <a:cs typeface="+mn-cs"/>
              </a:rPr>
              <a:t> TA will also be provided. </a:t>
            </a:r>
            <a:endParaRPr lang="en-US" sz="1200" kern="1200" dirty="0">
              <a:solidFill>
                <a:schemeClr val="tx1">
                  <a:lumMod val="50000"/>
                </a:schemeClr>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5</a:t>
            </a:fld>
            <a:endParaRPr lang="en-US" dirty="0"/>
          </a:p>
        </p:txBody>
      </p:sp>
    </p:spTree>
    <p:extLst>
      <p:ext uri="{BB962C8B-B14F-4D97-AF65-F5344CB8AC3E}">
        <p14:creationId xmlns:p14="http://schemas.microsoft.com/office/powerpoint/2010/main" val="3256189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None/>
            </a:pPr>
            <a:r>
              <a:rPr lang="en-US" dirty="0"/>
              <a:t>Targeted Communities are defined as any economically disadvantaged</a:t>
            </a:r>
            <a:r>
              <a:rPr lang="en-US" baseline="0" dirty="0"/>
              <a:t> community that qualifies as an Empowerment Zone.  In order for a community to qualify as an empowerment zone:</a:t>
            </a:r>
          </a:p>
          <a:p>
            <a:pPr marL="171450" indent="-171450">
              <a:buFont typeface="Arial" panose="020B0604020202020204" pitchFamily="34" charset="0"/>
              <a:buChar char="•"/>
            </a:pPr>
            <a:r>
              <a:rPr lang="en-US" baseline="0" dirty="0"/>
              <a:t>The median household income is under 200% of the Federal poverty level;</a:t>
            </a:r>
          </a:p>
          <a:p>
            <a:pPr marL="171450" indent="-171450">
              <a:buFont typeface="Arial" panose="020B0604020202020204" pitchFamily="34" charset="0"/>
              <a:buChar char="•"/>
            </a:pPr>
            <a:r>
              <a:rPr lang="en-US" baseline="0" dirty="0"/>
              <a:t>The unemployment rate is at, or above the national average;</a:t>
            </a:r>
          </a:p>
          <a:p>
            <a:pPr marL="171450" indent="-171450">
              <a:buFont typeface="Arial" panose="020B0604020202020204" pitchFamily="34" charset="0"/>
              <a:buChar char="•"/>
            </a:pPr>
            <a:r>
              <a:rPr lang="en-US" baseline="0" dirty="0"/>
              <a:t>As a group, individuals with disabilities have historically sought, have been eligible for, or have received Vocational Rehabilitation (VR) services or have achieved competitive integrated employment at 65% or less of the State VR agency’s employment outcome level.</a:t>
            </a: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6</a:t>
            </a:fld>
            <a:endParaRPr lang="en-US" dirty="0"/>
          </a:p>
        </p:txBody>
      </p:sp>
    </p:spTree>
    <p:extLst>
      <p:ext uri="{BB962C8B-B14F-4D97-AF65-F5344CB8AC3E}">
        <p14:creationId xmlns:p14="http://schemas.microsoft.com/office/powerpoint/2010/main" val="366932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69C971FF-EF28-4195-A575-329446EFAA55}" type="slidenum">
              <a:rPr lang="en-US" smtClean="0"/>
              <a:t>7</a:t>
            </a:fld>
            <a:endParaRPr lang="en-US" dirty="0"/>
          </a:p>
        </p:txBody>
      </p:sp>
    </p:spTree>
    <p:extLst>
      <p:ext uri="{BB962C8B-B14F-4D97-AF65-F5344CB8AC3E}">
        <p14:creationId xmlns:p14="http://schemas.microsoft.com/office/powerpoint/2010/main" val="191875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nSpc>
                <a:spcPct val="120000"/>
              </a:lnSpc>
              <a:spcBef>
                <a:spcPts val="0"/>
              </a:spcBef>
              <a:buClrTx/>
            </a:pPr>
            <a:r>
              <a:rPr lang="en-US" sz="1200" b="0" dirty="0">
                <a:latin typeface="Times New Roman" panose="02020603050405020304" pitchFamily="18" charset="0"/>
                <a:cs typeface="Times New Roman" panose="02020603050405020304" pitchFamily="18" charset="0"/>
              </a:rPr>
              <a:t>Project E3 has four primary objectives for State VR agencies.  They are:</a:t>
            </a:r>
          </a:p>
          <a:p>
            <a:pPr>
              <a:lnSpc>
                <a:spcPct val="120000"/>
              </a:lnSpc>
              <a:spcBef>
                <a:spcPts val="0"/>
              </a:spcBef>
              <a:buClrTx/>
            </a:pPr>
            <a:endParaRPr lang="en-US" sz="1200" b="0" dirty="0">
              <a:latin typeface="Times New Roman" panose="02020603050405020304" pitchFamily="18" charset="0"/>
              <a:cs typeface="Times New Roman" panose="02020603050405020304" pitchFamily="18" charset="0"/>
            </a:endParaRPr>
          </a:p>
          <a:p>
            <a:pPr>
              <a:lnSpc>
                <a:spcPct val="120000"/>
              </a:lnSpc>
              <a:spcBef>
                <a:spcPts val="0"/>
              </a:spcBef>
              <a:buClrTx/>
            </a:pPr>
            <a:r>
              <a:rPr lang="en-US" sz="1200" b="0" dirty="0">
                <a:latin typeface="Times New Roman" panose="02020603050405020304" pitchFamily="18" charset="0"/>
                <a:cs typeface="Times New Roman" panose="02020603050405020304" pitchFamily="18" charset="0"/>
              </a:rPr>
              <a:t>First, to involve State VR agencies in the </a:t>
            </a:r>
            <a:r>
              <a:rPr lang="en-US" sz="1200" b="0" dirty="0">
                <a:solidFill>
                  <a:srgbClr val="0000FF"/>
                </a:solidFill>
                <a:latin typeface="Times New Roman" panose="02020603050405020304" pitchFamily="18" charset="0"/>
                <a:cs typeface="Times New Roman" panose="02020603050405020304" pitchFamily="18" charset="0"/>
              </a:rPr>
              <a:t>development of knowledge and identification of targeted communities;</a:t>
            </a:r>
          </a:p>
          <a:p>
            <a:pPr marL="45720" indent="0">
              <a:lnSpc>
                <a:spcPct val="120000"/>
              </a:lnSpc>
              <a:spcBef>
                <a:spcPts val="0"/>
              </a:spcBef>
              <a:buClrTx/>
              <a:buNone/>
            </a:pPr>
            <a:endParaRPr lang="en-US" sz="1200" b="0" dirty="0">
              <a:latin typeface="Times New Roman" panose="02020603050405020304" pitchFamily="18" charset="0"/>
              <a:cs typeface="Times New Roman" panose="02020603050405020304" pitchFamily="18" charset="0"/>
            </a:endParaRPr>
          </a:p>
          <a:p>
            <a:pPr>
              <a:lnSpc>
                <a:spcPct val="120000"/>
              </a:lnSpc>
              <a:spcBef>
                <a:spcPts val="0"/>
              </a:spcBef>
              <a:buClrTx/>
            </a:pPr>
            <a:r>
              <a:rPr lang="en-US" sz="1200" b="0" dirty="0">
                <a:latin typeface="Times New Roman" panose="02020603050405020304" pitchFamily="18" charset="0"/>
                <a:cs typeface="Times New Roman" panose="02020603050405020304" pitchFamily="18" charset="0"/>
              </a:rPr>
              <a:t>Second, to collaboratively </a:t>
            </a:r>
            <a:r>
              <a:rPr lang="en-US" sz="1200" b="0" dirty="0">
                <a:solidFill>
                  <a:srgbClr val="0000FF"/>
                </a:solidFill>
                <a:latin typeface="Times New Roman" panose="02020603050405020304" pitchFamily="18" charset="0"/>
                <a:cs typeface="Times New Roman" panose="02020603050405020304" pitchFamily="18" charset="0"/>
              </a:rPr>
              <a:t>design modules and strategies </a:t>
            </a:r>
            <a:r>
              <a:rPr lang="en-US" sz="1200" b="0" dirty="0">
                <a:latin typeface="Times New Roman" panose="02020603050405020304" pitchFamily="18" charset="0"/>
                <a:cs typeface="Times New Roman" panose="02020603050405020304" pitchFamily="18" charset="0"/>
              </a:rPr>
              <a:t>for provision of intensive, targeted, and universal technical assistance and coordination activities to VR stakeholders that serve economically disadvantaged persons with disabilities in high-leverage groups</a:t>
            </a:r>
            <a:r>
              <a:rPr lang="en-US" sz="1200" b="0" baseline="0" dirty="0">
                <a:latin typeface="Times New Roman" panose="02020603050405020304" pitchFamily="18" charset="0"/>
                <a:cs typeface="Times New Roman" panose="02020603050405020304" pitchFamily="18" charset="0"/>
              </a:rPr>
              <a:t> with national applicability</a:t>
            </a:r>
            <a:r>
              <a:rPr lang="en-US" sz="1200" b="0" dirty="0">
                <a:latin typeface="Times New Roman" panose="02020603050405020304" pitchFamily="18" charset="0"/>
                <a:cs typeface="Times New Roman" panose="02020603050405020304" pitchFamily="18" charset="0"/>
              </a:rPr>
              <a:t>.  Modules</a:t>
            </a:r>
            <a:r>
              <a:rPr lang="en-US" sz="1200" b="0" baseline="0" dirty="0">
                <a:latin typeface="Times New Roman" panose="02020603050405020304" pitchFamily="18" charset="0"/>
                <a:cs typeface="Times New Roman" panose="02020603050405020304" pitchFamily="18" charset="0"/>
              </a:rPr>
              <a:t> and strategies will be provided via </a:t>
            </a:r>
            <a:r>
              <a:rPr lang="en-US" sz="1200" b="0" dirty="0">
                <a:solidFill>
                  <a:srgbClr val="0000FF"/>
                </a:solidFill>
                <a:latin typeface="Times New Roman" panose="02020603050405020304" pitchFamily="18" charset="0"/>
                <a:cs typeface="Times New Roman" panose="02020603050405020304" pitchFamily="18" charset="0"/>
              </a:rPr>
              <a:t>field-based</a:t>
            </a:r>
            <a:r>
              <a:rPr lang="en-US" sz="1200" b="0" baseline="0" dirty="0">
                <a:solidFill>
                  <a:srgbClr val="0000FF"/>
                </a:solidFill>
                <a:latin typeface="Times New Roman" panose="02020603050405020304" pitchFamily="18" charset="0"/>
                <a:cs typeface="Times New Roman" panose="02020603050405020304" pitchFamily="18" charset="0"/>
              </a:rPr>
              <a:t> and </a:t>
            </a:r>
            <a:r>
              <a:rPr lang="en-US" sz="1200" b="0" dirty="0">
                <a:solidFill>
                  <a:srgbClr val="0000FF"/>
                </a:solidFill>
                <a:latin typeface="Times New Roman" panose="02020603050405020304" pitchFamily="18" charset="0"/>
                <a:cs typeface="Times New Roman" panose="02020603050405020304" pitchFamily="18" charset="0"/>
              </a:rPr>
              <a:t>in-office technical assistance, a state-of-the art website, and two communities of practice</a:t>
            </a:r>
            <a:r>
              <a:rPr lang="en-US" sz="1200" b="0" dirty="0">
                <a:solidFill>
                  <a:schemeClr val="tx1">
                    <a:lumMod val="50000"/>
                  </a:schemeClr>
                </a:solidFill>
                <a:latin typeface="Times New Roman" panose="02020603050405020304" pitchFamily="18" charset="0"/>
                <a:cs typeface="Times New Roman" panose="02020603050405020304" pitchFamily="18" charset="0"/>
              </a:rPr>
              <a:t>.</a:t>
            </a:r>
            <a:endParaRPr lang="en-US" sz="1200" b="0" dirty="0">
              <a:latin typeface="Times New Roman" panose="02020603050405020304" pitchFamily="18" charset="0"/>
              <a:cs typeface="Times New Roman" panose="02020603050405020304" pitchFamily="18" charset="0"/>
            </a:endParaRPr>
          </a:p>
          <a:p>
            <a:pPr>
              <a:lnSpc>
                <a:spcPct val="120000"/>
              </a:lnSpc>
              <a:spcBef>
                <a:spcPts val="0"/>
              </a:spcBef>
              <a:buClrTx/>
            </a:pPr>
            <a:endParaRPr lang="en-US" sz="1200" b="0" dirty="0">
              <a:latin typeface="Times New Roman" panose="02020603050405020304" pitchFamily="18" charset="0"/>
              <a:cs typeface="Times New Roman" panose="02020603050405020304" pitchFamily="18" charset="0"/>
            </a:endParaRPr>
          </a:p>
          <a:p>
            <a:pPr>
              <a:lnSpc>
                <a:spcPct val="120000"/>
              </a:lnSpc>
              <a:spcBef>
                <a:spcPts val="0"/>
              </a:spcBef>
              <a:buClrTx/>
            </a:pPr>
            <a:r>
              <a:rPr lang="en-US" sz="1200" b="0" dirty="0">
                <a:latin typeface="Times New Roman" panose="02020603050405020304" pitchFamily="18" charset="0"/>
                <a:cs typeface="Times New Roman" panose="02020603050405020304" pitchFamily="18" charset="0"/>
              </a:rPr>
              <a:t>Third, to provide technical assistance to state VR agencies, their partners, employers,</a:t>
            </a:r>
            <a:r>
              <a:rPr lang="en-US" sz="1200" b="0" baseline="0" dirty="0">
                <a:latin typeface="Times New Roman" panose="02020603050405020304" pitchFamily="18" charset="0"/>
                <a:cs typeface="Times New Roman" panose="02020603050405020304" pitchFamily="18" charset="0"/>
              </a:rPr>
              <a:t> and community leaders </a:t>
            </a:r>
            <a:r>
              <a:rPr lang="en-US" sz="1200" b="0" dirty="0">
                <a:latin typeface="Times New Roman" panose="02020603050405020304" pitchFamily="18" charset="0"/>
                <a:cs typeface="Times New Roman" panose="02020603050405020304" pitchFamily="18" charset="0"/>
              </a:rPr>
              <a:t>that is designed to maximize community support services in targeted communities;</a:t>
            </a:r>
          </a:p>
          <a:p>
            <a:pPr>
              <a:lnSpc>
                <a:spcPct val="120000"/>
              </a:lnSpc>
              <a:spcBef>
                <a:spcPts val="0"/>
              </a:spcBef>
              <a:buClrTx/>
            </a:pPr>
            <a:endParaRPr lang="en-US" sz="1200" b="0" dirty="0">
              <a:latin typeface="Times New Roman" panose="02020603050405020304" pitchFamily="18" charset="0"/>
              <a:cs typeface="Times New Roman" panose="02020603050405020304" pitchFamily="18" charset="0"/>
            </a:endParaRPr>
          </a:p>
          <a:p>
            <a:pPr>
              <a:lnSpc>
                <a:spcPct val="120000"/>
              </a:lnSpc>
              <a:spcBef>
                <a:spcPts val="0"/>
              </a:spcBef>
              <a:buClrTx/>
            </a:pPr>
            <a:r>
              <a:rPr lang="en-US" sz="1200" b="0" dirty="0">
                <a:latin typeface="Times New Roman" panose="02020603050405020304" pitchFamily="18" charset="0"/>
                <a:cs typeface="Times New Roman" panose="02020603050405020304" pitchFamily="18" charset="0"/>
              </a:rPr>
              <a:t>And</a:t>
            </a:r>
            <a:r>
              <a:rPr lang="en-US" sz="1200" b="0" baseline="0" dirty="0">
                <a:latin typeface="Times New Roman" panose="02020603050405020304" pitchFamily="18" charset="0"/>
                <a:cs typeface="Times New Roman" panose="02020603050405020304" pitchFamily="18" charset="0"/>
              </a:rPr>
              <a:t> fourth,</a:t>
            </a:r>
            <a:r>
              <a:rPr lang="en-US" sz="1200" b="0" dirty="0">
                <a:latin typeface="Times New Roman" panose="02020603050405020304" pitchFamily="18" charset="0"/>
                <a:cs typeface="Times New Roman" panose="02020603050405020304" pitchFamily="18" charset="0"/>
              </a:rPr>
              <a:t> to measure and track the effectiveness of on-going technical assistance, training, and alliance building activities.</a:t>
            </a:r>
          </a:p>
          <a:p>
            <a:endParaRPr lang="en-US" b="0" dirty="0"/>
          </a:p>
        </p:txBody>
      </p:sp>
      <p:sp>
        <p:nvSpPr>
          <p:cNvPr id="4" name="Slide Number Placeholder 3"/>
          <p:cNvSpPr>
            <a:spLocks noGrp="1"/>
          </p:cNvSpPr>
          <p:nvPr>
            <p:ph type="sldNum" sz="quarter" idx="10"/>
          </p:nvPr>
        </p:nvSpPr>
        <p:spPr/>
        <p:txBody>
          <a:bodyPr/>
          <a:lstStyle/>
          <a:p>
            <a:fld id="{69C971FF-EF28-4195-A575-329446EFAA55}" type="slidenum">
              <a:rPr lang="en-US" smtClean="0"/>
              <a:t>11</a:t>
            </a:fld>
            <a:endParaRPr lang="en-US" dirty="0"/>
          </a:p>
        </p:txBody>
      </p:sp>
    </p:spTree>
    <p:extLst>
      <p:ext uri="{BB962C8B-B14F-4D97-AF65-F5344CB8AC3E}">
        <p14:creationId xmlns:p14="http://schemas.microsoft.com/office/powerpoint/2010/main" val="2657993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pPr>
              <a:lnSpc>
                <a:spcPct val="110000"/>
              </a:lnSpc>
              <a:spcBef>
                <a:spcPts val="0"/>
              </a:spcBef>
              <a:buClrTx/>
            </a:pPr>
            <a:r>
              <a:rPr lang="en-US" sz="1200" b="0" dirty="0">
                <a:solidFill>
                  <a:srgbClr val="0000FF"/>
                </a:solidFill>
                <a:latin typeface="Times New Roman" panose="02020603050405020304" pitchFamily="18" charset="0"/>
                <a:cs typeface="Times New Roman" panose="02020603050405020304" pitchFamily="18" charset="0"/>
              </a:rPr>
              <a:t>Project E3’s desired outcomes for individuals with disabilities in low-income communities are to:</a:t>
            </a:r>
          </a:p>
          <a:p>
            <a:pPr>
              <a:lnSpc>
                <a:spcPct val="110000"/>
              </a:lnSpc>
              <a:spcBef>
                <a:spcPts val="0"/>
              </a:spcBef>
              <a:buClrTx/>
            </a:pPr>
            <a:endParaRPr lang="en-US" sz="1200" b="0" dirty="0">
              <a:solidFill>
                <a:srgbClr val="0000FF"/>
              </a:solidFill>
              <a:latin typeface="Times New Roman" panose="02020603050405020304" pitchFamily="18" charset="0"/>
              <a:cs typeface="Times New Roman" panose="02020603050405020304" pitchFamily="18" charset="0"/>
            </a:endParaRPr>
          </a:p>
          <a:p>
            <a:pPr>
              <a:lnSpc>
                <a:spcPct val="110000"/>
              </a:lnSpc>
              <a:spcBef>
                <a:spcPts val="0"/>
              </a:spcBef>
              <a:buClrTx/>
            </a:pPr>
            <a:r>
              <a:rPr lang="en-US" sz="1200" b="0" dirty="0">
                <a:solidFill>
                  <a:srgbClr val="0000FF"/>
                </a:solidFill>
                <a:latin typeface="Times New Roman" panose="02020603050405020304" pitchFamily="18" charset="0"/>
                <a:cs typeface="Times New Roman" panose="02020603050405020304" pitchFamily="18" charset="0"/>
              </a:rPr>
              <a:t>Increase their participation in State VR programs</a:t>
            </a:r>
            <a:r>
              <a:rPr lang="en-US" sz="1200" b="0" dirty="0">
                <a:latin typeface="Times New Roman" panose="02020603050405020304" pitchFamily="18" charset="0"/>
                <a:cs typeface="Times New Roman" panose="02020603050405020304" pitchFamily="18" charset="0"/>
              </a:rPr>
              <a:t>;</a:t>
            </a:r>
          </a:p>
          <a:p>
            <a:pPr>
              <a:lnSpc>
                <a:spcPct val="110000"/>
              </a:lnSpc>
              <a:spcBef>
                <a:spcPts val="0"/>
              </a:spcBef>
              <a:buClrTx/>
            </a:pPr>
            <a:endParaRPr lang="en-US" sz="1200" b="0" dirty="0">
              <a:latin typeface="Times New Roman" panose="02020603050405020304" pitchFamily="18" charset="0"/>
              <a:cs typeface="Times New Roman" panose="02020603050405020304" pitchFamily="18" charset="0"/>
            </a:endParaRPr>
          </a:p>
          <a:p>
            <a:pPr>
              <a:lnSpc>
                <a:spcPct val="110000"/>
              </a:lnSpc>
              <a:spcBef>
                <a:spcPts val="0"/>
              </a:spcBef>
              <a:buClrTx/>
            </a:pPr>
            <a:r>
              <a:rPr lang="en-US" sz="1200" b="0" dirty="0">
                <a:solidFill>
                  <a:srgbClr val="EF2DB8"/>
                </a:solidFill>
                <a:latin typeface="Times New Roman" panose="02020603050405020304" pitchFamily="18" charset="0"/>
                <a:cs typeface="Times New Roman" panose="02020603050405020304" pitchFamily="18" charset="0"/>
              </a:rPr>
              <a:t>Increase the number and percentage </a:t>
            </a:r>
            <a:r>
              <a:rPr lang="en-US" sz="1200" b="0" dirty="0">
                <a:latin typeface="Times New Roman" panose="02020603050405020304" pitchFamily="18" charset="0"/>
                <a:cs typeface="Times New Roman" panose="02020603050405020304" pitchFamily="18" charset="0"/>
              </a:rPr>
              <a:t>served through the State VR programs who complete their VR program and enter into competitive integrated employment;</a:t>
            </a:r>
          </a:p>
          <a:p>
            <a:pPr>
              <a:lnSpc>
                <a:spcPct val="110000"/>
              </a:lnSpc>
              <a:spcBef>
                <a:spcPts val="0"/>
              </a:spcBef>
              <a:buClrTx/>
            </a:pPr>
            <a:endParaRPr lang="en-US" sz="1200" b="0" dirty="0">
              <a:latin typeface="Times New Roman" panose="02020603050405020304" pitchFamily="18" charset="0"/>
              <a:cs typeface="Times New Roman" panose="02020603050405020304" pitchFamily="18" charset="0"/>
            </a:endParaRPr>
          </a:p>
          <a:p>
            <a:pPr>
              <a:lnSpc>
                <a:spcPct val="110000"/>
              </a:lnSpc>
              <a:spcBef>
                <a:spcPts val="0"/>
              </a:spcBef>
              <a:buClrTx/>
            </a:pPr>
            <a:r>
              <a:rPr lang="en-US" sz="1200" b="0" dirty="0">
                <a:solidFill>
                  <a:srgbClr val="0000FF"/>
                </a:solidFill>
                <a:latin typeface="Times New Roman" panose="02020603050405020304" pitchFamily="18" charset="0"/>
                <a:cs typeface="Times New Roman" panose="02020603050405020304" pitchFamily="18" charset="0"/>
              </a:rPr>
              <a:t>Increase the amount of support services </a:t>
            </a:r>
            <a:r>
              <a:rPr lang="en-US" sz="1200" b="0" dirty="0">
                <a:latin typeface="Times New Roman" panose="02020603050405020304" pitchFamily="18" charset="0"/>
                <a:cs typeface="Times New Roman" panose="02020603050405020304" pitchFamily="18" charset="0"/>
              </a:rPr>
              <a:t>provided through community agencies and support</a:t>
            </a:r>
            <a:r>
              <a:rPr lang="en-US" sz="1200" b="0" baseline="0" dirty="0">
                <a:latin typeface="Times New Roman" panose="02020603050405020304" pitchFamily="18" charset="0"/>
                <a:cs typeface="Times New Roman" panose="02020603050405020304" pitchFamily="18" charset="0"/>
              </a:rPr>
              <a:t> systems </a:t>
            </a:r>
            <a:r>
              <a:rPr lang="en-US" sz="1200" b="0" dirty="0">
                <a:latin typeface="Times New Roman" panose="02020603050405020304" pitchFamily="18" charset="0"/>
                <a:cs typeface="Times New Roman" panose="02020603050405020304" pitchFamily="18" charset="0"/>
              </a:rPr>
              <a:t>to those who are participating in a VR program;</a:t>
            </a:r>
            <a:r>
              <a:rPr lang="en-US" sz="1200" b="0" baseline="0" dirty="0">
                <a:latin typeface="Times New Roman" panose="02020603050405020304" pitchFamily="18" charset="0"/>
                <a:cs typeface="Times New Roman" panose="02020603050405020304" pitchFamily="18" charset="0"/>
              </a:rPr>
              <a:t> and</a:t>
            </a:r>
            <a:r>
              <a:rPr lang="en-US" sz="1200" b="0" dirty="0">
                <a:latin typeface="Times New Roman" panose="02020603050405020304" pitchFamily="18" charset="0"/>
                <a:cs typeface="Times New Roman" panose="02020603050405020304" pitchFamily="18" charset="0"/>
              </a:rPr>
              <a:t> </a:t>
            </a:r>
          </a:p>
          <a:p>
            <a:pPr marL="45720" indent="0">
              <a:lnSpc>
                <a:spcPct val="110000"/>
              </a:lnSpc>
              <a:spcBef>
                <a:spcPts val="0"/>
              </a:spcBef>
              <a:buClrTx/>
              <a:buNone/>
            </a:pPr>
            <a:endParaRPr lang="en-US" sz="1200" b="0" dirty="0">
              <a:latin typeface="Times New Roman" panose="02020603050405020304" pitchFamily="18" charset="0"/>
              <a:cs typeface="Times New Roman" panose="02020603050405020304" pitchFamily="18" charset="0"/>
            </a:endParaRPr>
          </a:p>
          <a:p>
            <a:pPr>
              <a:lnSpc>
                <a:spcPct val="110000"/>
              </a:lnSpc>
              <a:spcBef>
                <a:spcPts val="0"/>
              </a:spcBef>
              <a:buClrTx/>
            </a:pPr>
            <a:r>
              <a:rPr lang="en-US" sz="1200" b="0" dirty="0">
                <a:solidFill>
                  <a:srgbClr val="EF2DB8"/>
                </a:solidFill>
                <a:latin typeface="Times New Roman" panose="02020603050405020304" pitchFamily="18" charset="0"/>
                <a:cs typeface="Times New Roman" panose="02020603050405020304" pitchFamily="18" charset="0"/>
              </a:rPr>
              <a:t>Project</a:t>
            </a:r>
            <a:r>
              <a:rPr lang="en-US" sz="1200" b="0" baseline="0" dirty="0">
                <a:solidFill>
                  <a:srgbClr val="EF2DB8"/>
                </a:solidFill>
                <a:latin typeface="Times New Roman" panose="02020603050405020304" pitchFamily="18" charset="0"/>
                <a:cs typeface="Times New Roman" panose="02020603050405020304" pitchFamily="18" charset="0"/>
              </a:rPr>
              <a:t> E3 activities will d</a:t>
            </a:r>
            <a:r>
              <a:rPr lang="en-US" sz="1200" b="0" dirty="0">
                <a:solidFill>
                  <a:srgbClr val="EF2DB8"/>
                </a:solidFill>
                <a:latin typeface="Times New Roman" panose="02020603050405020304" pitchFamily="18" charset="0"/>
                <a:cs typeface="Times New Roman" panose="02020603050405020304" pitchFamily="18" charset="0"/>
              </a:rPr>
              <a:t>evelop collaborative, coordinated service strategies </a:t>
            </a:r>
            <a:r>
              <a:rPr lang="en-US" sz="1200" b="0" dirty="0">
                <a:latin typeface="Times New Roman" panose="02020603050405020304" pitchFamily="18" charset="0"/>
                <a:cs typeface="Times New Roman" panose="02020603050405020304" pitchFamily="18" charset="0"/>
              </a:rPr>
              <a:t>among State VR programs and community support services agencies and systems to provide more comprehensive services to those who are engaged in a VR program. </a:t>
            </a:r>
          </a:p>
          <a:p>
            <a:endParaRPr lang="en-US" b="0" dirty="0"/>
          </a:p>
        </p:txBody>
      </p:sp>
      <p:sp>
        <p:nvSpPr>
          <p:cNvPr id="4" name="Slide Number Placeholder 3"/>
          <p:cNvSpPr>
            <a:spLocks noGrp="1"/>
          </p:cNvSpPr>
          <p:nvPr>
            <p:ph type="sldNum" sz="quarter" idx="10"/>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1751538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sz="2800" b="0" dirty="0">
              <a:solidFill>
                <a:srgbClr val="0000FF"/>
              </a:solidFill>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69C971FF-EF28-4195-A575-329446EFAA55}" type="slidenum">
              <a:rPr lang="en-US" smtClean="0"/>
              <a:t>14</a:t>
            </a:fld>
            <a:endParaRPr lang="en-US" dirty="0"/>
          </a:p>
        </p:txBody>
      </p:sp>
    </p:spTree>
    <p:extLst>
      <p:ext uri="{BB962C8B-B14F-4D97-AF65-F5344CB8AC3E}">
        <p14:creationId xmlns:p14="http://schemas.microsoft.com/office/powerpoint/2010/main" val="2167551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79550F-A769-C34F-8B8F-EED3AF7386B8}"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71A80C-F476-1545-9E84-38C1F79D1672}"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67A359-AAE7-1941-9956-2675C75E1EE2}"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2D5D0D-C6FB-1746-9E0C-8B4CCB4F7C51}"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E329B6-DA53-3C43-9451-7BBB0E8D5088}"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A19720-46F5-F548-8116-D549A2ED1EDB}"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692CD-D5B1-0C4D-9E8F-566E10618152}"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6F3906-D3AF-C241-9172-244541906DBC}"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Content with Caption">
    <p:spTree>
      <p:nvGrpSpPr>
        <p:cNvPr id="1" name=""/>
        <p:cNvGrpSpPr/>
        <p:nvPr/>
      </p:nvGrpSpPr>
      <p:grpSpPr>
        <a:xfrm>
          <a:off x="0" y="0"/>
          <a:ext cx="0" cy="0"/>
          <a:chOff x="0" y="0"/>
          <a:chExt cx="0" cy="0"/>
        </a:xfrm>
      </p:grpSpPr>
      <p:sp>
        <p:nvSpPr>
          <p:cNvPr id="8" name="Rectangle 7"/>
          <p:cNvSpPr/>
          <p:nvPr/>
        </p:nvSpPr>
        <p:spPr>
          <a:xfrm>
            <a:off x="17" y="0"/>
            <a:ext cx="405079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3" y="0"/>
            <a:ext cx="64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1" y="2209800"/>
            <a:ext cx="3200401" cy="2286000"/>
          </a:xfrm>
        </p:spPr>
        <p:txBody>
          <a:bodyPr anchor="b">
            <a:normAutofit/>
          </a:bodyPr>
          <a:lstStyle>
            <a:lvl1pPr>
              <a:defRPr sz="3599" b="0">
                <a:solidFill>
                  <a:srgbClr val="FFFFFF"/>
                </a:solidFill>
                <a:latin typeface="+mn-lt"/>
              </a:defRPr>
            </a:lvl1pPr>
          </a:lstStyle>
          <a:p>
            <a:r>
              <a:rPr lang="en-US"/>
              <a:t>Click to edit Master title style</a:t>
            </a:r>
            <a:endParaRPr lang="en-US" dirty="0"/>
          </a:p>
        </p:txBody>
      </p:sp>
      <p:sp>
        <p:nvSpPr>
          <p:cNvPr id="3" name="Content Placeholder 2"/>
          <p:cNvSpPr>
            <a:spLocks noGrp="1"/>
          </p:cNvSpPr>
          <p:nvPr>
            <p:ph idx="1" hasCustomPrompt="1"/>
          </p:nvPr>
        </p:nvSpPr>
        <p:spPr>
          <a:xfrm>
            <a:off x="5562463" y="731520"/>
            <a:ext cx="5730379" cy="5257800"/>
          </a:xfrm>
        </p:spPr>
        <p:txBody>
          <a:bodyPr/>
          <a:lstStyle/>
          <a:p>
            <a:pPr lvl="0"/>
            <a:r>
              <a:rPr lang="en-US" dirty="0"/>
              <a:t>Edit Master text styles</a:t>
            </a:r>
          </a:p>
          <a:p>
            <a:pPr lvl="1"/>
            <a:r>
              <a:rPr lang="en-US" dirty="0"/>
              <a:t>Second level</a:t>
            </a:r>
          </a:p>
        </p:txBody>
      </p:sp>
      <p:sp>
        <p:nvSpPr>
          <p:cNvPr id="7" name="Slide Number Placeholder 6"/>
          <p:cNvSpPr>
            <a:spLocks noGrp="1"/>
          </p:cNvSpPr>
          <p:nvPr>
            <p:ph type="sldNum" sz="quarter" idx="12"/>
          </p:nvPr>
        </p:nvSpPr>
        <p:spPr>
          <a:xfrm>
            <a:off x="10669192" y="6324604"/>
            <a:ext cx="1312025" cy="365125"/>
          </a:xfrm>
          <a:prstGeom prst="rect">
            <a:avLst/>
          </a:prstGeom>
        </p:spPr>
        <p:txBody>
          <a:bodyPr/>
          <a:lstStyle>
            <a:lvl1pPr>
              <a:defRPr>
                <a:solidFill>
                  <a:schemeClr val="tx2"/>
                </a:solidFill>
              </a:defRPr>
            </a:lvl1pPr>
          </a:lstStyle>
          <a:p>
            <a:fld id="{F36C87F6-986D-49E6-AF40-1B3A1EE8064D}" type="slidenum">
              <a:rPr lang="en-US" smtClean="0"/>
              <a:t>‹#›</a:t>
            </a:fld>
            <a:endParaRPr lang="en-US"/>
          </a:p>
        </p:txBody>
      </p:sp>
    </p:spTree>
    <p:extLst>
      <p:ext uri="{BB962C8B-B14F-4D97-AF65-F5344CB8AC3E}">
        <p14:creationId xmlns:p14="http://schemas.microsoft.com/office/powerpoint/2010/main" val="3928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50000"/>
                  </a:schemeClr>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5C2916-D685-A04A-BCA7-73B554F7749A}"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DC2CB7-FA13-844D-B182-080B62083FDB}" type="datetime1">
              <a:rPr lang="en-US" smtClean="0"/>
              <a:t>6/16/2021</a:t>
            </a:fld>
            <a:endParaRPr lang="en-US"/>
          </a:p>
        </p:txBody>
      </p:sp>
      <p:sp>
        <p:nvSpPr>
          <p:cNvPr id="5" name="Footer Placeholder 4"/>
          <p:cNvSpPr>
            <a:spLocks noGrp="1"/>
          </p:cNvSpPr>
          <p:nvPr>
            <p:ph type="ftr" sz="quarter" idx="11"/>
          </p:nvPr>
        </p:nvSpPr>
        <p:spPr/>
        <p:txBody>
          <a:bodyPr/>
          <a:lstStyle/>
          <a:p>
            <a:r>
              <a:rPr lang="en-US"/>
              <a:t>E3TC – Educate, Empower, Employ within Targeted Communities</a:t>
            </a:r>
          </a:p>
        </p:txBody>
      </p:sp>
      <p:sp>
        <p:nvSpPr>
          <p:cNvPr id="6" name="Slide Number Placeholder 5"/>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A4903B4-8597-7544-9F5A-57F7AE70922E}" type="datetime1">
              <a:rPr lang="en-US" smtClean="0"/>
              <a:t>6/16/2021</a:t>
            </a:fld>
            <a:endParaRPr lang="en-US"/>
          </a:p>
        </p:txBody>
      </p:sp>
      <p:sp>
        <p:nvSpPr>
          <p:cNvPr id="6" name="Footer Placeholder 5"/>
          <p:cNvSpPr>
            <a:spLocks noGrp="1"/>
          </p:cNvSpPr>
          <p:nvPr>
            <p:ph type="ftr" sz="quarter" idx="11"/>
          </p:nvPr>
        </p:nvSpPr>
        <p:spPr/>
        <p:txBody>
          <a:bodyPr/>
          <a:lstStyle/>
          <a:p>
            <a:r>
              <a:rPr lang="en-US"/>
              <a:t>E3TC – Educate, Empower, Employ within Targeted Communities</a:t>
            </a:r>
          </a:p>
        </p:txBody>
      </p:sp>
      <p:sp>
        <p:nvSpPr>
          <p:cNvPr id="7" name="Slide Number Placeholder 6"/>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7D0BBC-F39B-4D4A-BD24-949DBA567222}" type="datetime1">
              <a:rPr lang="en-US" smtClean="0"/>
              <a:t>6/16/2021</a:t>
            </a:fld>
            <a:endParaRPr lang="en-US"/>
          </a:p>
        </p:txBody>
      </p:sp>
      <p:sp>
        <p:nvSpPr>
          <p:cNvPr id="8" name="Footer Placeholder 7"/>
          <p:cNvSpPr>
            <a:spLocks noGrp="1"/>
          </p:cNvSpPr>
          <p:nvPr>
            <p:ph type="ftr" sz="quarter" idx="11"/>
          </p:nvPr>
        </p:nvSpPr>
        <p:spPr/>
        <p:txBody>
          <a:bodyPr/>
          <a:lstStyle/>
          <a:p>
            <a:r>
              <a:rPr lang="en-US"/>
              <a:t>E3TC – Educate, Empower, Employ within Targeted Communities</a:t>
            </a:r>
          </a:p>
        </p:txBody>
      </p:sp>
      <p:sp>
        <p:nvSpPr>
          <p:cNvPr id="9" name="Slide Number Placeholder 8"/>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9E7BFA-73F1-6F43-8504-843574F1849F}" type="datetime1">
              <a:rPr lang="en-US" smtClean="0"/>
              <a:t>6/16/2021</a:t>
            </a:fld>
            <a:endParaRPr lang="en-US"/>
          </a:p>
        </p:txBody>
      </p:sp>
      <p:sp>
        <p:nvSpPr>
          <p:cNvPr id="4" name="Footer Placeholder 3"/>
          <p:cNvSpPr>
            <a:spLocks noGrp="1"/>
          </p:cNvSpPr>
          <p:nvPr>
            <p:ph type="ftr" sz="quarter" idx="11"/>
          </p:nvPr>
        </p:nvSpPr>
        <p:spPr/>
        <p:txBody>
          <a:bodyPr/>
          <a:lstStyle/>
          <a:p>
            <a:r>
              <a:rPr lang="en-US"/>
              <a:t>E3TC – Educate, Empower, Employ within Targeted Communities</a:t>
            </a:r>
          </a:p>
        </p:txBody>
      </p:sp>
      <p:sp>
        <p:nvSpPr>
          <p:cNvPr id="5" name="Slide Number Placeholder 4"/>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81B51C-5C60-7549-A062-167F943E2B8F}" type="datetime1">
              <a:rPr lang="en-US" smtClean="0"/>
              <a:t>6/16/2021</a:t>
            </a:fld>
            <a:endParaRPr lang="en-US"/>
          </a:p>
        </p:txBody>
      </p:sp>
      <p:sp>
        <p:nvSpPr>
          <p:cNvPr id="3" name="Footer Placeholder 2"/>
          <p:cNvSpPr>
            <a:spLocks noGrp="1"/>
          </p:cNvSpPr>
          <p:nvPr>
            <p:ph type="ftr" sz="quarter" idx="11"/>
          </p:nvPr>
        </p:nvSpPr>
        <p:spPr/>
        <p:txBody>
          <a:bodyPr/>
          <a:lstStyle/>
          <a:p>
            <a:r>
              <a:rPr lang="en-US"/>
              <a:t>E3TC – Educate, Empower, Employ within Targeted Communities</a:t>
            </a:r>
          </a:p>
        </p:txBody>
      </p:sp>
      <p:sp>
        <p:nvSpPr>
          <p:cNvPr id="4" name="Slide Number Placeholder 3"/>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17DCB1-D0EC-D241-A9E7-4B9AD751B1E6}" type="datetime1">
              <a:rPr lang="en-US" smtClean="0"/>
              <a:t>6/16/2021</a:t>
            </a:fld>
            <a:endParaRPr lang="en-US"/>
          </a:p>
        </p:txBody>
      </p:sp>
      <p:sp>
        <p:nvSpPr>
          <p:cNvPr id="6" name="Footer Placeholder 5"/>
          <p:cNvSpPr>
            <a:spLocks noGrp="1"/>
          </p:cNvSpPr>
          <p:nvPr>
            <p:ph type="ftr" sz="quarter" idx="11"/>
          </p:nvPr>
        </p:nvSpPr>
        <p:spPr/>
        <p:txBody>
          <a:bodyPr/>
          <a:lstStyle/>
          <a:p>
            <a:r>
              <a:rPr lang="en-US"/>
              <a:t>E3TC – Educate, Empower, Employ within Targeted Communities</a:t>
            </a:r>
          </a:p>
        </p:txBody>
      </p:sp>
      <p:sp>
        <p:nvSpPr>
          <p:cNvPr id="7" name="Slide Number Placeholder 6"/>
          <p:cNvSpPr>
            <a:spLocks noGrp="1"/>
          </p:cNvSpPr>
          <p:nvPr>
            <p:ph type="sldNum" sz="quarter" idx="12"/>
          </p:nvPr>
        </p:nvSpPr>
        <p:spPr/>
        <p:txBody>
          <a:bodyPr/>
          <a:lstStyle/>
          <a:p>
            <a:fld id="{F27F8B22-8EDF-554D-8E67-A5554F162CF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E3TC – Educate, Empower, Employ within Targeted Communities</a:t>
            </a:r>
          </a:p>
        </p:txBody>
      </p:sp>
      <p:sp>
        <p:nvSpPr>
          <p:cNvPr id="7" name="Slide Number Placeholder 6"/>
          <p:cNvSpPr>
            <a:spLocks noGrp="1"/>
          </p:cNvSpPr>
          <p:nvPr>
            <p:ph type="sldNum" sz="quarter" idx="12"/>
          </p:nvPr>
        </p:nvSpPr>
        <p:spPr/>
        <p:txBody>
          <a:bodyPr/>
          <a:lstStyle/>
          <a:p>
            <a:fld id="{F27F8B22-8EDF-554D-8E67-A5554F162CFB}" type="slidenum">
              <a:rPr lang="en-US" smtClean="0"/>
              <a:t>‹#›</a:t>
            </a:fld>
            <a:endParaRPr lang="en-US"/>
          </a:p>
        </p:txBody>
      </p:sp>
      <p:sp>
        <p:nvSpPr>
          <p:cNvPr id="5" name="Date Placeholder 4"/>
          <p:cNvSpPr>
            <a:spLocks noGrp="1"/>
          </p:cNvSpPr>
          <p:nvPr>
            <p:ph type="dt" sz="half" idx="10"/>
          </p:nvPr>
        </p:nvSpPr>
        <p:spPr/>
        <p:txBody>
          <a:bodyPr/>
          <a:lstStyle/>
          <a:p>
            <a:fld id="{FBB7A03C-891E-A348-AC29-23AB2254ADDD}" type="datetime1">
              <a:rPr lang="en-US" smtClean="0"/>
              <a:t>6/16/2021</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D7C5ED9-1AEE-3045-8B3C-17176991D972}" type="datetime1">
              <a:rPr lang="en-US" smtClean="0"/>
              <a:t>6/16/2021</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E3TC – Educate, Empower, Employ within Targeted Communities</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27F8B22-8EDF-554D-8E67-A5554F162CFB}" type="slidenum">
              <a:rPr lang="en-US" smtClean="0"/>
              <a:t>‹#›</a:t>
            </a:fld>
            <a:endParaRPr lang="en-US"/>
          </a:p>
        </p:txBody>
      </p:sp>
    </p:spTree>
    <p:extLst>
      <p:ext uri="{BB962C8B-B14F-4D97-AF65-F5344CB8AC3E}">
        <p14:creationId xmlns:p14="http://schemas.microsoft.com/office/powerpoint/2010/main" val="155689754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Lst>
  <p:hf sldNum="0" hdr="0" ftr="0" dt="0"/>
  <p:txStyles>
    <p:titleStyle>
      <a:lvl1pPr algn="l" defTabSz="457200" rtl="0" eaLnBrk="1" latinLnBrk="0" hangingPunct="1">
        <a:spcBef>
          <a:spcPct val="0"/>
        </a:spcBef>
        <a:buNone/>
        <a:defRPr sz="3600" b="0" i="0" u="none"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11" Type="http://schemas.openxmlformats.org/officeDocument/2006/relationships/image" Target="../media/image8.jp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17.tif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7.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28.gif"/></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5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012" y="720762"/>
            <a:ext cx="9516564" cy="2302137"/>
          </a:xfrm>
        </p:spPr>
        <p:txBody>
          <a:bodyPr>
            <a:normAutofit/>
          </a:bodyPr>
          <a:lstStyle/>
          <a:p>
            <a:r>
              <a:rPr lang="en-US" b="1" dirty="0">
                <a:latin typeface="+mn-lt"/>
                <a:cs typeface="Times New Roman" panose="02020603050405020304" pitchFamily="18" charset="0"/>
              </a:rPr>
              <a:t>RSA Project E3: Educate, Empower, and Employ:</a:t>
            </a:r>
            <a:br>
              <a:rPr lang="en-US" b="1" i="1" dirty="0">
                <a:latin typeface="+mn-lt"/>
                <a:cs typeface="Times New Roman" panose="02020603050405020304" pitchFamily="18" charset="0"/>
              </a:rPr>
            </a:br>
            <a:r>
              <a:rPr lang="en-US" sz="2800" b="1" dirty="0">
                <a:latin typeface="+mn-lt"/>
                <a:cs typeface="Times New Roman" panose="02020603050405020304" pitchFamily="18" charset="0"/>
              </a:rPr>
              <a:t>Applications of Community-based Participatory Research (CBPR) in Targeted Communities in 12 States</a:t>
            </a:r>
          </a:p>
        </p:txBody>
      </p:sp>
      <p:sp>
        <p:nvSpPr>
          <p:cNvPr id="3" name="Content Placeholder 2"/>
          <p:cNvSpPr>
            <a:spLocks noGrp="1"/>
          </p:cNvSpPr>
          <p:nvPr>
            <p:ph idx="1"/>
          </p:nvPr>
        </p:nvSpPr>
        <p:spPr>
          <a:xfrm>
            <a:off x="524256" y="2640439"/>
            <a:ext cx="10204704" cy="4072571"/>
          </a:xfrm>
        </p:spPr>
        <p:txBody>
          <a:bodyPr/>
          <a:lstStyle/>
          <a:p>
            <a:r>
              <a:rPr lang="en-US" dirty="0">
                <a:cs typeface="Times New Roman" panose="02020603050405020304" pitchFamily="18" charset="0"/>
              </a:rPr>
              <a:t>Madan M. Kundu, PhD, FNRCA, CRC, NCC, LRC, Southern University, Baton Rouge</a:t>
            </a:r>
          </a:p>
          <a:p>
            <a:r>
              <a:rPr lang="en-US" dirty="0">
                <a:cs typeface="Times New Roman" panose="02020603050405020304" pitchFamily="18" charset="0"/>
              </a:rPr>
              <a:t>Kenneth C. </a:t>
            </a:r>
            <a:r>
              <a:rPr lang="en-US" dirty="0" err="1">
                <a:cs typeface="Times New Roman" panose="02020603050405020304" pitchFamily="18" charset="0"/>
              </a:rPr>
              <a:t>Hergenrather</a:t>
            </a:r>
            <a:r>
              <a:rPr lang="en-US" dirty="0">
                <a:cs typeface="Times New Roman" panose="02020603050405020304" pitchFamily="18" charset="0"/>
              </a:rPr>
              <a:t>, PhD, CRC, The George Washington University</a:t>
            </a:r>
          </a:p>
          <a:p>
            <a:r>
              <a:rPr lang="en-US" dirty="0" err="1">
                <a:cs typeface="Times New Roman" panose="02020603050405020304" pitchFamily="18" charset="0"/>
              </a:rPr>
              <a:t>Cayte</a:t>
            </a:r>
            <a:r>
              <a:rPr lang="en-US" dirty="0">
                <a:cs typeface="Times New Roman" panose="02020603050405020304" pitchFamily="18" charset="0"/>
              </a:rPr>
              <a:t> Anderson, University of Wisconsin-Stout</a:t>
            </a:r>
          </a:p>
          <a:p>
            <a:r>
              <a:rPr lang="en-US" dirty="0">
                <a:cs typeface="Times New Roman" panose="02020603050405020304" pitchFamily="18" charset="0"/>
              </a:rPr>
              <a:t>Malachy Bishop, Ph.D., CRC, University of Kentucky</a:t>
            </a:r>
          </a:p>
          <a:p>
            <a:r>
              <a:rPr lang="en-US" dirty="0">
                <a:cs typeface="Times New Roman" panose="02020603050405020304" pitchFamily="18" charset="0"/>
              </a:rPr>
              <a:t>David R. </a:t>
            </a:r>
            <a:r>
              <a:rPr lang="en-US" dirty="0" err="1">
                <a:cs typeface="Times New Roman" panose="02020603050405020304" pitchFamily="18" charset="0"/>
              </a:rPr>
              <a:t>Strauser</a:t>
            </a:r>
            <a:r>
              <a:rPr lang="en-US" dirty="0">
                <a:cs typeface="Times New Roman" panose="02020603050405020304" pitchFamily="18" charset="0"/>
              </a:rPr>
              <a:t>, PhD, CRC, University of Illinois, Urbana-Champaign</a:t>
            </a:r>
          </a:p>
          <a:p>
            <a:r>
              <a:rPr lang="en-US" dirty="0">
                <a:cs typeface="Times New Roman" panose="02020603050405020304" pitchFamily="18" charset="0"/>
              </a:rPr>
              <a:t>Timothy Tansey, Ph.D., CRC, University of Wisconsin-Madison</a:t>
            </a:r>
          </a:p>
        </p:txBody>
      </p:sp>
    </p:spTree>
    <p:custDataLst>
      <p:tags r:id="rId1"/>
    </p:custDataLst>
    <p:extLst>
      <p:ext uri="{BB962C8B-B14F-4D97-AF65-F5344CB8AC3E}">
        <p14:creationId xmlns:p14="http://schemas.microsoft.com/office/powerpoint/2010/main" val="1749768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7047" y="274638"/>
            <a:ext cx="9753600" cy="868362"/>
          </a:xfrm>
        </p:spPr>
        <p:txBody>
          <a:bodyPr vert="horz" lIns="91440" tIns="45720" rIns="91440" bIns="45720" rtlCol="0" anchor="t">
            <a:noAutofit/>
          </a:bodyPr>
          <a:lstStyle/>
          <a:p>
            <a:r>
              <a:rPr lang="en-US" b="1" dirty="0">
                <a:cs typeface="Times New Roman" panose="02020603050405020304" pitchFamily="18" charset="0"/>
              </a:rPr>
              <a:t>Project activities </a:t>
            </a:r>
            <a:r>
              <a:rPr lang="en-US" b="1">
                <a:cs typeface="Times New Roman" panose="02020603050405020304" pitchFamily="18" charset="0"/>
              </a:rPr>
              <a:t>(Cont’d 2)</a:t>
            </a:r>
            <a:endParaRPr lang="en-US" b="1" dirty="0">
              <a:cs typeface="Times New Roman" panose="02020603050405020304" pitchFamily="18" charset="0"/>
            </a:endParaRPr>
          </a:p>
        </p:txBody>
      </p:sp>
      <p:sp>
        <p:nvSpPr>
          <p:cNvPr id="2" name="Content Placeholder 1"/>
          <p:cNvSpPr>
            <a:spLocks noGrp="1"/>
          </p:cNvSpPr>
          <p:nvPr>
            <p:ph idx="1"/>
          </p:nvPr>
        </p:nvSpPr>
        <p:spPr>
          <a:xfrm>
            <a:off x="1" y="1386840"/>
            <a:ext cx="9483634" cy="5715000"/>
          </a:xfrm>
        </p:spPr>
        <p:txBody>
          <a:bodyPr>
            <a:normAutofit/>
          </a:bodyPr>
          <a:lstStyle/>
          <a:p>
            <a:pPr marL="457200" lvl="1" indent="0">
              <a:lnSpc>
                <a:spcPct val="110000"/>
              </a:lnSpc>
              <a:buClrTx/>
              <a:buNone/>
            </a:pPr>
            <a:r>
              <a:rPr lang="en-US" sz="2000" b="1" dirty="0">
                <a:solidFill>
                  <a:schemeClr val="tx1"/>
                </a:solidFill>
                <a:latin typeface="+mj-lt"/>
                <a:cs typeface="Times New Roman" panose="02020603050405020304" pitchFamily="18" charset="0"/>
              </a:rPr>
              <a:t>V. Knowledge Dissemination via Information Technology Platform:</a:t>
            </a:r>
          </a:p>
          <a:p>
            <a:pPr lvl="2">
              <a:lnSpc>
                <a:spcPct val="110000"/>
              </a:lnSpc>
              <a:buClrTx/>
            </a:pPr>
            <a:r>
              <a:rPr lang="en-US" sz="2000" dirty="0">
                <a:solidFill>
                  <a:schemeClr val="tx1"/>
                </a:solidFill>
                <a:latin typeface="+mj-lt"/>
                <a:cs typeface="Times New Roman" panose="02020603050405020304" pitchFamily="18" charset="0"/>
              </a:rPr>
              <a:t>Website (Webinars, teleconferences, video conferences, and other virtual                   methods of dissemination of information and technical assistance)</a:t>
            </a:r>
          </a:p>
          <a:p>
            <a:pPr lvl="2">
              <a:lnSpc>
                <a:spcPct val="110000"/>
              </a:lnSpc>
              <a:buClrTx/>
            </a:pPr>
            <a:r>
              <a:rPr lang="en-US" sz="2000" dirty="0">
                <a:solidFill>
                  <a:schemeClr val="tx1"/>
                </a:solidFill>
                <a:latin typeface="+mj-lt"/>
                <a:cs typeface="Times New Roman" panose="02020603050405020304" pitchFamily="18" charset="0"/>
              </a:rPr>
              <a:t>Two communities of practice (state VR agencies and all management/                      staff serving members of the targeted communities)</a:t>
            </a:r>
          </a:p>
          <a:p>
            <a:pPr marL="0" indent="0">
              <a:lnSpc>
                <a:spcPct val="110000"/>
              </a:lnSpc>
              <a:buClrTx/>
              <a:buNone/>
            </a:pPr>
            <a:r>
              <a:rPr lang="en-US" sz="2000" b="1" dirty="0">
                <a:solidFill>
                  <a:schemeClr val="tx1"/>
                </a:solidFill>
                <a:latin typeface="+mj-lt"/>
                <a:cs typeface="Times New Roman" panose="02020603050405020304" pitchFamily="18" charset="0"/>
              </a:rPr>
              <a:t>	VI.</a:t>
            </a:r>
            <a:r>
              <a:rPr lang="en-US" sz="2000" dirty="0">
                <a:solidFill>
                  <a:schemeClr val="tx1"/>
                </a:solidFill>
                <a:latin typeface="+mj-lt"/>
                <a:cs typeface="Times New Roman" panose="02020603050405020304" pitchFamily="18" charset="0"/>
              </a:rPr>
              <a:t> </a:t>
            </a:r>
            <a:r>
              <a:rPr lang="en-US" sz="2000" b="1" dirty="0">
                <a:solidFill>
                  <a:schemeClr val="tx1"/>
                </a:solidFill>
                <a:latin typeface="+mj-lt"/>
                <a:cs typeface="Times New Roman" panose="02020603050405020304" pitchFamily="18" charset="0"/>
              </a:rPr>
              <a:t>Platform: National State VR Agency Forums: </a:t>
            </a:r>
            <a:r>
              <a:rPr lang="en-US" sz="2000" dirty="0">
                <a:solidFill>
                  <a:schemeClr val="tx1"/>
                </a:solidFill>
                <a:latin typeface="+mj-lt"/>
                <a:cs typeface="Times New Roman" panose="02020603050405020304" pitchFamily="18" charset="0"/>
              </a:rPr>
              <a:t>Year 3 and Year 5                              		to share progress and lessons learned from targeted communities.</a:t>
            </a:r>
          </a:p>
          <a:p>
            <a:pPr marL="0" indent="0">
              <a:lnSpc>
                <a:spcPct val="110000"/>
              </a:lnSpc>
              <a:buClrTx/>
              <a:buNone/>
            </a:pPr>
            <a:r>
              <a:rPr lang="en-US" sz="2000" b="1" dirty="0">
                <a:solidFill>
                  <a:schemeClr val="tx1"/>
                </a:solidFill>
                <a:latin typeface="+mj-lt"/>
                <a:cs typeface="Times New Roman" panose="02020603050405020304" pitchFamily="18" charset="0"/>
              </a:rPr>
              <a:t>	VII. National Results Meeting:</a:t>
            </a:r>
            <a:r>
              <a:rPr lang="en-US" sz="2000" dirty="0">
                <a:solidFill>
                  <a:schemeClr val="tx1"/>
                </a:solidFill>
                <a:latin typeface="+mj-lt"/>
                <a:cs typeface="Times New Roman" panose="02020603050405020304" pitchFamily="18" charset="0"/>
              </a:rPr>
              <a:t> to State VR agencies to review the data collected,     	  		  best practices developed, and lessons learned from the </a:t>
            </a:r>
            <a:r>
              <a:rPr lang="en-US" sz="2000" i="1" dirty="0">
                <a:solidFill>
                  <a:schemeClr val="tx1"/>
                </a:solidFill>
                <a:latin typeface="+mj-lt"/>
                <a:cs typeface="Times New Roman" panose="02020603050405020304" pitchFamily="18" charset="0"/>
              </a:rPr>
              <a:t>intensive intervention                                      		  sites served within the 12 targeted communities and 12 replication sites.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44201" y="198438"/>
            <a:ext cx="1229405" cy="4953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79022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83772" y="381000"/>
            <a:ext cx="9076822" cy="917357"/>
          </a:xfrm>
        </p:spPr>
        <p:txBody>
          <a:bodyPr vert="horz" lIns="91440" tIns="45720" rIns="91440" bIns="45720" rtlCol="0" anchor="t">
            <a:noAutofit/>
          </a:bodyPr>
          <a:lstStyle/>
          <a:p>
            <a:r>
              <a:rPr lang="en-US" b="1" dirty="0">
                <a:solidFill>
                  <a:schemeClr val="accent2">
                    <a:lumMod val="50000"/>
                  </a:schemeClr>
                </a:solidFill>
                <a:cs typeface="Times New Roman" panose="02020603050405020304" pitchFamily="18" charset="0"/>
              </a:rPr>
              <a:t>Project E3 Engagement with VR Agencies</a:t>
            </a:r>
            <a:br>
              <a:rPr lang="en-US" b="1" dirty="0">
                <a:solidFill>
                  <a:schemeClr val="accent2">
                    <a:lumMod val="50000"/>
                  </a:schemeClr>
                </a:solidFill>
                <a:cs typeface="Times New Roman" panose="02020603050405020304" pitchFamily="18" charset="0"/>
              </a:rPr>
            </a:br>
            <a:endParaRPr lang="en-US" b="1" dirty="0">
              <a:solidFill>
                <a:schemeClr val="accent2">
                  <a:lumMod val="50000"/>
                </a:schemeClr>
              </a:solidFill>
              <a:cs typeface="Times New Roman" panose="02020603050405020304" pitchFamily="18" charset="0"/>
            </a:endParaRPr>
          </a:p>
        </p:txBody>
      </p:sp>
      <p:sp>
        <p:nvSpPr>
          <p:cNvPr id="2" name="Content Placeholder 1"/>
          <p:cNvSpPr>
            <a:spLocks noGrp="1"/>
          </p:cNvSpPr>
          <p:nvPr>
            <p:ph sz="half" idx="1"/>
          </p:nvPr>
        </p:nvSpPr>
        <p:spPr>
          <a:xfrm>
            <a:off x="182880" y="1676400"/>
            <a:ext cx="5029200" cy="4648200"/>
          </a:xfrm>
        </p:spPr>
        <p:txBody>
          <a:bodyPr>
            <a:noAutofit/>
          </a:bodyPr>
          <a:lstStyle/>
          <a:p>
            <a:pPr marL="0" indent="0">
              <a:lnSpc>
                <a:spcPct val="120000"/>
              </a:lnSpc>
              <a:spcBef>
                <a:spcPts val="0"/>
              </a:spcBef>
              <a:buClr>
                <a:schemeClr val="accent5"/>
              </a:buClr>
              <a:buNone/>
            </a:pPr>
            <a:r>
              <a:rPr lang="en-US" sz="2000" b="1" dirty="0">
                <a:solidFill>
                  <a:schemeClr val="accent5"/>
                </a:solidFill>
                <a:cs typeface="Times New Roman" panose="02020603050405020304" pitchFamily="18" charset="0"/>
              </a:rPr>
              <a:t>Objective 1:</a:t>
            </a:r>
            <a:r>
              <a:rPr lang="en-US" sz="2000" dirty="0">
                <a:solidFill>
                  <a:schemeClr val="accent5"/>
                </a:solidFill>
                <a:cs typeface="Times New Roman" panose="02020603050405020304" pitchFamily="18" charset="0"/>
              </a:rPr>
              <a:t> </a:t>
            </a:r>
          </a:p>
          <a:p>
            <a:pPr>
              <a:lnSpc>
                <a:spcPct val="120000"/>
              </a:lnSpc>
              <a:spcBef>
                <a:spcPts val="0"/>
              </a:spcBef>
              <a:buClrTx/>
            </a:pPr>
            <a:r>
              <a:rPr lang="en-US" sz="2000" dirty="0">
                <a:solidFill>
                  <a:schemeClr val="tx1">
                    <a:lumMod val="75000"/>
                  </a:schemeClr>
                </a:solidFill>
                <a:cs typeface="Times New Roman" panose="02020603050405020304" pitchFamily="18" charset="0"/>
              </a:rPr>
              <a:t>Involve state VR agencies in the development of knowledge and identification of targeted communities.</a:t>
            </a:r>
          </a:p>
          <a:p>
            <a:pPr marL="45720" indent="0">
              <a:lnSpc>
                <a:spcPct val="120000"/>
              </a:lnSpc>
              <a:spcBef>
                <a:spcPts val="0"/>
              </a:spcBef>
              <a:buClrTx/>
              <a:buNone/>
            </a:pPr>
            <a:endParaRPr lang="en-US" sz="2000" dirty="0">
              <a:cs typeface="Times New Roman" panose="02020603050405020304" pitchFamily="18" charset="0"/>
            </a:endParaRPr>
          </a:p>
          <a:p>
            <a:pPr marL="0" indent="0">
              <a:lnSpc>
                <a:spcPct val="120000"/>
              </a:lnSpc>
              <a:spcBef>
                <a:spcPts val="0"/>
              </a:spcBef>
              <a:buClr>
                <a:schemeClr val="accent5"/>
              </a:buClr>
              <a:buNone/>
            </a:pPr>
            <a:r>
              <a:rPr lang="en-US" sz="2000" b="1" dirty="0">
                <a:solidFill>
                  <a:schemeClr val="accent5"/>
                </a:solidFill>
                <a:cs typeface="Times New Roman" panose="02020603050405020304" pitchFamily="18" charset="0"/>
              </a:rPr>
              <a:t>Objective 2: </a:t>
            </a:r>
          </a:p>
          <a:p>
            <a:pPr marL="342900" lvl="1" indent="-342900">
              <a:lnSpc>
                <a:spcPct val="120000"/>
              </a:lnSpc>
              <a:spcBef>
                <a:spcPts val="0"/>
              </a:spcBef>
              <a:buClrTx/>
            </a:pPr>
            <a:r>
              <a:rPr lang="en-US" sz="2000" dirty="0">
                <a:solidFill>
                  <a:schemeClr val="tx1">
                    <a:lumMod val="75000"/>
                  </a:schemeClr>
                </a:solidFill>
                <a:cs typeface="Times New Roman" panose="02020603050405020304" pitchFamily="18" charset="0"/>
              </a:rPr>
              <a:t>Design modules and strategies to provide intensive, targeted, and universal technical assistance and coordination activities.</a:t>
            </a:r>
          </a:p>
          <a:p>
            <a:pPr marL="457200" lvl="1" indent="0">
              <a:lnSpc>
                <a:spcPct val="120000"/>
              </a:lnSpc>
              <a:spcBef>
                <a:spcPts val="0"/>
              </a:spcBef>
              <a:buClrTx/>
              <a:buNone/>
            </a:pPr>
            <a:endParaRPr lang="en-US" sz="2000" dirty="0">
              <a:cs typeface="Times New Roman" panose="02020603050405020304" pitchFamily="18" charset="0"/>
            </a:endParaRPr>
          </a:p>
          <a:p>
            <a:endParaRPr lang="en-US" sz="2000" dirty="0"/>
          </a:p>
        </p:txBody>
      </p:sp>
      <p:sp>
        <p:nvSpPr>
          <p:cNvPr id="4" name="Content Placeholder 3"/>
          <p:cNvSpPr>
            <a:spLocks noGrp="1"/>
          </p:cNvSpPr>
          <p:nvPr>
            <p:ph sz="half" idx="2"/>
          </p:nvPr>
        </p:nvSpPr>
        <p:spPr>
          <a:xfrm>
            <a:off x="5440680" y="1676400"/>
            <a:ext cx="4419914" cy="4800600"/>
          </a:xfrm>
        </p:spPr>
        <p:txBody>
          <a:bodyPr>
            <a:noAutofit/>
          </a:bodyPr>
          <a:lstStyle/>
          <a:p>
            <a:pPr marL="0" indent="0">
              <a:lnSpc>
                <a:spcPct val="120000"/>
              </a:lnSpc>
              <a:spcBef>
                <a:spcPts val="0"/>
              </a:spcBef>
              <a:buClr>
                <a:schemeClr val="accent5"/>
              </a:buClr>
              <a:buNone/>
            </a:pPr>
            <a:r>
              <a:rPr lang="en-US" sz="2000" b="1" dirty="0">
                <a:solidFill>
                  <a:schemeClr val="accent5"/>
                </a:solidFill>
                <a:cs typeface="Times New Roman" panose="02020603050405020304" pitchFamily="18" charset="0"/>
              </a:rPr>
              <a:t>Objective 3:  </a:t>
            </a:r>
          </a:p>
          <a:p>
            <a:pPr marL="342900" lvl="1" indent="-342900">
              <a:lnSpc>
                <a:spcPct val="120000"/>
              </a:lnSpc>
              <a:spcBef>
                <a:spcPts val="0"/>
              </a:spcBef>
              <a:buClrTx/>
            </a:pPr>
            <a:r>
              <a:rPr lang="en-US" sz="2000" dirty="0">
                <a:solidFill>
                  <a:schemeClr val="tx1">
                    <a:lumMod val="75000"/>
                  </a:schemeClr>
                </a:solidFill>
                <a:cs typeface="Times New Roman" panose="02020603050405020304" pitchFamily="18" charset="0"/>
              </a:rPr>
              <a:t>Provide technical assistance to state VR agencies, partners, employers, and community leaders designed to maximize community services.</a:t>
            </a:r>
          </a:p>
          <a:p>
            <a:pPr>
              <a:lnSpc>
                <a:spcPct val="120000"/>
              </a:lnSpc>
              <a:spcBef>
                <a:spcPts val="0"/>
              </a:spcBef>
              <a:buClrTx/>
            </a:pPr>
            <a:endParaRPr lang="en-US" sz="2000" b="1" dirty="0">
              <a:cs typeface="Times New Roman" panose="02020603050405020304" pitchFamily="18" charset="0"/>
            </a:endParaRPr>
          </a:p>
          <a:p>
            <a:pPr marL="0" indent="0">
              <a:lnSpc>
                <a:spcPct val="120000"/>
              </a:lnSpc>
              <a:spcBef>
                <a:spcPts val="0"/>
              </a:spcBef>
              <a:buClr>
                <a:schemeClr val="accent5"/>
              </a:buClr>
              <a:buNone/>
            </a:pPr>
            <a:r>
              <a:rPr lang="en-US" sz="2000" b="1" dirty="0">
                <a:solidFill>
                  <a:schemeClr val="accent5"/>
                </a:solidFill>
                <a:cs typeface="Times New Roman" panose="02020603050405020304" pitchFamily="18" charset="0"/>
              </a:rPr>
              <a:t>Objective 4: </a:t>
            </a:r>
          </a:p>
          <a:p>
            <a:pPr marL="342900" lvl="1" indent="-342900">
              <a:lnSpc>
                <a:spcPct val="120000"/>
              </a:lnSpc>
              <a:spcBef>
                <a:spcPts val="0"/>
              </a:spcBef>
              <a:buClrTx/>
            </a:pPr>
            <a:r>
              <a:rPr lang="en-US" sz="2000" dirty="0">
                <a:solidFill>
                  <a:schemeClr val="tx1">
                    <a:lumMod val="75000"/>
                  </a:schemeClr>
                </a:solidFill>
                <a:cs typeface="Times New Roman" panose="02020603050405020304" pitchFamily="18" charset="0"/>
              </a:rPr>
              <a:t>Measure and track effectiveness of on-going technical assistance, training, and alliance-building activities.</a:t>
            </a:r>
          </a:p>
          <a:p>
            <a:endParaRPr lang="en-US" sz="2000" dirty="0"/>
          </a:p>
        </p:txBody>
      </p:sp>
    </p:spTree>
    <p:custDataLst>
      <p:tags r:id="rId1"/>
    </p:custDataLst>
    <p:extLst>
      <p:ext uri="{BB962C8B-B14F-4D97-AF65-F5344CB8AC3E}">
        <p14:creationId xmlns:p14="http://schemas.microsoft.com/office/powerpoint/2010/main" val="1257159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447801" y="977900"/>
            <a:ext cx="5699919" cy="5867400"/>
          </a:xfrm>
          <a:prstGeom prst="rect">
            <a:avLst/>
          </a:prstGeom>
        </p:spPr>
      </p:pic>
      <p:sp>
        <p:nvSpPr>
          <p:cNvPr id="3" name="Title 2"/>
          <p:cNvSpPr>
            <a:spLocks noGrp="1"/>
          </p:cNvSpPr>
          <p:nvPr>
            <p:ph type="title"/>
          </p:nvPr>
        </p:nvSpPr>
        <p:spPr>
          <a:xfrm>
            <a:off x="228600" y="317500"/>
            <a:ext cx="8596668" cy="1320800"/>
          </a:xfrm>
        </p:spPr>
        <p:txBody>
          <a:bodyPr vert="horz" lIns="91440" tIns="45720" rIns="91440" bIns="45720" rtlCol="0" anchor="t">
            <a:noAutofit/>
          </a:bodyPr>
          <a:lstStyle/>
          <a:p>
            <a:r>
              <a:rPr lang="en-US" b="1" dirty="0">
                <a:solidFill>
                  <a:schemeClr val="accent2">
                    <a:lumMod val="50000"/>
                  </a:schemeClr>
                </a:solidFill>
                <a:cs typeface="Times New Roman" panose="02020603050405020304" pitchFamily="18" charset="0"/>
              </a:rPr>
              <a:t>Project E3 Outcomes</a:t>
            </a:r>
          </a:p>
        </p:txBody>
      </p:sp>
      <p:sp>
        <p:nvSpPr>
          <p:cNvPr id="4" name="subtitle"/>
          <p:cNvSpPr/>
          <p:nvPr/>
        </p:nvSpPr>
        <p:spPr>
          <a:xfrm>
            <a:off x="228600" y="1660436"/>
            <a:ext cx="3886200" cy="1200329"/>
          </a:xfrm>
          <a:prstGeom prst="rect">
            <a:avLst/>
          </a:prstGeom>
        </p:spPr>
        <p:txBody>
          <a:bodyPr wrap="square">
            <a:spAutoFit/>
          </a:bodyPr>
          <a:lstStyle/>
          <a:p>
            <a:pPr>
              <a:buClr>
                <a:schemeClr val="accent2"/>
              </a:buClr>
            </a:pPr>
            <a:r>
              <a:rPr lang="en-US" sz="2400" b="1" dirty="0">
                <a:solidFill>
                  <a:schemeClr val="accent5"/>
                </a:solidFill>
                <a:cs typeface="Times New Roman" panose="02020603050405020304" pitchFamily="18" charset="0"/>
              </a:rPr>
              <a:t>For individuals with disabilities in low-income communities:</a:t>
            </a:r>
          </a:p>
        </p:txBody>
      </p:sp>
      <p:sp>
        <p:nvSpPr>
          <p:cNvPr id="9" name="Content 1"/>
          <p:cNvSpPr>
            <a:spLocks noGrp="1"/>
          </p:cNvSpPr>
          <p:nvPr>
            <p:ph sz="half" idx="1"/>
          </p:nvPr>
        </p:nvSpPr>
        <p:spPr>
          <a:xfrm>
            <a:off x="6934200" y="1251802"/>
            <a:ext cx="4191000" cy="838200"/>
          </a:xfrm>
        </p:spPr>
        <p:txBody>
          <a:bodyPr>
            <a:noAutofit/>
          </a:bodyPr>
          <a:lstStyle/>
          <a:p>
            <a:pPr marL="0" lvl="1" indent="0">
              <a:lnSpc>
                <a:spcPct val="120000"/>
              </a:lnSpc>
              <a:spcBef>
                <a:spcPts val="0"/>
              </a:spcBef>
              <a:buNone/>
            </a:pPr>
            <a:r>
              <a:rPr lang="en-US" sz="2000" b="1" dirty="0">
                <a:solidFill>
                  <a:schemeClr val="accent5"/>
                </a:solidFill>
                <a:cs typeface="Times New Roman" panose="02020603050405020304" pitchFamily="18" charset="0"/>
              </a:rPr>
              <a:t>Increase the participation in State VR programs;</a:t>
            </a:r>
          </a:p>
        </p:txBody>
      </p:sp>
      <p:sp>
        <p:nvSpPr>
          <p:cNvPr id="10" name="content 2"/>
          <p:cNvSpPr/>
          <p:nvPr/>
        </p:nvSpPr>
        <p:spPr>
          <a:xfrm>
            <a:off x="7543800" y="2449306"/>
            <a:ext cx="4267200" cy="1665494"/>
          </a:xfrm>
          <a:prstGeom prst="rect">
            <a:avLst/>
          </a:prstGeom>
        </p:spPr>
        <p:txBody>
          <a:bodyPr vert="horz" lIns="0" tIns="45720" rIns="0" bIns="45720" rtlCol="0">
            <a:normAutofit/>
          </a:bodyPr>
          <a:lstStyle/>
          <a:p>
            <a:pPr marL="0" lvl="1" defTabSz="914126">
              <a:lnSpc>
                <a:spcPct val="120000"/>
              </a:lnSpc>
              <a:spcAft>
                <a:spcPts val="400"/>
              </a:spcAft>
              <a:buClr>
                <a:schemeClr val="accent1"/>
              </a:buClr>
            </a:pPr>
            <a:r>
              <a:rPr lang="en-US" sz="2000" b="1" dirty="0">
                <a:cs typeface="Times New Roman" panose="02020603050405020304" pitchFamily="18" charset="0"/>
              </a:rPr>
              <a:t>Increase the number and percentage who complete their VR program and enter into competitive integrated employment.</a:t>
            </a:r>
          </a:p>
        </p:txBody>
      </p:sp>
      <p:sp>
        <p:nvSpPr>
          <p:cNvPr id="5" name="Content 3"/>
          <p:cNvSpPr>
            <a:spLocks noGrp="1"/>
          </p:cNvSpPr>
          <p:nvPr>
            <p:ph sz="half" idx="2"/>
          </p:nvPr>
        </p:nvSpPr>
        <p:spPr>
          <a:xfrm>
            <a:off x="6934200" y="4114801"/>
            <a:ext cx="5029200" cy="830997"/>
          </a:xfrm>
        </p:spPr>
        <p:txBody>
          <a:bodyPr wrap="square">
            <a:spAutoFit/>
          </a:bodyPr>
          <a:lstStyle/>
          <a:p>
            <a:pPr marL="0" lvl="1" indent="0" defTabSz="914400">
              <a:lnSpc>
                <a:spcPct val="120000"/>
              </a:lnSpc>
              <a:spcBef>
                <a:spcPts val="0"/>
              </a:spcBef>
              <a:buNone/>
            </a:pPr>
            <a:r>
              <a:rPr lang="en-US" sz="2000" b="1" dirty="0">
                <a:solidFill>
                  <a:schemeClr val="accent5"/>
                </a:solidFill>
                <a:cs typeface="Times New Roman" panose="02020603050405020304" pitchFamily="18" charset="0"/>
              </a:rPr>
              <a:t>Increase the amount of community support services provided;</a:t>
            </a:r>
            <a:endParaRPr lang="en-US" sz="2000" b="1" dirty="0">
              <a:solidFill>
                <a:schemeClr val="accent5"/>
              </a:solidFill>
            </a:endParaRPr>
          </a:p>
        </p:txBody>
      </p:sp>
      <p:sp>
        <p:nvSpPr>
          <p:cNvPr id="11" name="content 4"/>
          <p:cNvSpPr/>
          <p:nvPr/>
        </p:nvSpPr>
        <p:spPr>
          <a:xfrm>
            <a:off x="6283325" y="4949211"/>
            <a:ext cx="5492749" cy="1938992"/>
          </a:xfrm>
          <a:prstGeom prst="rect">
            <a:avLst/>
          </a:prstGeom>
        </p:spPr>
        <p:txBody>
          <a:bodyPr wrap="square">
            <a:spAutoFit/>
          </a:bodyPr>
          <a:lstStyle/>
          <a:p>
            <a:pPr marL="0" lvl="1">
              <a:lnSpc>
                <a:spcPct val="120000"/>
              </a:lnSpc>
              <a:buClr>
                <a:schemeClr val="accent1"/>
              </a:buClr>
            </a:pPr>
            <a:r>
              <a:rPr lang="en-US" sz="2000" b="1" dirty="0">
                <a:cs typeface="Times New Roman" panose="02020603050405020304" pitchFamily="18" charset="0"/>
              </a:rPr>
              <a:t>Develop collaborative, coordinated service strategies among State VR programs and community support service agencies to provide more comprehensive services to consumers.</a:t>
            </a:r>
          </a:p>
        </p:txBody>
      </p:sp>
    </p:spTree>
    <p:custDataLst>
      <p:tags r:id="rId1"/>
    </p:custDataLst>
    <p:extLst>
      <p:ext uri="{BB962C8B-B14F-4D97-AF65-F5344CB8AC3E}">
        <p14:creationId xmlns:p14="http://schemas.microsoft.com/office/powerpoint/2010/main" val="2686365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599"/>
            <a:ext cx="10104966" cy="5229225"/>
          </a:xfrm>
        </p:spPr>
        <p:txBody>
          <a:bodyPr vert="horz" lIns="91440" tIns="45720" rIns="91440" bIns="45720" rtlCol="0" anchor="t">
            <a:noAutofit/>
          </a:bodyPr>
          <a:lstStyle/>
          <a:p>
            <a:br>
              <a:rPr lang="en-US" b="1" dirty="0">
                <a:solidFill>
                  <a:schemeClr val="accent2">
                    <a:lumMod val="50000"/>
                  </a:schemeClr>
                </a:solidFill>
                <a:cs typeface="Times New Roman" panose="02020603050405020304" pitchFamily="18" charset="0"/>
              </a:rPr>
            </a:br>
            <a:br>
              <a:rPr lang="en-US" b="1" dirty="0">
                <a:solidFill>
                  <a:schemeClr val="accent2">
                    <a:lumMod val="50000"/>
                  </a:schemeClr>
                </a:solidFill>
                <a:cs typeface="Times New Roman" panose="02020603050405020304" pitchFamily="18" charset="0"/>
              </a:rPr>
            </a:br>
            <a:br>
              <a:rPr lang="en-US" b="1" dirty="0">
                <a:solidFill>
                  <a:schemeClr val="accent2">
                    <a:lumMod val="50000"/>
                  </a:schemeClr>
                </a:solidFill>
                <a:cs typeface="Times New Roman" panose="02020603050405020304" pitchFamily="18" charset="0"/>
              </a:rPr>
            </a:br>
            <a:br>
              <a:rPr lang="en-US" b="1" dirty="0">
                <a:solidFill>
                  <a:schemeClr val="accent2">
                    <a:lumMod val="50000"/>
                  </a:schemeClr>
                </a:solidFill>
                <a:cs typeface="Times New Roman" panose="02020603050405020304" pitchFamily="18" charset="0"/>
              </a:rPr>
            </a:br>
            <a:r>
              <a:rPr lang="en-US" altLang="en-US" b="1" dirty="0">
                <a:solidFill>
                  <a:schemeClr val="accent2">
                    <a:lumMod val="50000"/>
                  </a:schemeClr>
                </a:solidFill>
                <a:cs typeface="Times New Roman" panose="02020603050405020304" pitchFamily="18" charset="0"/>
              </a:rPr>
              <a:t>Community-Based Participatory Research </a:t>
            </a:r>
            <a:br>
              <a:rPr lang="en-US" altLang="en-US" b="1" dirty="0">
                <a:solidFill>
                  <a:schemeClr val="accent2">
                    <a:lumMod val="50000"/>
                  </a:schemeClr>
                </a:solidFill>
                <a:cs typeface="Times New Roman" panose="02020603050405020304" pitchFamily="18" charset="0"/>
              </a:rPr>
            </a:br>
            <a:r>
              <a:rPr lang="en-US" altLang="en-US" b="1" dirty="0">
                <a:solidFill>
                  <a:schemeClr val="accent2">
                    <a:lumMod val="50000"/>
                  </a:schemeClr>
                </a:solidFill>
                <a:cs typeface="Times New Roman" panose="02020603050405020304" pitchFamily="18" charset="0"/>
              </a:rPr>
              <a:t>                           (CBPR) </a:t>
            </a:r>
            <a:br>
              <a:rPr lang="en-US" altLang="en-US" b="1" dirty="0">
                <a:solidFill>
                  <a:schemeClr val="accent2">
                    <a:lumMod val="50000"/>
                  </a:schemeClr>
                </a:solidFill>
                <a:cs typeface="Times New Roman" panose="02020603050405020304" pitchFamily="18" charset="0"/>
              </a:rPr>
            </a:br>
            <a:endParaRPr lang="en-US" b="1" dirty="0">
              <a:solidFill>
                <a:schemeClr val="accent2">
                  <a:lumMod val="50000"/>
                </a:schemeClr>
              </a:solidFill>
              <a:cs typeface="Times New Roman" panose="02020603050405020304" pitchFamily="18" charset="0"/>
            </a:endParaRPr>
          </a:p>
        </p:txBody>
      </p:sp>
    </p:spTree>
    <p:custDataLst>
      <p:tags r:id="rId1"/>
    </p:custDataLst>
    <p:extLst>
      <p:ext uri="{BB962C8B-B14F-4D97-AF65-F5344CB8AC3E}">
        <p14:creationId xmlns:p14="http://schemas.microsoft.com/office/powerpoint/2010/main" val="38821175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6E04F4-8555-48F1-9344-B1D815CF0F7B}"/>
              </a:ext>
            </a:extLst>
          </p:cNvPr>
          <p:cNvSpPr>
            <a:spLocks noGrp="1"/>
          </p:cNvSpPr>
          <p:nvPr>
            <p:ph type="title"/>
          </p:nvPr>
        </p:nvSpPr>
        <p:spPr>
          <a:xfrm>
            <a:off x="677334" y="-1320800"/>
            <a:ext cx="8596668" cy="1320800"/>
          </a:xfrm>
        </p:spPr>
        <p:txBody>
          <a:bodyPr vert="horz" lIns="91440" tIns="45720" rIns="91440" bIns="45720" rtlCol="0" anchor="b">
            <a:normAutofit/>
          </a:bodyPr>
          <a:lstStyle/>
          <a:p>
            <a:r>
              <a:rPr lang="en-US" dirty="0"/>
              <a:t>More about CBPR</a:t>
            </a:r>
          </a:p>
        </p:txBody>
      </p:sp>
      <p:sp>
        <p:nvSpPr>
          <p:cNvPr id="2" name="Content Placeholder 1"/>
          <p:cNvSpPr>
            <a:spLocks noGrp="1"/>
          </p:cNvSpPr>
          <p:nvPr>
            <p:ph idx="1"/>
          </p:nvPr>
        </p:nvSpPr>
        <p:spPr>
          <a:xfrm>
            <a:off x="243840" y="523875"/>
            <a:ext cx="9326880" cy="5976316"/>
          </a:xfrm>
        </p:spPr>
        <p:txBody>
          <a:bodyPr>
            <a:normAutofit/>
          </a:bodyPr>
          <a:lstStyle/>
          <a:p>
            <a:pPr marL="0" indent="0">
              <a:buNone/>
            </a:pPr>
            <a:r>
              <a:rPr lang="en-US" altLang="en-US" sz="2400" b="1" dirty="0">
                <a:solidFill>
                  <a:schemeClr val="tx1"/>
                </a:solidFill>
                <a:latin typeface="Arial" charset="0"/>
                <a:ea typeface="Arial" charset="0"/>
                <a:cs typeface="Arial" charset="0"/>
              </a:rPr>
              <a:t>CBPR has emerged as an approach designed to promote community well-being through the establishment and maintenance of partnerships.</a:t>
            </a:r>
          </a:p>
          <a:p>
            <a:endParaRPr lang="en-US" altLang="en-US" sz="2400" dirty="0">
              <a:solidFill>
                <a:schemeClr val="tx1"/>
              </a:solidFill>
              <a:latin typeface="Arial" charset="0"/>
              <a:ea typeface="Arial" charset="0"/>
              <a:cs typeface="Arial" charset="0"/>
            </a:endParaRPr>
          </a:p>
          <a:p>
            <a:r>
              <a:rPr lang="en-US" altLang="en-US" sz="2400" b="1" dirty="0">
                <a:solidFill>
                  <a:schemeClr val="accent1">
                    <a:lumMod val="50000"/>
                  </a:schemeClr>
                </a:solidFill>
                <a:latin typeface="Arial" charset="0"/>
                <a:ea typeface="Arial" charset="0"/>
                <a:cs typeface="Arial" charset="0"/>
              </a:rPr>
              <a:t>Rather than assuming what is best for a community, </a:t>
            </a:r>
            <a:r>
              <a:rPr lang="en-US" altLang="en-US" sz="2400" b="1" i="1" dirty="0">
                <a:solidFill>
                  <a:schemeClr val="accent1">
                    <a:lumMod val="50000"/>
                  </a:schemeClr>
                </a:solidFill>
                <a:latin typeface="Arial" charset="0"/>
                <a:ea typeface="Arial" charset="0"/>
                <a:cs typeface="Arial" charset="0"/>
              </a:rPr>
              <a:t>CBPR utilizes community partnerships to establish full and equal participation in research by three groups: </a:t>
            </a:r>
          </a:p>
          <a:p>
            <a:pPr lvl="1"/>
            <a:r>
              <a:rPr lang="en-US" altLang="en-US" sz="2200" b="1" i="1" dirty="0">
                <a:solidFill>
                  <a:schemeClr val="accent1">
                    <a:lumMod val="50000"/>
                  </a:schemeClr>
                </a:solidFill>
                <a:latin typeface="Arial" charset="0"/>
                <a:ea typeface="Arial" charset="0"/>
                <a:cs typeface="Arial" charset="0"/>
              </a:rPr>
              <a:t>community members, </a:t>
            </a:r>
          </a:p>
          <a:p>
            <a:pPr lvl="1"/>
            <a:r>
              <a:rPr lang="en-US" altLang="en-US" sz="2200" b="1" i="1" dirty="0">
                <a:solidFill>
                  <a:schemeClr val="accent1">
                    <a:lumMod val="50000"/>
                  </a:schemeClr>
                </a:solidFill>
                <a:latin typeface="Arial" charset="0"/>
                <a:ea typeface="Arial" charset="0"/>
                <a:cs typeface="Arial" charset="0"/>
              </a:rPr>
              <a:t>organizational representatives, and </a:t>
            </a:r>
          </a:p>
          <a:p>
            <a:pPr lvl="1"/>
            <a:r>
              <a:rPr lang="en-US" altLang="en-US" sz="2200" b="1" i="1" dirty="0">
                <a:solidFill>
                  <a:schemeClr val="accent1">
                    <a:lumMod val="50000"/>
                  </a:schemeClr>
                </a:solidFill>
                <a:latin typeface="Arial" charset="0"/>
                <a:ea typeface="Arial" charset="0"/>
                <a:cs typeface="Arial" charset="0"/>
              </a:rPr>
              <a:t>academics. </a:t>
            </a:r>
          </a:p>
          <a:p>
            <a:pPr marL="457200" lvl="1" indent="0">
              <a:buNone/>
            </a:pPr>
            <a:r>
              <a:rPr lang="en-US" sz="2800" b="1" i="1" dirty="0">
                <a:solidFill>
                  <a:srgbClr val="E155D0"/>
                </a:solidFill>
                <a:latin typeface="Arial" charset="0"/>
                <a:ea typeface="Arial" charset="0"/>
                <a:cs typeface="Arial" charset="0"/>
              </a:rPr>
              <a:t>The following slide presents the CBPR process</a:t>
            </a:r>
            <a:endParaRPr lang="en-US" sz="1800" i="1" dirty="0">
              <a:solidFill>
                <a:srgbClr val="E155D0"/>
              </a:solidFill>
              <a:latin typeface="Arial" charset="0"/>
              <a:ea typeface="Arial" charset="0"/>
              <a:cs typeface="Arial" charset="0"/>
            </a:endParaRPr>
          </a:p>
          <a:p>
            <a:endParaRPr lang="en-US" sz="2400" dirty="0"/>
          </a:p>
        </p:txBody>
      </p:sp>
    </p:spTree>
    <p:custDataLst>
      <p:tags r:id="rId1"/>
    </p:custDataLst>
    <p:extLst>
      <p:ext uri="{BB962C8B-B14F-4D97-AF65-F5344CB8AC3E}">
        <p14:creationId xmlns:p14="http://schemas.microsoft.com/office/powerpoint/2010/main" val="1232334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1E55BE-0810-486F-888A-BCCD1B4B18FF}"/>
              </a:ext>
            </a:extLst>
          </p:cNvPr>
          <p:cNvSpPr>
            <a:spLocks noGrp="1"/>
          </p:cNvSpPr>
          <p:nvPr>
            <p:ph type="title"/>
          </p:nvPr>
        </p:nvSpPr>
        <p:spPr>
          <a:xfrm>
            <a:off x="409110" y="232363"/>
            <a:ext cx="8596668" cy="1320800"/>
          </a:xfrm>
        </p:spPr>
        <p:txBody>
          <a:bodyPr/>
          <a:lstStyle/>
          <a:p>
            <a:r>
              <a:rPr lang="en-US" b="1" dirty="0"/>
              <a:t>The CBPR Process</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0200" y="5150599"/>
            <a:ext cx="2956719" cy="1707401"/>
          </a:xfrm>
          <a:prstGeom prst="rect">
            <a:avLst/>
          </a:prstGeom>
        </p:spPr>
      </p:pic>
      <p:sp>
        <p:nvSpPr>
          <p:cNvPr id="2" name="Content Placeholder 1" descr="a diagram with connected circles showing the process of forming a community based participatory research project. Circles include: Assessing community strengths and dynamics; identifying priority public health issues and research questions; designing and conducting etiologic, intervention, and / or policy research; feeding back and interpreting research findings; disseminating and translating research findings, and at the center, maintaining, sustaining, and evaluating CBPR partnership."/>
          <p:cNvSpPr>
            <a:spLocks noGrp="1"/>
          </p:cNvSpPr>
          <p:nvPr>
            <p:ph idx="1"/>
          </p:nvPr>
        </p:nvSpPr>
        <p:spPr>
          <a:xfrm>
            <a:off x="1151029" y="602364"/>
            <a:ext cx="8264570" cy="5897827"/>
          </a:xfrm>
        </p:spPr>
        <p:txBody>
          <a:bodyPr>
            <a:normAutofit/>
          </a:bodyPr>
          <a:lstStyle/>
          <a:p>
            <a:endParaRPr lang="en-US" altLang="en-US" sz="2400" dirty="0"/>
          </a:p>
          <a:p>
            <a:endParaRPr lang="en-US" sz="2400" dirty="0"/>
          </a:p>
        </p:txBody>
      </p:sp>
      <p:pic>
        <p:nvPicPr>
          <p:cNvPr id="3" name="Picture 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1549" y="1267482"/>
            <a:ext cx="7370012" cy="5232709"/>
          </a:xfrm>
          <a:prstGeom prst="rect">
            <a:avLst/>
          </a:prstGeom>
        </p:spPr>
      </p:pic>
      <p:pic>
        <p:nvPicPr>
          <p:cNvPr id="5" name="Content Placeholder 6" descr="Upward Arrow and Text E3TC" title="TC-TAC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53" y="5655325"/>
            <a:ext cx="2887404" cy="1321944"/>
          </a:xfrm>
          <a:prstGeom prst="rect">
            <a:avLst/>
          </a:prstGeom>
        </p:spPr>
      </p:pic>
    </p:spTree>
    <p:custDataLst>
      <p:tags r:id="rId1"/>
    </p:custDataLst>
    <p:extLst>
      <p:ext uri="{BB962C8B-B14F-4D97-AF65-F5344CB8AC3E}">
        <p14:creationId xmlns:p14="http://schemas.microsoft.com/office/powerpoint/2010/main" val="2103561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589314"/>
            <a:ext cx="3331028" cy="2982686"/>
          </a:xfrm>
        </p:spPr>
        <p:txBody>
          <a:bodyPr>
            <a:normAutofit/>
          </a:bodyPr>
          <a:lstStyle/>
          <a:p>
            <a:r>
              <a:rPr lang="en-US" altLang="en-US" sz="3600" dirty="0"/>
              <a:t>The foundation of CBPR is the collaborative partnership</a:t>
            </a:r>
            <a:br>
              <a:rPr lang="en-US" altLang="en-US" sz="3600" dirty="0"/>
            </a:br>
            <a:endParaRPr lang="en-US" dirty="0"/>
          </a:p>
        </p:txBody>
      </p:sp>
      <p:sp>
        <p:nvSpPr>
          <p:cNvPr id="3" name="Content Placeholder 2"/>
          <p:cNvSpPr>
            <a:spLocks noGrp="1"/>
          </p:cNvSpPr>
          <p:nvPr>
            <p:ph idx="1"/>
          </p:nvPr>
        </p:nvSpPr>
        <p:spPr>
          <a:xfrm>
            <a:off x="4539343" y="375557"/>
            <a:ext cx="7249886" cy="6253843"/>
          </a:xfrm>
        </p:spPr>
        <p:txBody>
          <a:bodyPr>
            <a:normAutofit/>
          </a:bodyPr>
          <a:lstStyle/>
          <a:p>
            <a:endParaRPr lang="en-US" altLang="en-US" sz="2400" dirty="0"/>
          </a:p>
          <a:p>
            <a:pPr marL="0" indent="0">
              <a:buNone/>
            </a:pPr>
            <a:endParaRPr lang="en-US" altLang="en-US" sz="2800" dirty="0">
              <a:solidFill>
                <a:schemeClr val="tx1"/>
              </a:solidFill>
              <a:latin typeface="Arial" charset="0"/>
              <a:ea typeface="Arial" charset="0"/>
              <a:cs typeface="Arial" charset="0"/>
            </a:endParaRPr>
          </a:p>
          <a:p>
            <a:pPr marL="0" indent="0">
              <a:buNone/>
            </a:pPr>
            <a:r>
              <a:rPr lang="en-US" altLang="en-US" sz="2800" b="1" dirty="0">
                <a:solidFill>
                  <a:schemeClr val="tx1"/>
                </a:solidFill>
                <a:latin typeface="Arial" charset="0"/>
                <a:ea typeface="Arial" charset="0"/>
                <a:cs typeface="Arial" charset="0"/>
              </a:rPr>
              <a:t>Community members </a:t>
            </a:r>
          </a:p>
          <a:p>
            <a:pPr marL="0" indent="0">
              <a:buNone/>
            </a:pPr>
            <a:endParaRPr lang="en-US" altLang="en-US" sz="2800" dirty="0">
              <a:solidFill>
                <a:schemeClr val="tx1"/>
              </a:solidFill>
              <a:latin typeface="Arial" charset="0"/>
              <a:ea typeface="Arial" charset="0"/>
              <a:cs typeface="Arial" charset="0"/>
            </a:endParaRPr>
          </a:p>
          <a:p>
            <a:pPr lvl="1"/>
            <a:r>
              <a:rPr lang="en-US" altLang="en-US" sz="2600" dirty="0">
                <a:solidFill>
                  <a:schemeClr val="tx1"/>
                </a:solidFill>
                <a:latin typeface="Arial" charset="0"/>
                <a:ea typeface="Arial" charset="0"/>
                <a:cs typeface="Arial" charset="0"/>
              </a:rPr>
              <a:t>Provide academics with authentic perspectives on the real lived experiences of the affected community</a:t>
            </a:r>
          </a:p>
          <a:p>
            <a:pPr lvl="2"/>
            <a:r>
              <a:rPr lang="en-US" altLang="en-US" sz="2200" i="1" dirty="0">
                <a:solidFill>
                  <a:schemeClr val="tx1"/>
                </a:solidFill>
                <a:latin typeface="Arial" charset="0"/>
                <a:ea typeface="Arial" charset="0"/>
                <a:cs typeface="Arial" charset="0"/>
              </a:rPr>
              <a:t>They draw on their own experiences and the experiences of others in the community</a:t>
            </a:r>
          </a:p>
          <a:p>
            <a:pPr lvl="2"/>
            <a:r>
              <a:rPr lang="en-US" altLang="en-US" sz="2200" i="1" dirty="0">
                <a:solidFill>
                  <a:schemeClr val="tx1"/>
                </a:solidFill>
                <a:latin typeface="Arial" charset="0"/>
                <a:ea typeface="Arial" charset="0"/>
                <a:cs typeface="Arial" charset="0"/>
              </a:rPr>
              <a:t>Invaluable</a:t>
            </a:r>
            <a:endParaRPr lang="en-US" dirty="0"/>
          </a:p>
        </p:txBody>
      </p:sp>
    </p:spTree>
    <p:custDataLst>
      <p:tags r:id="rId1"/>
    </p:custDataLst>
    <p:extLst>
      <p:ext uri="{BB962C8B-B14F-4D97-AF65-F5344CB8AC3E}">
        <p14:creationId xmlns:p14="http://schemas.microsoft.com/office/powerpoint/2010/main" val="197949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46337" y="377126"/>
            <a:ext cx="8596668" cy="861391"/>
          </a:xfrm>
        </p:spPr>
        <p:txBody>
          <a:bodyPr>
            <a:noAutofit/>
          </a:bodyPr>
          <a:lstStyle/>
          <a:p>
            <a:r>
              <a:rPr lang="en-US" sz="3200" b="1" dirty="0">
                <a:solidFill>
                  <a:schemeClr val="accent2">
                    <a:lumMod val="50000"/>
                  </a:schemeClr>
                </a:solidFill>
                <a:cs typeface="Times New Roman" panose="02020603050405020304" pitchFamily="18" charset="0"/>
              </a:rPr>
              <a:t>Organizational Representatives </a:t>
            </a:r>
            <a:br>
              <a:rPr lang="en-US" sz="3200" b="1" dirty="0">
                <a:solidFill>
                  <a:schemeClr val="accent2">
                    <a:lumMod val="50000"/>
                  </a:schemeClr>
                </a:solidFill>
                <a:cs typeface="Times New Roman" panose="02020603050405020304" pitchFamily="18" charset="0"/>
              </a:rPr>
            </a:br>
            <a:r>
              <a:rPr lang="en-US" sz="3200" b="1" dirty="0">
                <a:solidFill>
                  <a:schemeClr val="accent2">
                    <a:lumMod val="50000"/>
                  </a:schemeClr>
                </a:solidFill>
                <a:cs typeface="Times New Roman" panose="02020603050405020304" pitchFamily="18" charset="0"/>
              </a:rPr>
              <a:t>(the community gate keepers)</a:t>
            </a:r>
          </a:p>
        </p:txBody>
      </p:sp>
      <p:sp>
        <p:nvSpPr>
          <p:cNvPr id="2" name="Content Placeholder 1"/>
          <p:cNvSpPr>
            <a:spLocks noGrp="1"/>
          </p:cNvSpPr>
          <p:nvPr>
            <p:ph idx="1"/>
          </p:nvPr>
        </p:nvSpPr>
        <p:spPr>
          <a:xfrm>
            <a:off x="304800" y="1683262"/>
            <a:ext cx="9448800" cy="5174738"/>
          </a:xfrm>
        </p:spPr>
        <p:txBody>
          <a:bodyPr>
            <a:normAutofit/>
          </a:bodyPr>
          <a:lstStyle/>
          <a:p>
            <a:pPr lvl="1"/>
            <a:r>
              <a:rPr lang="en-US" altLang="en-US" sz="2400" dirty="0">
                <a:solidFill>
                  <a:schemeClr val="tx1"/>
                </a:solidFill>
              </a:rPr>
              <a:t>Provide academics with access to community members and monitor the academics to ensure that no harm is done in the community</a:t>
            </a:r>
          </a:p>
          <a:p>
            <a:pPr lvl="1"/>
            <a:endParaRPr lang="en-US" altLang="en-US" sz="2400" dirty="0">
              <a:solidFill>
                <a:schemeClr val="tx1"/>
              </a:solidFill>
            </a:endParaRPr>
          </a:p>
          <a:p>
            <a:pPr lvl="1"/>
            <a:r>
              <a:rPr lang="en-US" altLang="en-US" sz="2400" dirty="0">
                <a:solidFill>
                  <a:schemeClr val="tx1"/>
                </a:solidFill>
              </a:rPr>
              <a:t>Have profound understanding of community life</a:t>
            </a:r>
          </a:p>
          <a:p>
            <a:pPr lvl="1"/>
            <a:endParaRPr lang="en-US" altLang="en-US" sz="2400" dirty="0">
              <a:solidFill>
                <a:schemeClr val="tx1"/>
              </a:solidFill>
            </a:endParaRPr>
          </a:p>
          <a:p>
            <a:pPr lvl="1"/>
            <a:r>
              <a:rPr lang="en-US" altLang="en-US" sz="2400" dirty="0">
                <a:solidFill>
                  <a:schemeClr val="tx1"/>
                </a:solidFill>
              </a:rPr>
              <a:t>Have perspectives about service and programmatic uptake, what works and does not work during service delivery to meet needs, and valuable experiences trying to meet community needs</a:t>
            </a:r>
          </a:p>
          <a:p>
            <a:pPr marL="0" indent="0">
              <a:buNone/>
            </a:pPr>
            <a:endParaRPr lang="en-US" dirty="0">
              <a:solidFill>
                <a:schemeClr val="tx1"/>
              </a:solidFill>
            </a:endParaRPr>
          </a:p>
        </p:txBody>
      </p:sp>
    </p:spTree>
    <p:custDataLst>
      <p:tags r:id="rId1"/>
    </p:custDataLst>
    <p:extLst>
      <p:ext uri="{BB962C8B-B14F-4D97-AF65-F5344CB8AC3E}">
        <p14:creationId xmlns:p14="http://schemas.microsoft.com/office/powerpoint/2010/main" val="2585462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4159" y="1426029"/>
            <a:ext cx="3333857" cy="2292532"/>
          </a:xfrm>
        </p:spPr>
        <p:txBody>
          <a:bodyPr>
            <a:normAutofit fontScale="90000"/>
          </a:bodyPr>
          <a:lstStyle/>
          <a:p>
            <a:br>
              <a:rPr lang="en-US" sz="4400" b="1" dirty="0"/>
            </a:br>
            <a:br>
              <a:rPr lang="en-US" sz="4400" b="1" dirty="0"/>
            </a:br>
            <a:r>
              <a:rPr lang="en-US" sz="4400" b="1" dirty="0"/>
              <a:t>14</a:t>
            </a:r>
            <a:br>
              <a:rPr lang="en-US" sz="4400" b="1" dirty="0"/>
            </a:br>
            <a:r>
              <a:rPr lang="en-US" sz="4400" b="1" dirty="0"/>
              <a:t>Partnership Principles</a:t>
            </a:r>
          </a:p>
        </p:txBody>
      </p:sp>
      <p:sp>
        <p:nvSpPr>
          <p:cNvPr id="3" name="Content Placeholder 2"/>
          <p:cNvSpPr>
            <a:spLocks noGrp="1"/>
          </p:cNvSpPr>
          <p:nvPr>
            <p:ph idx="1"/>
          </p:nvPr>
        </p:nvSpPr>
        <p:spPr>
          <a:xfrm>
            <a:off x="4336869" y="547551"/>
            <a:ext cx="7648302" cy="5910943"/>
          </a:xfrm>
        </p:spPr>
        <p:txBody>
          <a:bodyPr>
            <a:noAutofit/>
          </a:bodyPr>
          <a:lstStyle/>
          <a:p>
            <a:pPr>
              <a:spcBef>
                <a:spcPts val="600"/>
              </a:spcBef>
            </a:pPr>
            <a:r>
              <a:rPr lang="en-US" altLang="en-US" dirty="0">
                <a:solidFill>
                  <a:schemeClr val="tx1"/>
                </a:solidFill>
                <a:latin typeface="+mj-lt"/>
                <a:ea typeface="Arial" charset="0"/>
                <a:cs typeface="Arial" charset="0"/>
              </a:rPr>
              <a:t>Mutual respect and genuineness </a:t>
            </a:r>
          </a:p>
          <a:p>
            <a:pPr>
              <a:spcBef>
                <a:spcPts val="600"/>
              </a:spcBef>
            </a:pPr>
            <a:r>
              <a:rPr lang="en-US" altLang="en-US" dirty="0">
                <a:solidFill>
                  <a:schemeClr val="tx1"/>
                </a:solidFill>
                <a:latin typeface="+mj-lt"/>
                <a:ea typeface="Arial" charset="0"/>
                <a:cs typeface="Arial" charset="0"/>
              </a:rPr>
              <a:t>Establishing and utilizing formal and informal partnership networks and structures </a:t>
            </a:r>
          </a:p>
          <a:p>
            <a:pPr>
              <a:spcBef>
                <a:spcPts val="600"/>
              </a:spcBef>
            </a:pPr>
            <a:r>
              <a:rPr lang="en-US" altLang="en-US" dirty="0">
                <a:solidFill>
                  <a:schemeClr val="tx1"/>
                </a:solidFill>
                <a:latin typeface="+mj-lt"/>
                <a:ea typeface="Arial" charset="0"/>
                <a:cs typeface="Arial" charset="0"/>
              </a:rPr>
              <a:t>Committing to transparent processes and clear and open communication </a:t>
            </a:r>
          </a:p>
          <a:p>
            <a:pPr>
              <a:spcBef>
                <a:spcPts val="600"/>
              </a:spcBef>
            </a:pPr>
            <a:r>
              <a:rPr lang="en-US" altLang="en-US" dirty="0">
                <a:solidFill>
                  <a:schemeClr val="tx1"/>
                </a:solidFill>
                <a:latin typeface="+mj-lt"/>
                <a:ea typeface="Arial" charset="0"/>
                <a:cs typeface="Arial" charset="0"/>
              </a:rPr>
              <a:t>Roles, norms, and processes evolving from the input and agreement of all partners </a:t>
            </a:r>
          </a:p>
          <a:p>
            <a:pPr>
              <a:spcBef>
                <a:spcPts val="600"/>
              </a:spcBef>
            </a:pPr>
            <a:r>
              <a:rPr lang="en-US" altLang="en-US" dirty="0">
                <a:solidFill>
                  <a:schemeClr val="tx1"/>
                </a:solidFill>
                <a:latin typeface="+mj-lt"/>
                <a:ea typeface="Arial" charset="0"/>
                <a:cs typeface="Arial" charset="0"/>
              </a:rPr>
              <a:t>Agreeing on values, goals, and objectives of the project and practice </a:t>
            </a:r>
          </a:p>
          <a:p>
            <a:pPr>
              <a:spcBef>
                <a:spcPts val="600"/>
              </a:spcBef>
            </a:pPr>
            <a:r>
              <a:rPr lang="en-US" altLang="en-US" dirty="0">
                <a:solidFill>
                  <a:schemeClr val="tx1"/>
                </a:solidFill>
                <a:latin typeface="+mj-lt"/>
                <a:ea typeface="Arial" charset="0"/>
                <a:cs typeface="Arial" charset="0"/>
              </a:rPr>
              <a:t>Building upon each partner</a:t>
            </a:r>
            <a:r>
              <a:rPr lang="ja-JP" altLang="en-US" dirty="0">
                <a:solidFill>
                  <a:schemeClr val="tx1"/>
                </a:solidFill>
                <a:latin typeface="+mj-lt"/>
                <a:ea typeface="Arial" charset="0"/>
                <a:cs typeface="Arial" charset="0"/>
              </a:rPr>
              <a:t>’</a:t>
            </a:r>
            <a:r>
              <a:rPr lang="en-US" altLang="ja-JP" dirty="0">
                <a:solidFill>
                  <a:schemeClr val="tx1"/>
                </a:solidFill>
                <a:latin typeface="+mj-lt"/>
                <a:ea typeface="Arial" charset="0"/>
                <a:cs typeface="Arial" charset="0"/>
              </a:rPr>
              <a:t>s strengths and assets </a:t>
            </a:r>
            <a:endParaRPr lang="en-US" altLang="en-US" dirty="0">
              <a:solidFill>
                <a:schemeClr val="tx1"/>
              </a:solidFill>
              <a:latin typeface="+mj-lt"/>
              <a:ea typeface="Arial" charset="0"/>
              <a:cs typeface="Arial" charset="0"/>
            </a:endParaRPr>
          </a:p>
          <a:p>
            <a:pPr>
              <a:spcBef>
                <a:spcPts val="600"/>
              </a:spcBef>
            </a:pPr>
            <a:r>
              <a:rPr lang="en-US" altLang="en-US" dirty="0">
                <a:solidFill>
                  <a:schemeClr val="tx1"/>
                </a:solidFill>
                <a:latin typeface="+mj-lt"/>
                <a:ea typeface="Arial" charset="0"/>
                <a:cs typeface="Arial" charset="0"/>
              </a:rPr>
              <a:t>Offering continual feedback among members </a:t>
            </a:r>
          </a:p>
          <a:p>
            <a:pPr>
              <a:spcBef>
                <a:spcPts val="600"/>
              </a:spcBef>
            </a:pPr>
            <a:r>
              <a:rPr lang="en-US" altLang="en-US" dirty="0">
                <a:solidFill>
                  <a:schemeClr val="tx1"/>
                </a:solidFill>
                <a:latin typeface="+mj-lt"/>
                <a:ea typeface="Arial" charset="0"/>
                <a:cs typeface="Arial" charset="0"/>
              </a:rPr>
              <a:t>Balancing power and sharing resources </a:t>
            </a:r>
          </a:p>
          <a:p>
            <a:pPr>
              <a:spcBef>
                <a:spcPts val="600"/>
              </a:spcBef>
            </a:pPr>
            <a:r>
              <a:rPr lang="en-US" altLang="en-US" dirty="0">
                <a:solidFill>
                  <a:schemeClr val="tx1"/>
                </a:solidFill>
                <a:latin typeface="+mj-lt"/>
                <a:ea typeface="Arial" charset="0"/>
                <a:cs typeface="Arial" charset="0"/>
              </a:rPr>
              <a:t>Sharing credit for the accomplishments of the partnership </a:t>
            </a:r>
          </a:p>
          <a:p>
            <a:pPr>
              <a:spcBef>
                <a:spcPts val="600"/>
              </a:spcBef>
            </a:pPr>
            <a:r>
              <a:rPr lang="en-US" altLang="en-US" dirty="0">
                <a:solidFill>
                  <a:schemeClr val="tx1"/>
                </a:solidFill>
                <a:latin typeface="+mj-lt"/>
                <a:ea typeface="Arial" charset="0"/>
                <a:cs typeface="Arial" charset="0"/>
              </a:rPr>
              <a:t>Facing challenges together </a:t>
            </a:r>
          </a:p>
          <a:p>
            <a:pPr>
              <a:spcBef>
                <a:spcPts val="600"/>
              </a:spcBef>
            </a:pPr>
            <a:r>
              <a:rPr lang="en-US" altLang="en-US" dirty="0">
                <a:solidFill>
                  <a:schemeClr val="tx1"/>
                </a:solidFill>
                <a:latin typeface="+mj-lt"/>
                <a:ea typeface="Arial" charset="0"/>
                <a:cs typeface="Arial" charset="0"/>
              </a:rPr>
              <a:t>Developing and using relationships and networks outside of the partnership</a:t>
            </a:r>
          </a:p>
          <a:p>
            <a:pPr>
              <a:spcBef>
                <a:spcPts val="600"/>
              </a:spcBef>
            </a:pPr>
            <a:r>
              <a:rPr lang="en-US" altLang="en-US" dirty="0">
                <a:solidFill>
                  <a:schemeClr val="tx1"/>
                </a:solidFill>
                <a:latin typeface="+mj-lt"/>
                <a:ea typeface="Arial" charset="0"/>
                <a:cs typeface="Arial" charset="0"/>
              </a:rPr>
              <a:t>Incorporating existing environmental structures to address partnership focuses </a:t>
            </a:r>
          </a:p>
          <a:p>
            <a:pPr>
              <a:spcBef>
                <a:spcPts val="600"/>
              </a:spcBef>
            </a:pPr>
            <a:r>
              <a:rPr lang="en-US" altLang="en-US" dirty="0">
                <a:solidFill>
                  <a:schemeClr val="tx1"/>
                </a:solidFill>
                <a:latin typeface="+mj-lt"/>
                <a:ea typeface="Arial" charset="0"/>
                <a:cs typeface="Arial" charset="0"/>
              </a:rPr>
              <a:t>Taking responsibility for the partnership and its actions </a:t>
            </a:r>
          </a:p>
          <a:p>
            <a:pPr>
              <a:spcBef>
                <a:spcPts val="600"/>
              </a:spcBef>
            </a:pPr>
            <a:r>
              <a:rPr lang="en-US" altLang="en-US" dirty="0">
                <a:solidFill>
                  <a:schemeClr val="tx1"/>
                </a:solidFill>
                <a:latin typeface="+mj-lt"/>
                <a:ea typeface="Arial" charset="0"/>
                <a:cs typeface="Arial" charset="0"/>
              </a:rPr>
              <a:t>Disseminating conclusions and findings to state agencies, community members, and policy makers </a:t>
            </a:r>
          </a:p>
          <a:p>
            <a:pPr>
              <a:spcBef>
                <a:spcPts val="600"/>
              </a:spcBef>
            </a:pPr>
            <a:endParaRPr lang="en-US" altLang="en-US" dirty="0">
              <a:solidFill>
                <a:schemeClr val="tx1"/>
              </a:solidFill>
              <a:latin typeface="+mj-lt"/>
              <a:ea typeface="Arial" charset="0"/>
              <a:cs typeface="Arial" charset="0"/>
            </a:endParaRPr>
          </a:p>
          <a:p>
            <a:pPr>
              <a:spcBef>
                <a:spcPts val="600"/>
              </a:spcBef>
            </a:pPr>
            <a:endParaRPr lang="en-US" altLang="en-US" dirty="0">
              <a:solidFill>
                <a:schemeClr val="tx1"/>
              </a:solidFill>
              <a:latin typeface="+mj-lt"/>
              <a:ea typeface="Arial" charset="0"/>
              <a:cs typeface="Arial" charset="0"/>
            </a:endParaRPr>
          </a:p>
          <a:p>
            <a:pPr>
              <a:spcBef>
                <a:spcPts val="600"/>
              </a:spcBef>
            </a:pPr>
            <a:endParaRPr lang="en-US" altLang="en-US" dirty="0">
              <a:solidFill>
                <a:schemeClr val="tx1"/>
              </a:solidFill>
              <a:latin typeface="+mj-lt"/>
              <a:ea typeface="Arial" charset="0"/>
              <a:cs typeface="Arial" charset="0"/>
            </a:endParaRPr>
          </a:p>
          <a:p>
            <a:pPr>
              <a:spcBef>
                <a:spcPts val="600"/>
              </a:spcBef>
              <a:buFont typeface="+mj-lt"/>
              <a:buAutoNum type="arabicPeriod"/>
            </a:pPr>
            <a:endParaRPr lang="en-US" altLang="en-US" dirty="0">
              <a:solidFill>
                <a:schemeClr val="tx1"/>
              </a:solidFill>
              <a:latin typeface="+mj-lt"/>
              <a:ea typeface="Arial" charset="0"/>
              <a:cs typeface="Arial" charset="0"/>
            </a:endParaRPr>
          </a:p>
          <a:p>
            <a:pPr>
              <a:spcBef>
                <a:spcPts val="600"/>
              </a:spcBef>
            </a:pPr>
            <a:endParaRPr lang="en-US" altLang="en-US" dirty="0">
              <a:solidFill>
                <a:schemeClr val="tx1"/>
              </a:solidFill>
              <a:latin typeface="+mj-lt"/>
              <a:ea typeface="Arial" charset="0"/>
              <a:cs typeface="Arial" charset="0"/>
            </a:endParaRPr>
          </a:p>
          <a:p>
            <a:pPr>
              <a:spcBef>
                <a:spcPts val="600"/>
              </a:spcBef>
            </a:pPr>
            <a:endParaRPr lang="en-US" dirty="0">
              <a:solidFill>
                <a:schemeClr val="tx1"/>
              </a:solidFill>
              <a:latin typeface="+mj-lt"/>
            </a:endParaRPr>
          </a:p>
        </p:txBody>
      </p:sp>
    </p:spTree>
    <p:custDataLst>
      <p:tags r:id="rId1"/>
    </p:custDataLst>
    <p:extLst>
      <p:ext uri="{BB962C8B-B14F-4D97-AF65-F5344CB8AC3E}">
        <p14:creationId xmlns:p14="http://schemas.microsoft.com/office/powerpoint/2010/main" val="2045915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06" y="320040"/>
            <a:ext cx="8847908" cy="1717766"/>
          </a:xfrm>
        </p:spPr>
        <p:txBody>
          <a:bodyPr>
            <a:normAutofit fontScale="90000"/>
          </a:bodyPr>
          <a:lstStyle/>
          <a:p>
            <a:r>
              <a:rPr lang="en-US" altLang="en-US" sz="4000" b="1" dirty="0">
                <a:ea typeface="Arial" charset="0"/>
                <a:cs typeface="Arial" charset="0"/>
              </a:rPr>
              <a:t>Networking, Building Trust, &amp; Negotiation:</a:t>
            </a:r>
            <a:br>
              <a:rPr lang="en-US" altLang="en-US" sz="4000" b="1" dirty="0">
                <a:solidFill>
                  <a:schemeClr val="tx1"/>
                </a:solidFill>
                <a:ea typeface="Arial" charset="0"/>
                <a:cs typeface="Arial" charset="0"/>
              </a:rPr>
            </a:br>
            <a:r>
              <a:rPr lang="en-US" altLang="en-US" sz="3200" b="1" i="1" dirty="0">
                <a:solidFill>
                  <a:schemeClr val="tx1"/>
                </a:solidFill>
                <a:ea typeface="Arial" charset="0"/>
                <a:cs typeface="Arial" charset="0"/>
              </a:rPr>
              <a:t>are key in partnership development</a:t>
            </a:r>
            <a:br>
              <a:rPr lang="en-US" altLang="en-US" sz="3200" b="1" i="1" dirty="0">
                <a:solidFill>
                  <a:schemeClr val="tx1"/>
                </a:solidFill>
                <a:ea typeface="Arial" charset="0"/>
                <a:cs typeface="Arial" charset="0"/>
              </a:rPr>
            </a:br>
            <a:br>
              <a:rPr lang="en-US" altLang="en-US" sz="3200" b="1" i="1" dirty="0">
                <a:solidFill>
                  <a:schemeClr val="tx1"/>
                </a:solidFill>
                <a:ea typeface="Arial" charset="0"/>
                <a:cs typeface="Arial" charset="0"/>
              </a:rPr>
            </a:br>
            <a:br>
              <a:rPr lang="en-US" altLang="en-US" sz="3200" b="1" i="1" dirty="0">
                <a:solidFill>
                  <a:schemeClr val="accent2">
                    <a:lumMod val="75000"/>
                  </a:schemeClr>
                </a:solidFill>
                <a:ea typeface="Arial" charset="0"/>
                <a:cs typeface="Arial" charset="0"/>
              </a:rPr>
            </a:br>
            <a:r>
              <a:rPr lang="en-US" altLang="en-US" sz="3100" b="1" dirty="0">
                <a:solidFill>
                  <a:schemeClr val="accent2">
                    <a:lumMod val="50000"/>
                  </a:schemeClr>
                </a:solidFill>
                <a:ea typeface="Arial" charset="0"/>
                <a:cs typeface="Arial" charset="0"/>
              </a:rPr>
              <a:t>Networking: </a:t>
            </a:r>
            <a:br>
              <a:rPr lang="en-US" altLang="en-US" sz="3100" dirty="0">
                <a:solidFill>
                  <a:schemeClr val="accent2">
                    <a:lumMod val="75000"/>
                  </a:schemeClr>
                </a:solidFill>
                <a:ea typeface="Arial" charset="0"/>
                <a:cs typeface="Arial" charset="0"/>
              </a:rPr>
            </a:br>
            <a:endParaRPr lang="en-US" sz="3100" b="1" dirty="0">
              <a:solidFill>
                <a:schemeClr val="accent2">
                  <a:lumMod val="75000"/>
                </a:schemeClr>
              </a:solidFill>
              <a:ea typeface="Arial" charset="0"/>
              <a:cs typeface="Arial" charset="0"/>
            </a:endParaRPr>
          </a:p>
        </p:txBody>
      </p:sp>
      <p:sp>
        <p:nvSpPr>
          <p:cNvPr id="3" name="Content Placeholder 2"/>
          <p:cNvSpPr>
            <a:spLocks noGrp="1"/>
          </p:cNvSpPr>
          <p:nvPr>
            <p:ph idx="1"/>
          </p:nvPr>
        </p:nvSpPr>
        <p:spPr>
          <a:xfrm>
            <a:off x="209006" y="3199625"/>
            <a:ext cx="9529354" cy="4983481"/>
          </a:xfrm>
        </p:spPr>
        <p:txBody>
          <a:bodyPr>
            <a:normAutofit/>
          </a:bodyPr>
          <a:lstStyle/>
          <a:p>
            <a:pPr lvl="1"/>
            <a:r>
              <a:rPr lang="en-US" altLang="en-US" sz="2400" dirty="0">
                <a:solidFill>
                  <a:schemeClr val="tx1"/>
                </a:solidFill>
                <a:latin typeface="+mj-lt"/>
                <a:ea typeface="Arial" charset="0"/>
                <a:cs typeface="Arial" charset="0"/>
              </a:rPr>
              <a:t>The foundations of CBPR require the development of a network with individuals having similar areas of interest or concern</a:t>
            </a:r>
          </a:p>
          <a:p>
            <a:pPr lvl="1">
              <a:lnSpc>
                <a:spcPct val="80000"/>
              </a:lnSpc>
            </a:pPr>
            <a:endParaRPr lang="en-US" altLang="en-US" sz="2400" dirty="0">
              <a:solidFill>
                <a:schemeClr val="tx1"/>
              </a:solidFill>
              <a:latin typeface="+mj-lt"/>
              <a:ea typeface="Arial" charset="0"/>
              <a:cs typeface="Arial" charset="0"/>
            </a:endParaRPr>
          </a:p>
          <a:p>
            <a:pPr lvl="1">
              <a:lnSpc>
                <a:spcPct val="80000"/>
              </a:lnSpc>
            </a:pPr>
            <a:r>
              <a:rPr lang="en-US" altLang="en-US" sz="2400" dirty="0">
                <a:solidFill>
                  <a:schemeClr val="tx1"/>
                </a:solidFill>
                <a:latin typeface="+mj-lt"/>
                <a:ea typeface="Arial" charset="0"/>
                <a:cs typeface="Arial" charset="0"/>
              </a:rPr>
              <a:t>Becoming familiar with the resources within one</a:t>
            </a:r>
            <a:r>
              <a:rPr lang="ja-JP" altLang="en-US" sz="2400" dirty="0">
                <a:solidFill>
                  <a:schemeClr val="tx1"/>
                </a:solidFill>
                <a:latin typeface="+mj-lt"/>
                <a:ea typeface="Arial" charset="0"/>
                <a:cs typeface="Arial" charset="0"/>
              </a:rPr>
              <a:t>’</a:t>
            </a:r>
            <a:r>
              <a:rPr lang="en-US" altLang="ja-JP" sz="2400" dirty="0">
                <a:solidFill>
                  <a:schemeClr val="tx1"/>
                </a:solidFill>
                <a:latin typeface="+mj-lt"/>
                <a:ea typeface="Arial" charset="0"/>
                <a:cs typeface="Arial" charset="0"/>
              </a:rPr>
              <a:t>s geographic area is likely to yield beneficial outcomes</a:t>
            </a:r>
          </a:p>
          <a:p>
            <a:pPr lvl="1">
              <a:lnSpc>
                <a:spcPct val="80000"/>
              </a:lnSpc>
            </a:pPr>
            <a:endParaRPr lang="en-US" altLang="ja-JP" sz="2400" dirty="0">
              <a:solidFill>
                <a:schemeClr val="tx1"/>
              </a:solidFill>
              <a:latin typeface="+mj-lt"/>
              <a:ea typeface="Arial" charset="0"/>
              <a:cs typeface="Arial" charset="0"/>
            </a:endParaRPr>
          </a:p>
          <a:p>
            <a:pPr lvl="1">
              <a:lnSpc>
                <a:spcPct val="80000"/>
              </a:lnSpc>
            </a:pPr>
            <a:r>
              <a:rPr lang="en-US" altLang="ja-JP" sz="2400" dirty="0">
                <a:solidFill>
                  <a:schemeClr val="tx1"/>
                </a:solidFill>
                <a:latin typeface="+mj-lt"/>
                <a:ea typeface="Arial" charset="0"/>
                <a:cs typeface="Arial" charset="0"/>
              </a:rPr>
              <a:t>Networking facilitates trust  </a:t>
            </a:r>
            <a:endParaRPr lang="en-US" altLang="en-US" sz="2400" dirty="0">
              <a:solidFill>
                <a:schemeClr val="tx1"/>
              </a:solidFill>
              <a:latin typeface="+mj-lt"/>
              <a:ea typeface="Arial" charset="0"/>
              <a:cs typeface="Arial" charset="0"/>
            </a:endParaRPr>
          </a:p>
          <a:p>
            <a:pPr lvl="1">
              <a:lnSpc>
                <a:spcPct val="80000"/>
              </a:lnSpc>
            </a:pPr>
            <a:endParaRPr lang="en-US" altLang="en-US" sz="2800" dirty="0">
              <a:latin typeface="+mj-lt"/>
              <a:ea typeface="Arial" charset="0"/>
              <a:cs typeface="Arial" charset="0"/>
            </a:endParaRPr>
          </a:p>
          <a:p>
            <a:pPr lvl="2">
              <a:lnSpc>
                <a:spcPct val="80000"/>
              </a:lnSpc>
            </a:pPr>
            <a:endParaRPr lang="en-US" altLang="en-US" sz="2400" dirty="0">
              <a:latin typeface="+mj-lt"/>
            </a:endParaRPr>
          </a:p>
          <a:p>
            <a:endParaRPr lang="en-US" sz="2000" dirty="0">
              <a:latin typeface="+mj-lt"/>
            </a:endParaRPr>
          </a:p>
        </p:txBody>
      </p:sp>
    </p:spTree>
    <p:custDataLst>
      <p:tags r:id="rId1"/>
    </p:custDataLst>
    <p:extLst>
      <p:ext uri="{BB962C8B-B14F-4D97-AF65-F5344CB8AC3E}">
        <p14:creationId xmlns:p14="http://schemas.microsoft.com/office/powerpoint/2010/main" val="240796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3TC Logo">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5400" y="627046"/>
            <a:ext cx="1600200" cy="598362"/>
          </a:xfrm>
          <a:prstGeom prst="rect">
            <a:avLst/>
          </a:prstGeom>
        </p:spPr>
      </p:pic>
      <p:sp>
        <p:nvSpPr>
          <p:cNvPr id="3" name="Title 2"/>
          <p:cNvSpPr>
            <a:spLocks noGrp="1"/>
          </p:cNvSpPr>
          <p:nvPr>
            <p:ph type="ctrTitle"/>
          </p:nvPr>
        </p:nvSpPr>
        <p:spPr>
          <a:xfrm>
            <a:off x="883068" y="1161775"/>
            <a:ext cx="10516452" cy="1343755"/>
          </a:xfrm>
        </p:spPr>
        <p:txBody>
          <a:bodyPr>
            <a:noAutofit/>
          </a:bodyPr>
          <a:lstStyle/>
          <a:p>
            <a:pPr algn="l"/>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br>
              <a:rPr lang="en-US" sz="2400" dirty="0">
                <a:solidFill>
                  <a:schemeClr val="accent2">
                    <a:lumMod val="50000"/>
                  </a:schemeClr>
                </a:solidFill>
                <a:cs typeface="Times New Roman" panose="02020603050405020304" pitchFamily="18" charset="0"/>
              </a:rPr>
            </a:br>
            <a:r>
              <a:rPr lang="en-US" sz="2400" b="1" dirty="0">
                <a:solidFill>
                  <a:schemeClr val="accent2">
                    <a:lumMod val="50000"/>
                  </a:schemeClr>
                </a:solidFill>
                <a:cs typeface="Times New Roman" panose="02020603050405020304" pitchFamily="18" charset="0"/>
              </a:rPr>
              <a:t>VOCATIONAL REHABILITATION TECHNICAL ASSISTANCE </a:t>
            </a:r>
            <a:br>
              <a:rPr lang="en-US" sz="2400" b="1" dirty="0">
                <a:solidFill>
                  <a:schemeClr val="accent2">
                    <a:lumMod val="50000"/>
                  </a:schemeClr>
                </a:solidFill>
                <a:cs typeface="Times New Roman" panose="02020603050405020304" pitchFamily="18" charset="0"/>
              </a:rPr>
            </a:br>
            <a:r>
              <a:rPr lang="en-US" sz="2400" b="1" dirty="0">
                <a:solidFill>
                  <a:schemeClr val="accent2">
                    <a:lumMod val="50000"/>
                  </a:schemeClr>
                </a:solidFill>
                <a:cs typeface="Times New Roman" panose="02020603050405020304" pitchFamily="18" charset="0"/>
              </a:rPr>
              <a:t>CENTER FOR  TARGETED COMMUNITIES (VR-TAC-TC)</a:t>
            </a:r>
            <a:br>
              <a:rPr lang="en-US" sz="2400" b="1" dirty="0">
                <a:solidFill>
                  <a:schemeClr val="accent2">
                    <a:lumMod val="50000"/>
                  </a:schemeClr>
                </a:solidFill>
                <a:cs typeface="Times New Roman" panose="02020603050405020304" pitchFamily="18" charset="0"/>
              </a:rPr>
            </a:br>
            <a:r>
              <a:rPr lang="en-US" sz="2800" b="1" dirty="0">
                <a:solidFill>
                  <a:schemeClr val="accent2">
                    <a:lumMod val="50000"/>
                  </a:schemeClr>
                </a:solidFill>
                <a:cs typeface="Times New Roman" panose="02020603050405020304" pitchFamily="18" charset="0"/>
              </a:rPr>
              <a:t>PROJECT E3: Educate, Empower, and Employ</a:t>
            </a:r>
          </a:p>
        </p:txBody>
      </p:sp>
      <p:pic>
        <p:nvPicPr>
          <p:cNvPr id="15" name="Southern" title="Southern University and A&amp;M College at Baton Rouge, LA"/>
          <p:cNvPicPr>
            <a:picLocks noChangeAspect="1"/>
          </p:cNvPicPr>
          <p:nvPr/>
        </p:nvPicPr>
        <p:blipFill>
          <a:blip r:embed="rId5"/>
          <a:stretch>
            <a:fillRect/>
          </a:stretch>
        </p:blipFill>
        <p:spPr>
          <a:xfrm>
            <a:off x="457201" y="2960745"/>
            <a:ext cx="2210805" cy="2210805"/>
          </a:xfrm>
          <a:prstGeom prst="ellipse">
            <a:avLst/>
          </a:prstGeom>
          <a:ln>
            <a:noFill/>
          </a:ln>
          <a:effectLst>
            <a:softEdge rad="112500"/>
          </a:effectLst>
        </p:spPr>
      </p:pic>
      <p:pic>
        <p:nvPicPr>
          <p:cNvPr id="12" name="UW Madison" descr="University of Wisconsin - Madison" title="UW Madison"/>
          <p:cNvPicPr/>
          <p:nvPr/>
        </p:nvPicPr>
        <p:blipFill rotWithShape="1">
          <a:blip r:embed="rId6">
            <a:extLst>
              <a:ext uri="{28A0092B-C50C-407E-A947-70E740481C1C}">
                <a14:useLocalDpi xmlns:a14="http://schemas.microsoft.com/office/drawing/2010/main" val="0"/>
              </a:ext>
            </a:extLst>
          </a:blip>
          <a:srcRect l="24901" r="22925"/>
          <a:stretch/>
        </p:blipFill>
        <p:spPr bwMode="auto">
          <a:xfrm>
            <a:off x="2816050" y="3711215"/>
            <a:ext cx="1760792" cy="1528849"/>
          </a:xfrm>
          <a:prstGeom prst="rect">
            <a:avLst/>
          </a:prstGeom>
          <a:ln>
            <a:noFill/>
          </a:ln>
          <a:extLst>
            <a:ext uri="{53640926-AAD7-44d8-BBD7-CCE9431645EC}">
              <a14:shadowObscured xmlns="" xmlns:a14="http://schemas.microsoft.com/office/drawing/2010/main"/>
            </a:ext>
          </a:extLst>
        </p:spPr>
      </p:pic>
      <p:pic>
        <p:nvPicPr>
          <p:cNvPr id="17" name="Stout" descr="University of Wisconsin - Stout" title="UW Stout"/>
          <p:cNvPicPr/>
          <p:nvPr/>
        </p:nvPicPr>
        <p:blipFill rotWithShape="1">
          <a:blip r:embed="rId7">
            <a:extLst>
              <a:ext uri="{28A0092B-C50C-407E-A947-70E740481C1C}">
                <a14:useLocalDpi xmlns:a14="http://schemas.microsoft.com/office/drawing/2010/main" val="0"/>
              </a:ext>
            </a:extLst>
          </a:blip>
          <a:srcRect l="19670"/>
          <a:stretch/>
        </p:blipFill>
        <p:spPr bwMode="auto">
          <a:xfrm>
            <a:off x="4877658" y="2817216"/>
            <a:ext cx="1537524" cy="1343755"/>
          </a:xfrm>
          <a:prstGeom prst="rect">
            <a:avLst/>
          </a:prstGeom>
          <a:ln>
            <a:noFill/>
          </a:ln>
          <a:extLst>
            <a:ext uri="{53640926-AAD7-44d8-BBD7-CCE9431645EC}">
              <a14:shadowObscured xmlns="" xmlns:a14="http://schemas.microsoft.com/office/drawing/2010/main"/>
            </a:ext>
          </a:extLst>
        </p:spPr>
      </p:pic>
      <p:pic>
        <p:nvPicPr>
          <p:cNvPr id="21" name="UK" descr="University of Kentucky" title="UK"/>
          <p:cNvPicPr/>
          <p:nvPr/>
        </p:nvPicPr>
        <p:blipFill>
          <a:blip r:embed="rId8">
            <a:extLst>
              <a:ext uri="{28A0092B-C50C-407E-A947-70E740481C1C}">
                <a14:useLocalDpi xmlns:a14="http://schemas.microsoft.com/office/drawing/2010/main" val="0"/>
              </a:ext>
            </a:extLst>
          </a:blip>
          <a:stretch>
            <a:fillRect/>
          </a:stretch>
        </p:blipFill>
        <p:spPr>
          <a:xfrm>
            <a:off x="5410201" y="4724400"/>
            <a:ext cx="1532919" cy="1057900"/>
          </a:xfrm>
          <a:prstGeom prst="rect">
            <a:avLst/>
          </a:prstGeom>
        </p:spPr>
      </p:pic>
      <p:pic>
        <p:nvPicPr>
          <p:cNvPr id="18" name="UI" descr="University of Illinois at Urbana-Champaign" title="Illnois"/>
          <p:cNvPicPr/>
          <p:nvPr/>
        </p:nvPicPr>
        <p:blipFill>
          <a:blip r:embed="rId9">
            <a:extLst>
              <a:ext uri="{28A0092B-C50C-407E-A947-70E740481C1C}">
                <a14:useLocalDpi xmlns:a14="http://schemas.microsoft.com/office/drawing/2010/main" val="0"/>
              </a:ext>
            </a:extLst>
          </a:blip>
          <a:stretch>
            <a:fillRect/>
          </a:stretch>
        </p:blipFill>
        <p:spPr>
          <a:xfrm>
            <a:off x="6705600" y="2866210"/>
            <a:ext cx="1752600" cy="1164760"/>
          </a:xfrm>
          <a:prstGeom prst="rect">
            <a:avLst/>
          </a:prstGeom>
        </p:spPr>
      </p:pic>
      <p:pic>
        <p:nvPicPr>
          <p:cNvPr id="23" name="George Washington" descr="George Washington University, Washington D.C." title="George Washington University"/>
          <p:cNvPicPr/>
          <p:nvPr/>
        </p:nvPicPr>
        <p:blipFill rotWithShape="1">
          <a:blip r:embed="rId10">
            <a:extLst>
              <a:ext uri="{28A0092B-C50C-407E-A947-70E740481C1C}">
                <a14:useLocalDpi xmlns:a14="http://schemas.microsoft.com/office/drawing/2010/main" val="0"/>
              </a:ext>
            </a:extLst>
          </a:blip>
          <a:srcRect l="7442" b="22033"/>
          <a:stretch/>
        </p:blipFill>
        <p:spPr bwMode="auto">
          <a:xfrm>
            <a:off x="8926760" y="2817216"/>
            <a:ext cx="2046041" cy="992784"/>
          </a:xfrm>
          <a:prstGeom prst="rect">
            <a:avLst/>
          </a:prstGeom>
          <a:ln>
            <a:noFill/>
          </a:ln>
          <a:extLst>
            <a:ext uri="{53640926-AAD7-44d8-BBD7-CCE9431645EC}">
              <a14:shadowObscured xmlns="" xmlns:a14="http://schemas.microsoft.com/office/drawing/2010/main"/>
            </a:ext>
          </a:extLst>
        </p:spPr>
      </p:pic>
      <p:pic>
        <p:nvPicPr>
          <p:cNvPr id="4" name="VCU" descr="Virginia Commonwealth University - 1838" title="VCU"/>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6166" y="4475640"/>
            <a:ext cx="1299521" cy="1306661"/>
          </a:xfrm>
          <a:prstGeom prst="rect">
            <a:avLst/>
          </a:prstGeom>
        </p:spPr>
      </p:pic>
      <p:pic>
        <p:nvPicPr>
          <p:cNvPr id="22" name="CSAVR" descr="Council of State Administrators of Vocational Rehabilitation" title="CSAVR"/>
          <p:cNvPicPr/>
          <p:nvPr/>
        </p:nvPicPr>
        <p:blipFill rotWithShape="1">
          <a:blip r:embed="rId12">
            <a:extLst>
              <a:ext uri="{28A0092B-C50C-407E-A947-70E740481C1C}">
                <a14:useLocalDpi xmlns:a14="http://schemas.microsoft.com/office/drawing/2010/main" val="0"/>
              </a:ext>
            </a:extLst>
          </a:blip>
          <a:srcRect l="18965" r="18534"/>
          <a:stretch/>
        </p:blipFill>
        <p:spPr bwMode="auto">
          <a:xfrm>
            <a:off x="9708733" y="4550383"/>
            <a:ext cx="1600199" cy="1318707"/>
          </a:xfrm>
          <a:prstGeom prst="rect">
            <a:avLst/>
          </a:prstGeom>
          <a:ln>
            <a:noFill/>
          </a:ln>
          <a:extLst>
            <a:ext uri="{53640926-AAD7-44d8-BBD7-CCE9431645EC}">
              <a14:shadowObscured xmlns="" xmlns:a14="http://schemas.microsoft.com/office/drawing/2010/main"/>
            </a:ext>
          </a:extLst>
        </p:spPr>
      </p:pic>
      <p:sp>
        <p:nvSpPr>
          <p:cNvPr id="5" name="Rectangle 4">
            <a:extLst>
              <a:ext uri="{C183D7F6-B498-43B3-948B-1728B52AA6E4}">
                <adec:decorative xmlns:adec="http://schemas.microsoft.com/office/drawing/2017/decorative" val="1"/>
              </a:ext>
            </a:extLst>
          </p:cNvPr>
          <p:cNvSpPr/>
          <p:nvPr/>
        </p:nvSpPr>
        <p:spPr>
          <a:xfrm>
            <a:off x="1" y="6590449"/>
            <a:ext cx="12253119" cy="2907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23469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94" y="211851"/>
            <a:ext cx="8596668" cy="1320800"/>
          </a:xfrm>
        </p:spPr>
        <p:txBody>
          <a:bodyPr>
            <a:normAutofit/>
          </a:bodyPr>
          <a:lstStyle/>
          <a:p>
            <a:r>
              <a:rPr lang="en-US" altLang="en-US" sz="4000" b="1" dirty="0">
                <a:solidFill>
                  <a:schemeClr val="accent2">
                    <a:lumMod val="50000"/>
                  </a:schemeClr>
                </a:solidFill>
                <a:ea typeface="Arial" charset="0"/>
                <a:cs typeface="Arial" charset="0"/>
              </a:rPr>
              <a:t>Building Trust</a:t>
            </a:r>
            <a:endParaRPr lang="en-US" sz="4000" dirty="0">
              <a:solidFill>
                <a:schemeClr val="accent2">
                  <a:lumMod val="50000"/>
                </a:schemeClr>
              </a:solidFill>
              <a:ea typeface="Arial" charset="0"/>
              <a:cs typeface="Arial" charset="0"/>
            </a:endParaRPr>
          </a:p>
        </p:txBody>
      </p:sp>
      <p:sp>
        <p:nvSpPr>
          <p:cNvPr id="3" name="Content Placeholder 2"/>
          <p:cNvSpPr>
            <a:spLocks noGrp="1"/>
          </p:cNvSpPr>
          <p:nvPr>
            <p:ph idx="1"/>
          </p:nvPr>
        </p:nvSpPr>
        <p:spPr>
          <a:xfrm>
            <a:off x="465062" y="1108226"/>
            <a:ext cx="9090418" cy="5652952"/>
          </a:xfrm>
        </p:spPr>
        <p:txBody>
          <a:bodyPr>
            <a:normAutofit fontScale="70000" lnSpcReduction="20000"/>
          </a:bodyPr>
          <a:lstStyle/>
          <a:p>
            <a:pPr>
              <a:lnSpc>
                <a:spcPct val="120000"/>
              </a:lnSpc>
              <a:spcBef>
                <a:spcPts val="0"/>
              </a:spcBef>
            </a:pPr>
            <a:r>
              <a:rPr lang="en-US" altLang="en-US" sz="2400" dirty="0">
                <a:solidFill>
                  <a:schemeClr val="tx1"/>
                </a:solidFill>
                <a:latin typeface="+mj-lt"/>
                <a:ea typeface="Arial" charset="0"/>
                <a:cs typeface="Arial" charset="0"/>
              </a:rPr>
              <a:t>Often agencies and communities are inundated by academics who conduct research studies that may not benefit the consumers or organization they serve.</a:t>
            </a:r>
          </a:p>
          <a:p>
            <a:pPr>
              <a:lnSpc>
                <a:spcPct val="120000"/>
              </a:lnSpc>
              <a:spcBef>
                <a:spcPts val="0"/>
              </a:spcBef>
            </a:pPr>
            <a:endParaRPr lang="en-US" altLang="en-US" sz="2400" dirty="0">
              <a:solidFill>
                <a:schemeClr val="tx1"/>
              </a:solidFill>
              <a:latin typeface="+mj-lt"/>
              <a:ea typeface="Arial" charset="0"/>
              <a:cs typeface="Arial" charset="0"/>
            </a:endParaRPr>
          </a:p>
          <a:p>
            <a:pPr>
              <a:lnSpc>
                <a:spcPct val="120000"/>
              </a:lnSpc>
              <a:spcBef>
                <a:spcPts val="0"/>
              </a:spcBef>
            </a:pPr>
            <a:r>
              <a:rPr lang="en-US" altLang="en-US" sz="2400" dirty="0">
                <a:solidFill>
                  <a:schemeClr val="tx1"/>
                </a:solidFill>
                <a:latin typeface="+mj-lt"/>
                <a:ea typeface="Arial" charset="0"/>
                <a:cs typeface="Arial" charset="0"/>
              </a:rPr>
              <a:t>Many organizations and communities have felt exploited as research labs, when research was academic-driven and not conducted in a respectful manner. </a:t>
            </a:r>
          </a:p>
          <a:p>
            <a:pPr>
              <a:lnSpc>
                <a:spcPct val="120000"/>
              </a:lnSpc>
              <a:spcBef>
                <a:spcPts val="0"/>
              </a:spcBef>
            </a:pPr>
            <a:endParaRPr lang="en-US" altLang="en-US" sz="2400" dirty="0">
              <a:solidFill>
                <a:schemeClr val="tx1"/>
              </a:solidFill>
              <a:latin typeface="+mj-lt"/>
              <a:ea typeface="Arial" charset="0"/>
              <a:cs typeface="Arial" charset="0"/>
            </a:endParaRPr>
          </a:p>
          <a:p>
            <a:pPr>
              <a:lnSpc>
                <a:spcPct val="120000"/>
              </a:lnSpc>
              <a:spcBef>
                <a:spcPts val="0"/>
              </a:spcBef>
            </a:pPr>
            <a:r>
              <a:rPr lang="en-US" altLang="en-US" sz="2400" dirty="0">
                <a:solidFill>
                  <a:schemeClr val="tx1"/>
                </a:solidFill>
                <a:latin typeface="+mj-lt"/>
                <a:ea typeface="Arial" charset="0"/>
                <a:cs typeface="Arial" charset="0"/>
              </a:rPr>
              <a:t>Among underrepresented populations, including persons with disabilities, histories of exploitation and neglect have facilitated mistrust. </a:t>
            </a:r>
          </a:p>
          <a:p>
            <a:pPr>
              <a:lnSpc>
                <a:spcPct val="120000"/>
              </a:lnSpc>
              <a:spcBef>
                <a:spcPts val="0"/>
              </a:spcBef>
            </a:pPr>
            <a:endParaRPr lang="en-US" altLang="en-US" sz="2400" dirty="0">
              <a:solidFill>
                <a:schemeClr val="tx1"/>
              </a:solidFill>
              <a:latin typeface="+mj-lt"/>
              <a:ea typeface="Arial" charset="0"/>
              <a:cs typeface="Arial" charset="0"/>
            </a:endParaRPr>
          </a:p>
          <a:p>
            <a:pPr>
              <a:lnSpc>
                <a:spcPct val="120000"/>
              </a:lnSpc>
              <a:spcBef>
                <a:spcPts val="0"/>
              </a:spcBef>
            </a:pPr>
            <a:r>
              <a:rPr lang="en-US" altLang="en-US" sz="2400" dirty="0">
                <a:solidFill>
                  <a:schemeClr val="tx1"/>
                </a:solidFill>
                <a:latin typeface="+mj-lt"/>
                <a:ea typeface="Arial" charset="0"/>
                <a:cs typeface="Arial" charset="0"/>
              </a:rPr>
              <a:t>It is not uncommon for communities to be apprehensive about developing research partnerships.</a:t>
            </a:r>
          </a:p>
          <a:p>
            <a:pPr>
              <a:lnSpc>
                <a:spcPct val="120000"/>
              </a:lnSpc>
              <a:spcBef>
                <a:spcPts val="0"/>
              </a:spcBef>
            </a:pPr>
            <a:endParaRPr lang="en-US" altLang="en-US" sz="2400" dirty="0">
              <a:solidFill>
                <a:schemeClr val="tx1"/>
              </a:solidFill>
              <a:latin typeface="+mj-lt"/>
              <a:ea typeface="Arial" charset="0"/>
              <a:cs typeface="Arial" charset="0"/>
            </a:endParaRPr>
          </a:p>
          <a:p>
            <a:pPr>
              <a:lnSpc>
                <a:spcPct val="120000"/>
              </a:lnSpc>
              <a:spcBef>
                <a:spcPts val="0"/>
              </a:spcBef>
            </a:pPr>
            <a:r>
              <a:rPr lang="en-US" altLang="en-US" sz="2400" dirty="0">
                <a:solidFill>
                  <a:schemeClr val="tx1"/>
                </a:solidFill>
                <a:latin typeface="+mj-lt"/>
                <a:ea typeface="Arial" charset="0"/>
                <a:cs typeface="Arial" charset="0"/>
              </a:rPr>
              <a:t>To become a trusted partner within the community, the academics must make time to interact with community members and organizational representatives and build rapport. </a:t>
            </a:r>
          </a:p>
          <a:p>
            <a:pPr>
              <a:lnSpc>
                <a:spcPct val="120000"/>
              </a:lnSpc>
              <a:spcBef>
                <a:spcPts val="0"/>
              </a:spcBef>
            </a:pPr>
            <a:endParaRPr lang="en-US" altLang="en-US" sz="2400" dirty="0">
              <a:solidFill>
                <a:schemeClr val="tx1"/>
              </a:solidFill>
              <a:latin typeface="+mj-lt"/>
              <a:ea typeface="Arial" charset="0"/>
              <a:cs typeface="Arial" charset="0"/>
            </a:endParaRPr>
          </a:p>
          <a:p>
            <a:pPr>
              <a:lnSpc>
                <a:spcPct val="120000"/>
              </a:lnSpc>
              <a:spcBef>
                <a:spcPts val="0"/>
              </a:spcBef>
            </a:pPr>
            <a:r>
              <a:rPr lang="en-US" altLang="en-US" sz="2400" dirty="0">
                <a:solidFill>
                  <a:schemeClr val="tx1"/>
                </a:solidFill>
                <a:latin typeface="+mj-lt"/>
                <a:ea typeface="Arial" charset="0"/>
                <a:cs typeface="Arial" charset="0"/>
              </a:rPr>
              <a:t>Academics bring with them the reputation of their academic institution that may facilitate or impede trust building.</a:t>
            </a:r>
          </a:p>
          <a:p>
            <a:pPr>
              <a:lnSpc>
                <a:spcPct val="120000"/>
              </a:lnSpc>
              <a:spcBef>
                <a:spcPts val="0"/>
              </a:spcBef>
            </a:pPr>
            <a:endParaRPr lang="en-US" altLang="en-US" sz="2400" dirty="0">
              <a:solidFill>
                <a:schemeClr val="tx1"/>
              </a:solidFill>
              <a:latin typeface="+mj-lt"/>
              <a:ea typeface="Arial" charset="0"/>
              <a:cs typeface="Arial" charset="0"/>
            </a:endParaRPr>
          </a:p>
          <a:p>
            <a:pPr>
              <a:lnSpc>
                <a:spcPct val="120000"/>
              </a:lnSpc>
              <a:spcBef>
                <a:spcPts val="0"/>
              </a:spcBef>
            </a:pPr>
            <a:r>
              <a:rPr lang="en-US" altLang="en-US" sz="2400" dirty="0">
                <a:solidFill>
                  <a:schemeClr val="tx1"/>
                </a:solidFill>
                <a:latin typeface="+mj-lt"/>
                <a:ea typeface="Arial" charset="0"/>
                <a:cs typeface="Arial" charset="0"/>
              </a:rPr>
              <a:t>Academics must share relevant experiences, both personal and professional, and articulate overlapping interests and perspectives with community members.</a:t>
            </a:r>
          </a:p>
          <a:p>
            <a:pPr>
              <a:lnSpc>
                <a:spcPct val="120000"/>
              </a:lnSpc>
              <a:spcBef>
                <a:spcPts val="0"/>
              </a:spcBef>
            </a:pPr>
            <a:endParaRPr lang="en-US" altLang="en-US" sz="2000" dirty="0">
              <a:solidFill>
                <a:schemeClr val="tx1"/>
              </a:solidFill>
              <a:latin typeface="+mj-lt"/>
            </a:endParaRPr>
          </a:p>
          <a:p>
            <a:pPr>
              <a:lnSpc>
                <a:spcPct val="120000"/>
              </a:lnSpc>
              <a:spcBef>
                <a:spcPts val="0"/>
              </a:spcBef>
            </a:pPr>
            <a:endParaRPr lang="en-US" altLang="en-US" sz="2400" dirty="0">
              <a:solidFill>
                <a:schemeClr val="tx1"/>
              </a:solidFill>
              <a:latin typeface="+mj-lt"/>
              <a:ea typeface="Arial" charset="0"/>
              <a:cs typeface="Arial" charset="0"/>
            </a:endParaRPr>
          </a:p>
          <a:p>
            <a:pPr>
              <a:lnSpc>
                <a:spcPct val="120000"/>
              </a:lnSpc>
              <a:spcBef>
                <a:spcPts val="0"/>
              </a:spcBef>
            </a:pPr>
            <a:endParaRPr lang="en-US" altLang="en-US" sz="2100" dirty="0">
              <a:latin typeface="+mj-lt"/>
              <a:ea typeface="Arial" charset="0"/>
              <a:cs typeface="Arial" charset="0"/>
            </a:endParaRPr>
          </a:p>
          <a:p>
            <a:endParaRPr lang="en-US" dirty="0">
              <a:latin typeface="+mj-lt"/>
            </a:endParaRPr>
          </a:p>
        </p:txBody>
      </p:sp>
    </p:spTree>
    <p:custDataLst>
      <p:tags r:id="rId1"/>
    </p:custDataLst>
    <p:extLst>
      <p:ext uri="{BB962C8B-B14F-4D97-AF65-F5344CB8AC3E}">
        <p14:creationId xmlns:p14="http://schemas.microsoft.com/office/powerpoint/2010/main" val="2274320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94" y="171450"/>
            <a:ext cx="8596668" cy="876300"/>
          </a:xfrm>
        </p:spPr>
        <p:txBody>
          <a:bodyPr>
            <a:normAutofit/>
          </a:bodyPr>
          <a:lstStyle/>
          <a:p>
            <a:r>
              <a:rPr lang="en-US" altLang="en-US" sz="4000" b="1" dirty="0">
                <a:solidFill>
                  <a:schemeClr val="accent2">
                    <a:lumMod val="50000"/>
                  </a:schemeClr>
                </a:solidFill>
                <a:ea typeface="Arial" charset="0"/>
                <a:cs typeface="Arial" charset="0"/>
              </a:rPr>
              <a:t>Negotiation</a:t>
            </a:r>
            <a:endParaRPr lang="en-US" sz="4000" b="1" dirty="0">
              <a:solidFill>
                <a:schemeClr val="accent2">
                  <a:lumMod val="50000"/>
                </a:schemeClr>
              </a:solidFill>
              <a:ea typeface="Arial" charset="0"/>
              <a:cs typeface="Arial" charset="0"/>
            </a:endParaRPr>
          </a:p>
        </p:txBody>
      </p:sp>
      <p:sp>
        <p:nvSpPr>
          <p:cNvPr id="3" name="Content Placeholder 2"/>
          <p:cNvSpPr>
            <a:spLocks noGrp="1"/>
          </p:cNvSpPr>
          <p:nvPr>
            <p:ph idx="1"/>
          </p:nvPr>
        </p:nvSpPr>
        <p:spPr>
          <a:xfrm>
            <a:off x="722810" y="1047750"/>
            <a:ext cx="7863841" cy="5200650"/>
          </a:xfrm>
        </p:spPr>
        <p:txBody>
          <a:bodyPr>
            <a:normAutofit fontScale="77500" lnSpcReduction="20000"/>
          </a:bodyPr>
          <a:lstStyle/>
          <a:p>
            <a:pPr>
              <a:lnSpc>
                <a:spcPct val="120000"/>
              </a:lnSpc>
              <a:spcBef>
                <a:spcPts val="600"/>
              </a:spcBef>
            </a:pPr>
            <a:r>
              <a:rPr lang="en-US" altLang="en-US" sz="2400" dirty="0">
                <a:solidFill>
                  <a:schemeClr val="tx1"/>
                </a:solidFill>
                <a:latin typeface="+mj-lt"/>
                <a:ea typeface="Arial" charset="0"/>
                <a:cs typeface="Arial" charset="0"/>
              </a:rPr>
              <a:t>Academics work shoulder to shoulder with community members and organizational representatives to identify priority issues and community perspectives. </a:t>
            </a:r>
          </a:p>
          <a:p>
            <a:pPr>
              <a:lnSpc>
                <a:spcPct val="120000"/>
              </a:lnSpc>
              <a:spcBef>
                <a:spcPts val="600"/>
              </a:spcBef>
            </a:pPr>
            <a:endParaRPr lang="en-US" altLang="en-US" sz="2400" dirty="0">
              <a:solidFill>
                <a:schemeClr val="tx1"/>
              </a:solidFill>
              <a:latin typeface="+mj-lt"/>
              <a:ea typeface="Arial" charset="0"/>
              <a:cs typeface="Arial" charset="0"/>
            </a:endParaRPr>
          </a:p>
          <a:p>
            <a:pPr>
              <a:lnSpc>
                <a:spcPct val="120000"/>
              </a:lnSpc>
              <a:spcBef>
                <a:spcPts val="600"/>
              </a:spcBef>
            </a:pPr>
            <a:r>
              <a:rPr lang="en-US" altLang="en-US" sz="2400" dirty="0">
                <a:solidFill>
                  <a:schemeClr val="tx1"/>
                </a:solidFill>
                <a:latin typeface="+mj-lt"/>
                <a:ea typeface="Arial" charset="0"/>
                <a:cs typeface="Arial" charset="0"/>
              </a:rPr>
              <a:t>If an issue is not identified as a community priority, yet data suggests the issue contributes to community well-being, academics present what they perceive as important data to increase community awareness. </a:t>
            </a:r>
          </a:p>
          <a:p>
            <a:pPr>
              <a:lnSpc>
                <a:spcPct val="120000"/>
              </a:lnSpc>
              <a:spcBef>
                <a:spcPts val="600"/>
              </a:spcBef>
            </a:pPr>
            <a:endParaRPr lang="en-US" altLang="en-US" sz="2400" dirty="0">
              <a:solidFill>
                <a:schemeClr val="tx1"/>
              </a:solidFill>
              <a:latin typeface="+mj-lt"/>
              <a:ea typeface="Arial" charset="0"/>
              <a:cs typeface="Arial" charset="0"/>
            </a:endParaRPr>
          </a:p>
          <a:p>
            <a:pPr>
              <a:lnSpc>
                <a:spcPct val="120000"/>
              </a:lnSpc>
              <a:spcBef>
                <a:spcPts val="600"/>
              </a:spcBef>
            </a:pPr>
            <a:r>
              <a:rPr lang="en-US" altLang="en-US" sz="2400" dirty="0">
                <a:solidFill>
                  <a:schemeClr val="tx1"/>
                </a:solidFill>
                <a:latin typeface="+mj-lt"/>
                <a:ea typeface="Arial" charset="0"/>
                <a:cs typeface="Arial" charset="0"/>
              </a:rPr>
              <a:t>Academics are flexible throughout the process. The community-identified priority is an important foundation on which to further build trust and maintain the relationship. </a:t>
            </a:r>
          </a:p>
          <a:p>
            <a:pPr>
              <a:lnSpc>
                <a:spcPct val="120000"/>
              </a:lnSpc>
              <a:spcBef>
                <a:spcPts val="600"/>
              </a:spcBef>
            </a:pPr>
            <a:endParaRPr lang="en-US" altLang="en-US" sz="2400" dirty="0">
              <a:solidFill>
                <a:schemeClr val="tx1"/>
              </a:solidFill>
              <a:latin typeface="+mj-lt"/>
              <a:ea typeface="Arial" charset="0"/>
              <a:cs typeface="Arial" charset="0"/>
            </a:endParaRPr>
          </a:p>
          <a:p>
            <a:pPr>
              <a:lnSpc>
                <a:spcPct val="120000"/>
              </a:lnSpc>
              <a:spcBef>
                <a:spcPts val="600"/>
              </a:spcBef>
            </a:pPr>
            <a:r>
              <a:rPr lang="en-US" altLang="en-US" sz="2400" dirty="0">
                <a:solidFill>
                  <a:schemeClr val="tx1"/>
                </a:solidFill>
                <a:latin typeface="+mj-lt"/>
                <a:ea typeface="Arial" charset="0"/>
                <a:cs typeface="Arial" charset="0"/>
              </a:rPr>
              <a:t>Nothing more quickly dissolves or impedes trust than a person with their own non-negotiable agenda, going into a community to </a:t>
            </a:r>
            <a:r>
              <a:rPr lang="ja-JP" altLang="en-US" sz="2400" dirty="0">
                <a:solidFill>
                  <a:schemeClr val="tx1"/>
                </a:solidFill>
                <a:latin typeface="+mj-lt"/>
                <a:ea typeface="Arial" charset="0"/>
                <a:cs typeface="Arial" charset="0"/>
              </a:rPr>
              <a:t>“</a:t>
            </a:r>
            <a:r>
              <a:rPr lang="en-US" altLang="ja-JP" sz="2400" dirty="0">
                <a:solidFill>
                  <a:schemeClr val="tx1"/>
                </a:solidFill>
                <a:latin typeface="+mj-lt"/>
                <a:ea typeface="Arial" charset="0"/>
                <a:cs typeface="Arial" charset="0"/>
              </a:rPr>
              <a:t>fix</a:t>
            </a:r>
            <a:r>
              <a:rPr lang="ja-JP" altLang="en-US" sz="2400" dirty="0">
                <a:solidFill>
                  <a:schemeClr val="tx1"/>
                </a:solidFill>
                <a:latin typeface="+mj-lt"/>
                <a:ea typeface="Arial" charset="0"/>
                <a:cs typeface="Arial" charset="0"/>
              </a:rPr>
              <a:t>”</a:t>
            </a:r>
            <a:r>
              <a:rPr lang="en-US" altLang="ja-JP" sz="2400" dirty="0">
                <a:solidFill>
                  <a:schemeClr val="tx1"/>
                </a:solidFill>
                <a:latin typeface="+mj-lt"/>
                <a:ea typeface="Arial" charset="0"/>
                <a:cs typeface="Arial" charset="0"/>
              </a:rPr>
              <a:t> something, without gaining community input, buy-in and participation.</a:t>
            </a:r>
          </a:p>
          <a:p>
            <a:pPr>
              <a:lnSpc>
                <a:spcPct val="120000"/>
              </a:lnSpc>
              <a:spcBef>
                <a:spcPts val="600"/>
              </a:spcBef>
            </a:pPr>
            <a:endParaRPr lang="en-US" sz="2400" dirty="0">
              <a:solidFill>
                <a:schemeClr val="tx1"/>
              </a:solidFill>
              <a:latin typeface="+mj-lt"/>
            </a:endParaRPr>
          </a:p>
        </p:txBody>
      </p:sp>
    </p:spTree>
    <p:custDataLst>
      <p:tags r:id="rId1"/>
    </p:custDataLst>
    <p:extLst>
      <p:ext uri="{BB962C8B-B14F-4D97-AF65-F5344CB8AC3E}">
        <p14:creationId xmlns:p14="http://schemas.microsoft.com/office/powerpoint/2010/main" val="4666137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Seven components of CBPR</a:t>
            </a:r>
          </a:p>
        </p:txBody>
      </p:sp>
      <p:sp>
        <p:nvSpPr>
          <p:cNvPr id="3" name="Content Placeholder 2"/>
          <p:cNvSpPr>
            <a:spLocks noGrp="1"/>
          </p:cNvSpPr>
          <p:nvPr>
            <p:ph idx="1"/>
          </p:nvPr>
        </p:nvSpPr>
        <p:spPr/>
        <p:txBody>
          <a:bodyPr/>
          <a:lstStyle/>
          <a:p>
            <a:pPr marL="0" indent="0">
              <a:buNone/>
            </a:pPr>
            <a:r>
              <a:rPr lang="en-US" altLang="en-US" sz="3600" b="1" dirty="0">
                <a:solidFill>
                  <a:schemeClr val="accent2">
                    <a:lumMod val="50000"/>
                  </a:schemeClr>
                </a:solidFill>
                <a:latin typeface="Arial" charset="0"/>
                <a:ea typeface="Arial" charset="0"/>
                <a:cs typeface="Arial" charset="0"/>
              </a:rPr>
              <a:t>1. Identify issue(s) and community</a:t>
            </a:r>
          </a:p>
          <a:p>
            <a:r>
              <a:rPr lang="en-US" altLang="en-US" sz="2600" dirty="0">
                <a:solidFill>
                  <a:schemeClr val="accent2">
                    <a:lumMod val="50000"/>
                  </a:schemeClr>
                </a:solidFill>
                <a:latin typeface="Arial" charset="0"/>
                <a:ea typeface="Arial" charset="0"/>
                <a:cs typeface="Arial" charset="0"/>
              </a:rPr>
              <a:t>What does the research suggest? </a:t>
            </a:r>
          </a:p>
          <a:p>
            <a:r>
              <a:rPr lang="en-US" altLang="en-US" sz="2600" dirty="0">
                <a:solidFill>
                  <a:schemeClr val="accent2">
                    <a:lumMod val="50000"/>
                  </a:schemeClr>
                </a:solidFill>
                <a:latin typeface="Arial" charset="0"/>
                <a:ea typeface="Arial" charset="0"/>
                <a:cs typeface="Arial" charset="0"/>
              </a:rPr>
              <a:t>Does the community agree that the issue is important?</a:t>
            </a:r>
          </a:p>
          <a:p>
            <a:pPr marL="457200" lvl="1" indent="0">
              <a:lnSpc>
                <a:spcPct val="120000"/>
              </a:lnSpc>
              <a:buNone/>
            </a:pPr>
            <a:endParaRPr lang="en-US" altLang="en-US" sz="2000" dirty="0">
              <a:solidFill>
                <a:schemeClr val="tx1"/>
              </a:solidFill>
              <a:latin typeface="Arial" charset="0"/>
              <a:ea typeface="Arial" charset="0"/>
              <a:cs typeface="Arial" charset="0"/>
            </a:endParaRPr>
          </a:p>
          <a:p>
            <a:endParaRPr lang="en-US" dirty="0"/>
          </a:p>
        </p:txBody>
      </p:sp>
    </p:spTree>
    <p:custDataLst>
      <p:tags r:id="rId1"/>
    </p:custDataLst>
    <p:extLst>
      <p:ext uri="{BB962C8B-B14F-4D97-AF65-F5344CB8AC3E}">
        <p14:creationId xmlns:p14="http://schemas.microsoft.com/office/powerpoint/2010/main" val="389610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0BC9B8F-3D8F-4CE9-A2E6-D19BF6ADF2A5}"/>
              </a:ext>
            </a:extLst>
          </p:cNvPr>
          <p:cNvSpPr>
            <a:spLocks noGrp="1"/>
          </p:cNvSpPr>
          <p:nvPr>
            <p:ph type="title"/>
          </p:nvPr>
        </p:nvSpPr>
        <p:spPr>
          <a:xfrm>
            <a:off x="677863" y="-1320800"/>
            <a:ext cx="8596312" cy="1320800"/>
          </a:xfrm>
        </p:spPr>
        <p:txBody>
          <a:bodyPr/>
          <a:lstStyle/>
          <a:p>
            <a:r>
              <a:rPr lang="en-US" b="1" dirty="0">
                <a:solidFill>
                  <a:schemeClr val="tx1"/>
                </a:solidFill>
              </a:rPr>
              <a:t>Seven components of CBPR - 2</a:t>
            </a:r>
          </a:p>
        </p:txBody>
      </p:sp>
      <p:sp>
        <p:nvSpPr>
          <p:cNvPr id="3" name="Content Placeholder 2"/>
          <p:cNvSpPr>
            <a:spLocks noGrp="1"/>
          </p:cNvSpPr>
          <p:nvPr>
            <p:ph idx="1"/>
          </p:nvPr>
        </p:nvSpPr>
        <p:spPr>
          <a:xfrm>
            <a:off x="418454" y="387459"/>
            <a:ext cx="8855548" cy="5653904"/>
          </a:xfrm>
        </p:spPr>
        <p:txBody>
          <a:bodyPr>
            <a:normAutofit fontScale="77500" lnSpcReduction="20000"/>
          </a:bodyPr>
          <a:lstStyle/>
          <a:p>
            <a:pPr marL="0" indent="0">
              <a:buNone/>
            </a:pPr>
            <a:r>
              <a:rPr lang="en-US" altLang="en-US" sz="3600" b="1" dirty="0">
                <a:solidFill>
                  <a:schemeClr val="accent2">
                    <a:lumMod val="50000"/>
                  </a:schemeClr>
                </a:solidFill>
                <a:latin typeface="+mj-lt"/>
                <a:ea typeface="Arial" charset="0"/>
                <a:cs typeface="Arial" charset="0"/>
              </a:rPr>
              <a:t>2. Assess community challenges, assets, and strengths(community forum)</a:t>
            </a:r>
          </a:p>
          <a:p>
            <a:pPr>
              <a:lnSpc>
                <a:spcPct val="120000"/>
              </a:lnSpc>
            </a:pPr>
            <a:r>
              <a:rPr lang="en-US" altLang="en-US" sz="2400" b="1" dirty="0">
                <a:solidFill>
                  <a:schemeClr val="tx1"/>
                </a:solidFill>
                <a:latin typeface="+mj-lt"/>
                <a:ea typeface="Arial" charset="0"/>
                <a:cs typeface="Arial" charset="0"/>
              </a:rPr>
              <a:t>Partnership facilitates a community assessment to identify or assess the support of, implementation, and participation. </a:t>
            </a:r>
          </a:p>
          <a:p>
            <a:pPr>
              <a:lnSpc>
                <a:spcPct val="120000"/>
              </a:lnSpc>
            </a:pPr>
            <a:r>
              <a:rPr lang="ja-JP" altLang="en-US" sz="2400" dirty="0">
                <a:solidFill>
                  <a:schemeClr val="tx1"/>
                </a:solidFill>
                <a:latin typeface="+mj-lt"/>
                <a:ea typeface="Arial" charset="0"/>
                <a:cs typeface="Arial" charset="0"/>
              </a:rPr>
              <a:t>“</a:t>
            </a:r>
            <a:r>
              <a:rPr lang="en-US" altLang="ja-JP" sz="2400" b="1" dirty="0">
                <a:solidFill>
                  <a:schemeClr val="tx1"/>
                </a:solidFill>
                <a:latin typeface="+mj-lt"/>
                <a:ea typeface="Arial" charset="0"/>
                <a:cs typeface="Arial" charset="0"/>
              </a:rPr>
              <a:t>Meet the community where they are</a:t>
            </a:r>
            <a:r>
              <a:rPr lang="ja-JP" altLang="en-US" sz="2400" b="1" dirty="0">
                <a:solidFill>
                  <a:schemeClr val="tx1"/>
                </a:solidFill>
                <a:latin typeface="+mj-lt"/>
                <a:ea typeface="Arial" charset="0"/>
                <a:cs typeface="Arial" charset="0"/>
              </a:rPr>
              <a:t>”</a:t>
            </a:r>
            <a:r>
              <a:rPr lang="en-US" altLang="ja-JP" sz="2400" b="1" dirty="0">
                <a:solidFill>
                  <a:schemeClr val="tx1"/>
                </a:solidFill>
                <a:latin typeface="+mj-lt"/>
                <a:ea typeface="Arial" charset="0"/>
                <a:cs typeface="Arial" charset="0"/>
              </a:rPr>
              <a:t> </a:t>
            </a:r>
          </a:p>
          <a:p>
            <a:pPr lvl="1">
              <a:lnSpc>
                <a:spcPct val="120000"/>
              </a:lnSpc>
            </a:pPr>
            <a:r>
              <a:rPr lang="en-US" altLang="ja-JP" sz="2000" dirty="0">
                <a:solidFill>
                  <a:schemeClr val="tx1"/>
                </a:solidFill>
                <a:latin typeface="+mj-lt"/>
                <a:ea typeface="Arial" charset="0"/>
                <a:cs typeface="Arial" charset="0"/>
              </a:rPr>
              <a:t>Includes training needs</a:t>
            </a:r>
          </a:p>
          <a:p>
            <a:pPr>
              <a:lnSpc>
                <a:spcPct val="120000"/>
              </a:lnSpc>
            </a:pPr>
            <a:r>
              <a:rPr lang="en-US" altLang="en-US" sz="2400" b="1" dirty="0">
                <a:solidFill>
                  <a:schemeClr val="tx1"/>
                </a:solidFill>
                <a:latin typeface="+mj-lt"/>
                <a:ea typeface="Arial" charset="0"/>
                <a:cs typeface="Arial" charset="0"/>
              </a:rPr>
              <a:t>Members may serve as informal guides and provide important perspectives on issues. </a:t>
            </a:r>
          </a:p>
          <a:p>
            <a:pPr lvl="1">
              <a:lnSpc>
                <a:spcPct val="120000"/>
              </a:lnSpc>
            </a:pPr>
            <a:r>
              <a:rPr lang="en-US" altLang="en-US" sz="2100" dirty="0">
                <a:solidFill>
                  <a:schemeClr val="tx1"/>
                </a:solidFill>
                <a:latin typeface="+mj-lt"/>
                <a:ea typeface="Arial" charset="0"/>
                <a:cs typeface="Arial" charset="0"/>
              </a:rPr>
              <a:t>Community risks and holding a community forum</a:t>
            </a:r>
          </a:p>
          <a:p>
            <a:pPr>
              <a:lnSpc>
                <a:spcPct val="120000"/>
              </a:lnSpc>
            </a:pPr>
            <a:r>
              <a:rPr lang="en-US" altLang="en-US" sz="2800" b="1" dirty="0">
                <a:solidFill>
                  <a:schemeClr val="tx1"/>
                </a:solidFill>
                <a:latin typeface="+mj-lt"/>
                <a:ea typeface="Arial" charset="0"/>
                <a:cs typeface="Arial" charset="0"/>
              </a:rPr>
              <a:t>Assessment is shared with the partnership</a:t>
            </a:r>
          </a:p>
          <a:p>
            <a:pPr lvl="1">
              <a:lnSpc>
                <a:spcPct val="120000"/>
              </a:lnSpc>
            </a:pPr>
            <a:r>
              <a:rPr lang="en-US" altLang="en-US" sz="2400" dirty="0">
                <a:solidFill>
                  <a:schemeClr val="tx1"/>
                </a:solidFill>
                <a:latin typeface="+mj-lt"/>
                <a:ea typeface="Arial" charset="0"/>
                <a:cs typeface="Arial" charset="0"/>
              </a:rPr>
              <a:t>This creates a shared commitment to CBPR by:</a:t>
            </a:r>
          </a:p>
          <a:p>
            <a:pPr lvl="2">
              <a:lnSpc>
                <a:spcPct val="120000"/>
              </a:lnSpc>
            </a:pPr>
            <a:r>
              <a:rPr lang="en-US" altLang="en-US" sz="2400" dirty="0">
                <a:solidFill>
                  <a:schemeClr val="tx1"/>
                </a:solidFill>
                <a:latin typeface="+mj-lt"/>
                <a:ea typeface="Arial" charset="0"/>
                <a:cs typeface="Arial" charset="0"/>
              </a:rPr>
              <a:t>Acknowledging the wealth of knowledge that community members, organizational representatives, and academics bring to a process </a:t>
            </a:r>
          </a:p>
          <a:p>
            <a:pPr lvl="2">
              <a:lnSpc>
                <a:spcPct val="120000"/>
              </a:lnSpc>
            </a:pPr>
            <a:r>
              <a:rPr lang="en-US" altLang="en-US" sz="2400" dirty="0">
                <a:solidFill>
                  <a:schemeClr val="tx1"/>
                </a:solidFill>
                <a:latin typeface="+mj-lt"/>
                <a:ea typeface="Arial" charset="0"/>
                <a:cs typeface="Arial" charset="0"/>
              </a:rPr>
              <a:t>Promoting unity and more informed understanding of phenomena to create change</a:t>
            </a:r>
          </a:p>
          <a:p>
            <a:endParaRPr lang="en-US" dirty="0">
              <a:latin typeface="+mj-lt"/>
            </a:endParaRPr>
          </a:p>
        </p:txBody>
      </p:sp>
    </p:spTree>
    <p:custDataLst>
      <p:tags r:id="rId1"/>
    </p:custDataLst>
    <p:extLst>
      <p:ext uri="{BB962C8B-B14F-4D97-AF65-F5344CB8AC3E}">
        <p14:creationId xmlns:p14="http://schemas.microsoft.com/office/powerpoint/2010/main" val="9610223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894" y="335280"/>
            <a:ext cx="8596668" cy="990600"/>
          </a:xfrm>
        </p:spPr>
        <p:txBody>
          <a:bodyPr/>
          <a:lstStyle/>
          <a:p>
            <a:r>
              <a:rPr lang="en-US" altLang="en-US" b="1" dirty="0">
                <a:solidFill>
                  <a:schemeClr val="accent2">
                    <a:lumMod val="50000"/>
                  </a:schemeClr>
                </a:solidFill>
                <a:ea typeface="Arial" charset="0"/>
                <a:cs typeface="Arial" charset="0"/>
              </a:rPr>
              <a:t>3. Define priorities</a:t>
            </a:r>
            <a:endParaRPr lang="en-US" dirty="0">
              <a:solidFill>
                <a:schemeClr val="accent2">
                  <a:lumMod val="50000"/>
                </a:schemeClr>
              </a:solidFill>
              <a:ea typeface="Arial" charset="0"/>
              <a:cs typeface="Arial" charset="0"/>
            </a:endParaRPr>
          </a:p>
        </p:txBody>
      </p:sp>
      <p:sp>
        <p:nvSpPr>
          <p:cNvPr id="3" name="Content Placeholder 2"/>
          <p:cNvSpPr>
            <a:spLocks noGrp="1"/>
          </p:cNvSpPr>
          <p:nvPr>
            <p:ph idx="1"/>
          </p:nvPr>
        </p:nvSpPr>
        <p:spPr>
          <a:xfrm>
            <a:off x="350520" y="1325880"/>
            <a:ext cx="8923482" cy="4715483"/>
          </a:xfrm>
        </p:spPr>
        <p:txBody>
          <a:bodyPr/>
          <a:lstStyle/>
          <a:p>
            <a:r>
              <a:rPr lang="en-US" altLang="en-US" sz="2400" dirty="0">
                <a:solidFill>
                  <a:schemeClr val="tx1"/>
                </a:solidFill>
                <a:latin typeface="+mj-lt"/>
                <a:ea typeface="Arial" charset="0"/>
                <a:cs typeface="Arial" charset="0"/>
              </a:rPr>
              <a:t>Assessment provides a wealth of community data</a:t>
            </a:r>
          </a:p>
          <a:p>
            <a:pPr lvl="1"/>
            <a:r>
              <a:rPr lang="en-US" altLang="en-US" sz="2200" dirty="0">
                <a:solidFill>
                  <a:schemeClr val="tx1"/>
                </a:solidFill>
                <a:latin typeface="+mj-lt"/>
                <a:ea typeface="Arial" charset="0"/>
                <a:cs typeface="Arial" charset="0"/>
              </a:rPr>
              <a:t>Strengths</a:t>
            </a:r>
          </a:p>
          <a:p>
            <a:pPr lvl="1"/>
            <a:r>
              <a:rPr lang="en-US" altLang="en-US" sz="2200" dirty="0">
                <a:solidFill>
                  <a:schemeClr val="tx1"/>
                </a:solidFill>
                <a:latin typeface="+mj-lt"/>
                <a:ea typeface="Arial" charset="0"/>
                <a:cs typeface="Arial" charset="0"/>
              </a:rPr>
              <a:t>Assets</a:t>
            </a:r>
          </a:p>
          <a:p>
            <a:pPr lvl="1"/>
            <a:r>
              <a:rPr lang="en-US" altLang="en-US" sz="2200" dirty="0">
                <a:solidFill>
                  <a:schemeClr val="tx1"/>
                </a:solidFill>
                <a:latin typeface="+mj-lt"/>
                <a:ea typeface="Arial" charset="0"/>
                <a:cs typeface="Arial" charset="0"/>
              </a:rPr>
              <a:t>Challenges </a:t>
            </a:r>
          </a:p>
          <a:p>
            <a:endParaRPr lang="en-US" altLang="en-US" sz="2400" dirty="0">
              <a:solidFill>
                <a:schemeClr val="tx1"/>
              </a:solidFill>
              <a:latin typeface="+mj-lt"/>
              <a:ea typeface="Arial" charset="0"/>
              <a:cs typeface="Arial" charset="0"/>
            </a:endParaRPr>
          </a:p>
          <a:p>
            <a:r>
              <a:rPr lang="en-US" altLang="en-US" sz="2400" dirty="0">
                <a:solidFill>
                  <a:schemeClr val="tx1"/>
                </a:solidFill>
                <a:latin typeface="+mj-lt"/>
                <a:ea typeface="Arial" charset="0"/>
                <a:cs typeface="Arial" charset="0"/>
              </a:rPr>
              <a:t>Well facilitated discussions about the assessment data and other extant data help to identify priorities, which in turn become the basis to enhance the project</a:t>
            </a:r>
          </a:p>
          <a:p>
            <a:endParaRPr lang="en-US" altLang="en-US" sz="2400" dirty="0">
              <a:solidFill>
                <a:schemeClr val="tx1"/>
              </a:solidFill>
              <a:latin typeface="+mj-lt"/>
              <a:ea typeface="Arial" charset="0"/>
              <a:cs typeface="Arial" charset="0"/>
            </a:endParaRPr>
          </a:p>
          <a:p>
            <a:endParaRPr lang="en-US" dirty="0">
              <a:latin typeface="+mj-lt"/>
            </a:endParaRPr>
          </a:p>
        </p:txBody>
      </p:sp>
    </p:spTree>
    <p:custDataLst>
      <p:tags r:id="rId1"/>
    </p:custDataLst>
    <p:extLst>
      <p:ext uri="{BB962C8B-B14F-4D97-AF65-F5344CB8AC3E}">
        <p14:creationId xmlns:p14="http://schemas.microsoft.com/office/powerpoint/2010/main" val="2813960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14" y="350520"/>
            <a:ext cx="8596668" cy="1320800"/>
          </a:xfrm>
        </p:spPr>
        <p:txBody>
          <a:bodyPr>
            <a:normAutofit fontScale="90000"/>
          </a:bodyPr>
          <a:lstStyle/>
          <a:p>
            <a:r>
              <a:rPr lang="en-US" altLang="en-US" b="1" dirty="0">
                <a:solidFill>
                  <a:schemeClr val="accent2">
                    <a:lumMod val="50000"/>
                  </a:schemeClr>
                </a:solidFill>
              </a:rPr>
              <a:t>4</a:t>
            </a:r>
            <a:r>
              <a:rPr lang="en-US" altLang="en-US" b="1" dirty="0">
                <a:solidFill>
                  <a:schemeClr val="accent2">
                    <a:lumMod val="50000"/>
                  </a:schemeClr>
                </a:solidFill>
                <a:latin typeface="Arial" charset="0"/>
                <a:ea typeface="Arial" charset="0"/>
                <a:cs typeface="Arial" charset="0"/>
              </a:rPr>
              <a:t>. Develop project and data collection methodologies (e.g., training, outcomes)</a:t>
            </a:r>
            <a:endParaRPr lang="en-US" dirty="0">
              <a:solidFill>
                <a:schemeClr val="accent2">
                  <a:lumMod val="50000"/>
                </a:schemeClr>
              </a:solidFill>
              <a:latin typeface="Arial" charset="0"/>
              <a:ea typeface="Arial" charset="0"/>
              <a:cs typeface="Arial" charset="0"/>
            </a:endParaRPr>
          </a:p>
        </p:txBody>
      </p:sp>
      <p:sp>
        <p:nvSpPr>
          <p:cNvPr id="3" name="Content Placeholder 2"/>
          <p:cNvSpPr>
            <a:spLocks noGrp="1"/>
          </p:cNvSpPr>
          <p:nvPr>
            <p:ph idx="1"/>
          </p:nvPr>
        </p:nvSpPr>
        <p:spPr>
          <a:xfrm>
            <a:off x="250614" y="1671320"/>
            <a:ext cx="9533466" cy="4385283"/>
          </a:xfrm>
        </p:spPr>
        <p:txBody>
          <a:bodyPr>
            <a:normAutofit/>
          </a:bodyPr>
          <a:lstStyle/>
          <a:p>
            <a:pPr>
              <a:lnSpc>
                <a:spcPct val="80000"/>
              </a:lnSpc>
            </a:pPr>
            <a:r>
              <a:rPr lang="en-US" altLang="en-US" sz="2800" dirty="0">
                <a:solidFill>
                  <a:schemeClr val="tx1"/>
                </a:solidFill>
                <a:latin typeface="Arial" charset="0"/>
                <a:ea typeface="Arial" charset="0"/>
                <a:cs typeface="Arial" charset="0"/>
              </a:rPr>
              <a:t>Involves all partners and includes </a:t>
            </a:r>
          </a:p>
          <a:p>
            <a:pPr lvl="1">
              <a:lnSpc>
                <a:spcPct val="80000"/>
              </a:lnSpc>
            </a:pPr>
            <a:r>
              <a:rPr lang="en-US" altLang="en-US" sz="2400" dirty="0">
                <a:solidFill>
                  <a:schemeClr val="tx1"/>
                </a:solidFill>
                <a:latin typeface="Arial" charset="0"/>
                <a:ea typeface="Arial" charset="0"/>
                <a:cs typeface="Arial" charset="0"/>
              </a:rPr>
              <a:t>Mutual understanding of the project, including the foundations and applications of data</a:t>
            </a:r>
          </a:p>
          <a:p>
            <a:pPr lvl="1">
              <a:lnSpc>
                <a:spcPct val="80000"/>
              </a:lnSpc>
            </a:pPr>
            <a:r>
              <a:rPr lang="en-US" altLang="en-US" sz="2400" dirty="0">
                <a:solidFill>
                  <a:schemeClr val="tx1"/>
                </a:solidFill>
                <a:latin typeface="Arial" charset="0"/>
                <a:ea typeface="Arial" charset="0"/>
                <a:cs typeface="Arial" charset="0"/>
              </a:rPr>
              <a:t>Project integrity</a:t>
            </a:r>
          </a:p>
          <a:p>
            <a:pPr lvl="1">
              <a:lnSpc>
                <a:spcPct val="80000"/>
              </a:lnSpc>
            </a:pPr>
            <a:r>
              <a:rPr lang="en-US" altLang="en-US" sz="2400" dirty="0">
                <a:solidFill>
                  <a:schemeClr val="tx1"/>
                </a:solidFill>
                <a:latin typeface="Arial" charset="0"/>
                <a:ea typeface="Arial" charset="0"/>
                <a:cs typeface="Arial" charset="0"/>
              </a:rPr>
              <a:t>Providing in-service training and skills-building identified by</a:t>
            </a:r>
          </a:p>
          <a:p>
            <a:pPr lvl="1">
              <a:lnSpc>
                <a:spcPct val="80000"/>
              </a:lnSpc>
            </a:pPr>
            <a:r>
              <a:rPr lang="en-US" altLang="en-US" sz="2400">
                <a:solidFill>
                  <a:schemeClr val="tx1"/>
                </a:solidFill>
                <a:latin typeface="Arial" charset="0"/>
                <a:ea typeface="Arial" charset="0"/>
                <a:cs typeface="Arial" charset="0"/>
              </a:rPr>
              <a:t>Investment </a:t>
            </a:r>
            <a:r>
              <a:rPr lang="en-US" altLang="en-US" sz="2400" dirty="0">
                <a:solidFill>
                  <a:schemeClr val="tx1"/>
                </a:solidFill>
                <a:latin typeface="Arial" charset="0"/>
                <a:ea typeface="Arial" charset="0"/>
                <a:cs typeface="Arial" charset="0"/>
              </a:rPr>
              <a:t>in, and use of, the project outcome results </a:t>
            </a:r>
          </a:p>
          <a:p>
            <a:pPr lvl="1">
              <a:lnSpc>
                <a:spcPct val="80000"/>
              </a:lnSpc>
            </a:pPr>
            <a:endParaRPr lang="en-US" altLang="en-US" sz="2400" dirty="0">
              <a:solidFill>
                <a:schemeClr val="tx1"/>
              </a:solidFill>
              <a:latin typeface="Arial" charset="0"/>
              <a:ea typeface="Arial" charset="0"/>
              <a:cs typeface="Arial" charset="0"/>
            </a:endParaRPr>
          </a:p>
          <a:p>
            <a:endParaRPr lang="en-US" dirty="0"/>
          </a:p>
        </p:txBody>
      </p:sp>
    </p:spTree>
    <p:custDataLst>
      <p:tags r:id="rId1"/>
    </p:custDataLst>
    <p:extLst>
      <p:ext uri="{BB962C8B-B14F-4D97-AF65-F5344CB8AC3E}">
        <p14:creationId xmlns:p14="http://schemas.microsoft.com/office/powerpoint/2010/main" val="35083978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9654" y="243840"/>
            <a:ext cx="8596668" cy="1320800"/>
          </a:xfrm>
        </p:spPr>
        <p:txBody>
          <a:bodyPr/>
          <a:lstStyle/>
          <a:p>
            <a:r>
              <a:rPr lang="en-US" altLang="en-US" b="1" dirty="0">
                <a:solidFill>
                  <a:schemeClr val="accent2">
                    <a:lumMod val="50000"/>
                  </a:schemeClr>
                </a:solidFill>
                <a:latin typeface="Arial" charset="0"/>
                <a:ea typeface="Arial" charset="0"/>
                <a:cs typeface="Arial" charset="0"/>
              </a:rPr>
              <a:t>5. Collect and analyze outcome information</a:t>
            </a:r>
            <a:endParaRPr lang="en-US" dirty="0">
              <a:solidFill>
                <a:schemeClr val="accent2">
                  <a:lumMod val="50000"/>
                </a:schemeClr>
              </a:solidFill>
              <a:latin typeface="Arial" charset="0"/>
              <a:ea typeface="Arial" charset="0"/>
              <a:cs typeface="Arial" charset="0"/>
            </a:endParaRPr>
          </a:p>
        </p:txBody>
      </p:sp>
      <p:sp>
        <p:nvSpPr>
          <p:cNvPr id="3" name="Content Placeholder 2"/>
          <p:cNvSpPr>
            <a:spLocks noGrp="1"/>
          </p:cNvSpPr>
          <p:nvPr>
            <p:ph idx="1"/>
          </p:nvPr>
        </p:nvSpPr>
        <p:spPr>
          <a:xfrm>
            <a:off x="189654" y="1564640"/>
            <a:ext cx="9084348" cy="4754517"/>
          </a:xfrm>
        </p:spPr>
        <p:txBody>
          <a:bodyPr>
            <a:normAutofit/>
          </a:bodyPr>
          <a:lstStyle/>
          <a:p>
            <a:pPr>
              <a:lnSpc>
                <a:spcPct val="80000"/>
              </a:lnSpc>
            </a:pPr>
            <a:r>
              <a:rPr lang="en-US" altLang="en-US" sz="2400" dirty="0">
                <a:solidFill>
                  <a:schemeClr val="tx1"/>
                </a:solidFill>
                <a:latin typeface="Arial" charset="0"/>
                <a:ea typeface="Arial" charset="0"/>
                <a:cs typeface="Arial" charset="0"/>
              </a:rPr>
              <a:t>Using a CBPR approach, community members, organizational representatives, and academics together determine how best to recruit consumers</a:t>
            </a:r>
          </a:p>
          <a:p>
            <a:pPr>
              <a:lnSpc>
                <a:spcPct val="80000"/>
              </a:lnSpc>
            </a:pPr>
            <a:endParaRPr lang="en-US" altLang="en-US" sz="2400" dirty="0">
              <a:solidFill>
                <a:schemeClr val="tx1"/>
              </a:solidFill>
              <a:latin typeface="Arial" charset="0"/>
              <a:ea typeface="Arial" charset="0"/>
              <a:cs typeface="Arial" charset="0"/>
            </a:endParaRPr>
          </a:p>
          <a:p>
            <a:pPr>
              <a:lnSpc>
                <a:spcPct val="80000"/>
              </a:lnSpc>
            </a:pPr>
            <a:r>
              <a:rPr lang="en-US" altLang="en-US" sz="2400" dirty="0">
                <a:solidFill>
                  <a:schemeClr val="tx1"/>
                </a:solidFill>
                <a:latin typeface="Arial" charset="0"/>
                <a:ea typeface="Arial" charset="0"/>
                <a:cs typeface="Arial" charset="0"/>
              </a:rPr>
              <a:t>Building on community assets and pre-existing structures may be key to successful recruitment and/or consumer retention</a:t>
            </a:r>
          </a:p>
          <a:p>
            <a:pPr>
              <a:lnSpc>
                <a:spcPct val="80000"/>
              </a:lnSpc>
            </a:pPr>
            <a:endParaRPr lang="en-US" altLang="en-US" sz="2400" dirty="0">
              <a:solidFill>
                <a:schemeClr val="tx1"/>
              </a:solidFill>
              <a:latin typeface="Arial" charset="0"/>
              <a:ea typeface="Arial" charset="0"/>
              <a:cs typeface="Arial" charset="0"/>
            </a:endParaRPr>
          </a:p>
          <a:p>
            <a:pPr>
              <a:lnSpc>
                <a:spcPct val="80000"/>
              </a:lnSpc>
            </a:pPr>
            <a:r>
              <a:rPr lang="en-US" altLang="en-US" sz="2400" dirty="0">
                <a:solidFill>
                  <a:schemeClr val="tx1"/>
                </a:solidFill>
                <a:latin typeface="Arial" charset="0"/>
                <a:ea typeface="Arial" charset="0"/>
                <a:cs typeface="Arial" charset="0"/>
              </a:rPr>
              <a:t>Building upon counselor and service provider knowledge to identify training needs and how to assess the utility of training to enhance service provision</a:t>
            </a:r>
          </a:p>
          <a:p>
            <a:pPr>
              <a:lnSpc>
                <a:spcPct val="80000"/>
              </a:lnSpc>
            </a:pPr>
            <a:endParaRPr lang="en-US" altLang="en-US" sz="2400" dirty="0">
              <a:solidFill>
                <a:schemeClr val="tx1"/>
              </a:solidFill>
              <a:latin typeface="Arial" charset="0"/>
              <a:ea typeface="Arial" charset="0"/>
              <a:cs typeface="Arial" charset="0"/>
            </a:endParaRPr>
          </a:p>
          <a:p>
            <a:endParaRPr lang="en-US" sz="2400" dirty="0">
              <a:solidFill>
                <a:schemeClr val="tx1"/>
              </a:solidFill>
            </a:endParaRPr>
          </a:p>
        </p:txBody>
      </p:sp>
    </p:spTree>
    <p:extLst>
      <p:ext uri="{BB962C8B-B14F-4D97-AF65-F5344CB8AC3E}">
        <p14:creationId xmlns:p14="http://schemas.microsoft.com/office/powerpoint/2010/main" val="4285550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4" y="320040"/>
            <a:ext cx="8596668" cy="810986"/>
          </a:xfrm>
        </p:spPr>
        <p:txBody>
          <a:bodyPr/>
          <a:lstStyle/>
          <a:p>
            <a:r>
              <a:rPr lang="en-US" altLang="en-US" b="1" dirty="0">
                <a:solidFill>
                  <a:schemeClr val="accent2">
                    <a:lumMod val="50000"/>
                  </a:schemeClr>
                </a:solidFill>
                <a:latin typeface="Arial" charset="0"/>
                <a:ea typeface="Arial" charset="0"/>
                <a:cs typeface="Arial" charset="0"/>
              </a:rPr>
              <a:t>6. Interpret findings</a:t>
            </a:r>
            <a:endParaRPr lang="en-US" dirty="0">
              <a:solidFill>
                <a:schemeClr val="accent2">
                  <a:lumMod val="50000"/>
                </a:schemeClr>
              </a:solidFill>
              <a:latin typeface="Arial" charset="0"/>
              <a:ea typeface="Arial" charset="0"/>
              <a:cs typeface="Arial" charset="0"/>
            </a:endParaRPr>
          </a:p>
        </p:txBody>
      </p:sp>
      <p:sp>
        <p:nvSpPr>
          <p:cNvPr id="3" name="Content Placeholder 2"/>
          <p:cNvSpPr>
            <a:spLocks noGrp="1"/>
          </p:cNvSpPr>
          <p:nvPr>
            <p:ph idx="1"/>
          </p:nvPr>
        </p:nvSpPr>
        <p:spPr>
          <a:xfrm>
            <a:off x="357294" y="1180012"/>
            <a:ext cx="9076266" cy="5155474"/>
          </a:xfrm>
        </p:spPr>
        <p:txBody>
          <a:bodyPr>
            <a:normAutofit fontScale="85000" lnSpcReduction="20000"/>
          </a:bodyPr>
          <a:lstStyle/>
          <a:p>
            <a:pPr>
              <a:lnSpc>
                <a:spcPct val="110000"/>
              </a:lnSpc>
              <a:spcBef>
                <a:spcPts val="0"/>
              </a:spcBef>
            </a:pPr>
            <a:r>
              <a:rPr lang="en-US" altLang="en-US" sz="2400" dirty="0">
                <a:solidFill>
                  <a:schemeClr val="tx1"/>
                </a:solidFill>
                <a:latin typeface="Arial" charset="0"/>
                <a:ea typeface="Arial" charset="0"/>
                <a:cs typeface="Arial" charset="0"/>
              </a:rPr>
              <a:t>Upon completion of data review, community members, organizational representatives, and academics rely on experiential learning methods to interpret summarized data </a:t>
            </a:r>
          </a:p>
          <a:p>
            <a:pPr>
              <a:lnSpc>
                <a:spcPct val="110000"/>
              </a:lnSpc>
              <a:spcBef>
                <a:spcPts val="0"/>
              </a:spcBef>
            </a:pPr>
            <a:endParaRPr lang="en-US" altLang="en-US" sz="2400" dirty="0">
              <a:solidFill>
                <a:schemeClr val="tx1"/>
              </a:solidFill>
              <a:latin typeface="Arial" charset="0"/>
              <a:ea typeface="Arial" charset="0"/>
              <a:cs typeface="Arial" charset="0"/>
            </a:endParaRPr>
          </a:p>
          <a:p>
            <a:pPr>
              <a:lnSpc>
                <a:spcPct val="110000"/>
              </a:lnSpc>
              <a:spcBef>
                <a:spcPts val="0"/>
              </a:spcBef>
            </a:pPr>
            <a:r>
              <a:rPr lang="en-US" altLang="en-US" sz="2400" dirty="0">
                <a:solidFill>
                  <a:schemeClr val="tx1"/>
                </a:solidFill>
                <a:latin typeface="Arial" charset="0"/>
                <a:ea typeface="Arial" charset="0"/>
                <a:cs typeface="Arial" charset="0"/>
              </a:rPr>
              <a:t>Preliminary project findings may then be presented in a format to meet the needs of all organizational and community members, including those with disabilities being served (e.g., visually impaired, hearing impaired) </a:t>
            </a:r>
          </a:p>
          <a:p>
            <a:pPr>
              <a:lnSpc>
                <a:spcPct val="110000"/>
              </a:lnSpc>
              <a:spcBef>
                <a:spcPts val="0"/>
              </a:spcBef>
            </a:pPr>
            <a:endParaRPr lang="en-US" altLang="en-US" sz="2400" dirty="0">
              <a:solidFill>
                <a:schemeClr val="tx1"/>
              </a:solidFill>
              <a:latin typeface="Arial" charset="0"/>
              <a:ea typeface="Arial" charset="0"/>
              <a:cs typeface="Arial" charset="0"/>
            </a:endParaRPr>
          </a:p>
          <a:p>
            <a:pPr>
              <a:lnSpc>
                <a:spcPct val="110000"/>
              </a:lnSpc>
              <a:spcBef>
                <a:spcPts val="0"/>
              </a:spcBef>
            </a:pPr>
            <a:r>
              <a:rPr lang="en-US" altLang="en-US" sz="2400" dirty="0">
                <a:solidFill>
                  <a:schemeClr val="tx1"/>
                </a:solidFill>
                <a:latin typeface="Arial" charset="0"/>
                <a:ea typeface="Arial" charset="0"/>
                <a:cs typeface="Arial" charset="0"/>
              </a:rPr>
              <a:t>Organizational and Community meetings are one venue in which to present the interpretation of the preliminary project  findings and build improved understanding and applications of findings</a:t>
            </a:r>
          </a:p>
          <a:p>
            <a:pPr>
              <a:lnSpc>
                <a:spcPct val="110000"/>
              </a:lnSpc>
              <a:spcBef>
                <a:spcPts val="0"/>
              </a:spcBef>
            </a:pPr>
            <a:endParaRPr lang="en-US" altLang="en-US" sz="2400" dirty="0">
              <a:solidFill>
                <a:schemeClr val="tx1"/>
              </a:solidFill>
              <a:latin typeface="Arial" charset="0"/>
              <a:ea typeface="Arial" charset="0"/>
              <a:cs typeface="Arial" charset="0"/>
            </a:endParaRPr>
          </a:p>
          <a:p>
            <a:pPr>
              <a:lnSpc>
                <a:spcPct val="110000"/>
              </a:lnSpc>
              <a:spcBef>
                <a:spcPts val="0"/>
              </a:spcBef>
            </a:pPr>
            <a:r>
              <a:rPr lang="en-US" altLang="en-US" sz="2400" dirty="0">
                <a:solidFill>
                  <a:schemeClr val="tx1"/>
                </a:solidFill>
                <a:latin typeface="Arial" charset="0"/>
                <a:ea typeface="Arial" charset="0"/>
                <a:cs typeface="Arial" charset="0"/>
              </a:rPr>
              <a:t>Community members, organizational representatives, and academics react to the findings, suggest alternate interpretations, reach consensus on project findings, determine utilization of findings to further address community needs, and create plans of action to enhance community well-being</a:t>
            </a:r>
          </a:p>
          <a:p>
            <a:pPr>
              <a:lnSpc>
                <a:spcPct val="110000"/>
              </a:lnSpc>
              <a:spcBef>
                <a:spcPts val="0"/>
              </a:spcBef>
            </a:pPr>
            <a:endParaRPr lang="en-US" altLang="en-US" sz="2400" dirty="0">
              <a:solidFill>
                <a:schemeClr val="tx1"/>
              </a:solidFill>
              <a:latin typeface="Arial" charset="0"/>
              <a:ea typeface="Arial" charset="0"/>
              <a:cs typeface="Arial" charset="0"/>
            </a:endParaRPr>
          </a:p>
          <a:p>
            <a:pPr>
              <a:lnSpc>
                <a:spcPct val="80000"/>
              </a:lnSpc>
            </a:pPr>
            <a:endParaRPr lang="en-US" altLang="en-US" sz="2400" dirty="0">
              <a:solidFill>
                <a:schemeClr val="tx1"/>
              </a:solidFill>
              <a:latin typeface="Arial" charset="0"/>
              <a:ea typeface="Arial" charset="0"/>
              <a:cs typeface="Arial" charset="0"/>
            </a:endParaRPr>
          </a:p>
          <a:p>
            <a:pPr>
              <a:lnSpc>
                <a:spcPct val="80000"/>
              </a:lnSpc>
            </a:pPr>
            <a:endParaRPr lang="en-US" altLang="en-US" sz="2400" dirty="0">
              <a:solidFill>
                <a:schemeClr val="tx1"/>
              </a:solidFill>
              <a:latin typeface="Arial" charset="0"/>
              <a:ea typeface="Arial" charset="0"/>
              <a:cs typeface="Arial" charset="0"/>
            </a:endParaRPr>
          </a:p>
          <a:p>
            <a:endParaRPr lang="en-US" sz="2400" dirty="0">
              <a:solidFill>
                <a:schemeClr val="tx1"/>
              </a:solidFill>
            </a:endParaRPr>
          </a:p>
        </p:txBody>
      </p:sp>
    </p:spTree>
    <p:custDataLst>
      <p:tags r:id="rId1"/>
    </p:custDataLst>
    <p:extLst>
      <p:ext uri="{BB962C8B-B14F-4D97-AF65-F5344CB8AC3E}">
        <p14:creationId xmlns:p14="http://schemas.microsoft.com/office/powerpoint/2010/main" val="4261007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74" y="179614"/>
            <a:ext cx="8596668" cy="859971"/>
          </a:xfrm>
        </p:spPr>
        <p:txBody>
          <a:bodyPr/>
          <a:lstStyle/>
          <a:p>
            <a:r>
              <a:rPr lang="en-US" altLang="en-US" b="1" dirty="0">
                <a:solidFill>
                  <a:schemeClr val="accent2">
                    <a:lumMod val="50000"/>
                  </a:schemeClr>
                </a:solidFill>
                <a:latin typeface="Arial" charset="0"/>
                <a:ea typeface="Arial" charset="0"/>
                <a:cs typeface="Arial" charset="0"/>
              </a:rPr>
              <a:t>7. Disseminate findings</a:t>
            </a:r>
            <a:endParaRPr lang="en-US" dirty="0">
              <a:solidFill>
                <a:schemeClr val="accent2">
                  <a:lumMod val="50000"/>
                </a:schemeClr>
              </a:solidFill>
              <a:latin typeface="Arial" charset="0"/>
              <a:ea typeface="Arial" charset="0"/>
              <a:cs typeface="Arial" charset="0"/>
            </a:endParaRPr>
          </a:p>
        </p:txBody>
      </p:sp>
      <p:sp>
        <p:nvSpPr>
          <p:cNvPr id="3" name="Content Placeholder 2"/>
          <p:cNvSpPr>
            <a:spLocks noGrp="1"/>
          </p:cNvSpPr>
          <p:nvPr>
            <p:ph idx="1"/>
          </p:nvPr>
        </p:nvSpPr>
        <p:spPr>
          <a:xfrm>
            <a:off x="532800" y="1283812"/>
            <a:ext cx="9114828" cy="5486400"/>
          </a:xfrm>
        </p:spPr>
        <p:txBody>
          <a:bodyPr>
            <a:normAutofit/>
          </a:bodyPr>
          <a:lstStyle/>
          <a:p>
            <a:pPr>
              <a:lnSpc>
                <a:spcPct val="80000"/>
              </a:lnSpc>
            </a:pPr>
            <a:r>
              <a:rPr lang="en-US" altLang="en-US" sz="2400" dirty="0">
                <a:solidFill>
                  <a:schemeClr val="tx1"/>
                </a:solidFill>
                <a:latin typeface="Arial" charset="0"/>
                <a:ea typeface="Arial" charset="0"/>
                <a:cs typeface="Arial" charset="0"/>
              </a:rPr>
              <a:t>Community members, organizational representatives, and academics, reach consensus on how to disseminate findings </a:t>
            </a:r>
          </a:p>
          <a:p>
            <a:pPr lvl="1">
              <a:lnSpc>
                <a:spcPct val="80000"/>
              </a:lnSpc>
            </a:pPr>
            <a:r>
              <a:rPr lang="en-US" altLang="en-US" sz="2200" dirty="0">
                <a:solidFill>
                  <a:schemeClr val="tx1"/>
                </a:solidFill>
                <a:latin typeface="Arial" charset="0"/>
                <a:ea typeface="Arial" charset="0"/>
                <a:cs typeface="Arial" charset="0"/>
              </a:rPr>
              <a:t>Often options include data sheets; booklets; press releases; local, region, national and international presentations. </a:t>
            </a:r>
          </a:p>
          <a:p>
            <a:pPr>
              <a:lnSpc>
                <a:spcPct val="80000"/>
              </a:lnSpc>
            </a:pPr>
            <a:endParaRPr lang="en-US" altLang="en-US" sz="2400" dirty="0">
              <a:solidFill>
                <a:schemeClr val="tx1"/>
              </a:solidFill>
              <a:latin typeface="Arial" charset="0"/>
              <a:ea typeface="Arial" charset="0"/>
              <a:cs typeface="Arial" charset="0"/>
            </a:endParaRPr>
          </a:p>
          <a:p>
            <a:pPr>
              <a:lnSpc>
                <a:spcPct val="80000"/>
              </a:lnSpc>
            </a:pPr>
            <a:r>
              <a:rPr lang="en-US" altLang="en-US" sz="2400" dirty="0">
                <a:solidFill>
                  <a:schemeClr val="tx1"/>
                </a:solidFill>
                <a:latin typeface="Arial" charset="0"/>
                <a:ea typeface="Arial" charset="0"/>
                <a:cs typeface="Arial" charset="0"/>
              </a:rPr>
              <a:t>They also must determine the person(s) responsible for dissemination in the various formats and the resources (e.g., financial support, professional organizations) to disseminate the study findings.</a:t>
            </a:r>
          </a:p>
          <a:p>
            <a:pPr>
              <a:lnSpc>
                <a:spcPct val="80000"/>
              </a:lnSpc>
            </a:pPr>
            <a:endParaRPr lang="en-US" altLang="en-US" sz="2400" dirty="0">
              <a:solidFill>
                <a:schemeClr val="tx1"/>
              </a:solidFill>
              <a:latin typeface="Arial" charset="0"/>
              <a:ea typeface="Arial" charset="0"/>
              <a:cs typeface="Arial" charset="0"/>
            </a:endParaRPr>
          </a:p>
          <a:p>
            <a:pPr>
              <a:lnSpc>
                <a:spcPct val="80000"/>
              </a:lnSpc>
            </a:pPr>
            <a:r>
              <a:rPr lang="en-US" altLang="en-US" sz="2400" dirty="0">
                <a:solidFill>
                  <a:schemeClr val="tx1"/>
                </a:solidFill>
                <a:latin typeface="Arial" charset="0"/>
                <a:ea typeface="Arial" charset="0"/>
                <a:cs typeface="Arial" charset="0"/>
              </a:rPr>
              <a:t>Disseminate study findings in a language that is respectful and understandable to community members, organizational representatives, and academics, while maintaining data integrity</a:t>
            </a:r>
          </a:p>
          <a:p>
            <a:endParaRPr lang="en-US" dirty="0">
              <a:latin typeface="Arial" charset="0"/>
              <a:ea typeface="Arial" charset="0"/>
              <a:cs typeface="Arial" charset="0"/>
            </a:endParaRPr>
          </a:p>
        </p:txBody>
      </p:sp>
    </p:spTree>
    <p:extLst>
      <p:ext uri="{BB962C8B-B14F-4D97-AF65-F5344CB8AC3E}">
        <p14:creationId xmlns:p14="http://schemas.microsoft.com/office/powerpoint/2010/main" val="239196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677863" y="2160588"/>
            <a:ext cx="9323387" cy="38814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marR="0" lvl="0" indent="-342900" algn="l" defTabSz="457200" rtl="0" eaLnBrk="1" fontAlgn="auto" latinLnBrk="0" hangingPunct="1">
              <a:lnSpc>
                <a:spcPct val="100000"/>
              </a:lnSpc>
              <a:spcBef>
                <a:spcPct val="0"/>
              </a:spcBef>
              <a:spcAft>
                <a:spcPts val="0"/>
              </a:spcAft>
              <a:buClr>
                <a:schemeClr val="accent1"/>
              </a:buClr>
              <a:buSzPct val="80000"/>
              <a:buFont typeface="Wingdings 3" charset="2"/>
              <a:buNone/>
              <a:tabLst/>
              <a:defRPr/>
            </a:pPr>
            <a:endParaRPr kumimoji="0" lang="en-US" sz="3600" b="1" i="0" u="none" strike="noStrike" kern="1200" cap="none" spc="0" normalizeH="0" baseline="0" noProof="0" dirty="0">
              <a:ln>
                <a:noFill/>
              </a:ln>
              <a:solidFill>
                <a:schemeClr val="accent2">
                  <a:lumMod val="50000"/>
                </a:schemeClr>
              </a:solidFill>
              <a:effectLst/>
              <a:uLnTx/>
              <a:uFillTx/>
              <a:latin typeface="+mj-lt"/>
              <a:ea typeface="+mj-ea"/>
              <a:cs typeface="Times New Roman" panose="02020603050405020304" pitchFamily="18" charset="0"/>
            </a:endParaRPr>
          </a:p>
          <a:p>
            <a:pPr marL="342900" marR="0" lvl="0" indent="-342900" algn="l" defTabSz="457200" rtl="0" eaLnBrk="1" fontAlgn="auto" latinLnBrk="0" hangingPunct="1">
              <a:lnSpc>
                <a:spcPct val="100000"/>
              </a:lnSpc>
              <a:spcBef>
                <a:spcPct val="0"/>
              </a:spcBef>
              <a:spcAft>
                <a:spcPts val="0"/>
              </a:spcAft>
              <a:buClr>
                <a:schemeClr val="accent1"/>
              </a:buClr>
              <a:buSzPct val="80000"/>
              <a:buFont typeface="Wingdings 3" charset="2"/>
              <a:buNone/>
              <a:tabLst/>
              <a:defRPr/>
            </a:pPr>
            <a:r>
              <a:rPr kumimoji="0" lang="en-US" sz="3600" b="1" i="0" u="none" strike="noStrike" kern="1200" cap="none" spc="0" normalizeH="0" baseline="0" noProof="0" dirty="0">
                <a:ln>
                  <a:noFill/>
                </a:ln>
                <a:solidFill>
                  <a:schemeClr val="accent2">
                    <a:lumMod val="50000"/>
                  </a:schemeClr>
                </a:solidFill>
                <a:effectLst/>
                <a:uLnTx/>
                <a:uFillTx/>
                <a:latin typeface="+mj-lt"/>
                <a:ea typeface="+mj-ea"/>
                <a:cs typeface="Times New Roman" panose="02020603050405020304" pitchFamily="18" charset="0"/>
              </a:rPr>
              <a:t>Targeted Communities in 12 States</a:t>
            </a:r>
          </a:p>
          <a:p>
            <a:pPr marL="342900" marR="0" lvl="0" indent="-342900" algn="l" defTabSz="457200" rtl="0" eaLnBrk="1" fontAlgn="auto" latinLnBrk="0" hangingPunct="1">
              <a:lnSpc>
                <a:spcPct val="100000"/>
              </a:lnSpc>
              <a:spcBef>
                <a:spcPct val="0"/>
              </a:spcBef>
              <a:spcAft>
                <a:spcPts val="0"/>
              </a:spcAft>
              <a:buClr>
                <a:schemeClr val="accent1"/>
              </a:buClr>
              <a:buSzPct val="80000"/>
              <a:buFont typeface="Wingdings 3" charset="2"/>
              <a:buNone/>
              <a:tabLst/>
              <a:defRPr/>
            </a:pPr>
            <a:r>
              <a:rPr kumimoji="0" lang="en-US" sz="3600" b="1" i="0" u="none" strike="noStrike" kern="1200" cap="none" spc="0" normalizeH="0" baseline="0" noProof="0" dirty="0">
                <a:ln>
                  <a:noFill/>
                </a:ln>
                <a:solidFill>
                  <a:schemeClr val="accent2">
                    <a:lumMod val="50000"/>
                  </a:schemeClr>
                </a:solidFill>
                <a:effectLst/>
                <a:uLnTx/>
                <a:uFillTx/>
                <a:latin typeface="+mj-lt"/>
                <a:ea typeface="+mj-ea"/>
                <a:cs typeface="Times New Roman" panose="02020603050405020304" pitchFamily="18" charset="0"/>
              </a:rPr>
              <a:t> and 12 Replication Site </a:t>
            </a:r>
          </a:p>
        </p:txBody>
      </p:sp>
    </p:spTree>
    <p:custDataLst>
      <p:tags r:id="rId1"/>
    </p:custDataLst>
    <p:extLst>
      <p:ext uri="{BB962C8B-B14F-4D97-AF65-F5344CB8AC3E}">
        <p14:creationId xmlns:p14="http://schemas.microsoft.com/office/powerpoint/2010/main" val="22672067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3025" y="4929051"/>
            <a:ext cx="3213895" cy="1928950"/>
          </a:xfrm>
          <a:prstGeom prst="rect">
            <a:avLst/>
          </a:prstGeom>
        </p:spPr>
      </p:pic>
      <p:sp>
        <p:nvSpPr>
          <p:cNvPr id="2" name="Content Placeholder 1"/>
          <p:cNvSpPr>
            <a:spLocks noGrp="1"/>
          </p:cNvSpPr>
          <p:nvPr>
            <p:ph idx="1"/>
          </p:nvPr>
        </p:nvSpPr>
        <p:spPr>
          <a:xfrm>
            <a:off x="524103" y="1305968"/>
            <a:ext cx="8297681" cy="3945301"/>
          </a:xfrm>
        </p:spPr>
        <p:txBody>
          <a:bodyPr>
            <a:normAutofit/>
          </a:bodyPr>
          <a:lstStyle/>
          <a:p>
            <a:r>
              <a:rPr lang="en-US" sz="2400" dirty="0">
                <a:latin typeface="+mj-lt"/>
                <a:cs typeface="Times New Roman" panose="02020603050405020304" pitchFamily="18" charset="0"/>
              </a:rPr>
              <a:t>The contents of this presentation were developed with support from the Technical Assistance Center for Targeted Communities (TC TAC Project E3) at the Department of Rehabilitation and Disability Studies, Southern University, Baton Rouge, LA funded by the U.S. Department of Education, Rehabilitation Services Administration (Grant # H264F150003). The ideas, opinions, and conclusions expressed, however, are those of the authors and do not represent recommendations, endorsements, or policies of the U.S. Department of Education.</a:t>
            </a:r>
          </a:p>
          <a:p>
            <a:endParaRPr lang="en-US" sz="2400" dirty="0">
              <a:latin typeface="+mj-lt"/>
              <a:cs typeface="Times New Roman" panose="02020603050405020304" pitchFamily="18" charset="0"/>
            </a:endParaRPr>
          </a:p>
        </p:txBody>
      </p:sp>
      <p:sp>
        <p:nvSpPr>
          <p:cNvPr id="3" name="Title 2"/>
          <p:cNvSpPr>
            <a:spLocks noGrp="1"/>
          </p:cNvSpPr>
          <p:nvPr>
            <p:ph type="title"/>
          </p:nvPr>
        </p:nvSpPr>
        <p:spPr>
          <a:xfrm>
            <a:off x="524103" y="307295"/>
            <a:ext cx="10363202" cy="1020762"/>
          </a:xfrm>
        </p:spPr>
        <p:txBody>
          <a:bodyPr>
            <a:noAutofit/>
          </a:bodyPr>
          <a:lstStyle/>
          <a:p>
            <a:r>
              <a:rPr lang="en-US" b="1" dirty="0">
                <a:cs typeface="Times New Roman" panose="02020603050405020304" pitchFamily="18" charset="0"/>
              </a:rPr>
              <a:t>Acknowledgement</a:t>
            </a:r>
          </a:p>
        </p:txBody>
      </p:sp>
    </p:spTree>
    <p:custDataLst>
      <p:tags r:id="rId1"/>
    </p:custDataLst>
    <p:extLst>
      <p:ext uri="{BB962C8B-B14F-4D97-AF65-F5344CB8AC3E}">
        <p14:creationId xmlns:p14="http://schemas.microsoft.com/office/powerpoint/2010/main" val="15712571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66512" y="225778"/>
            <a:ext cx="4244622" cy="3149600"/>
          </a:xfrm>
          <a:prstGeom prst="rect">
            <a:avLst/>
          </a:prstGeom>
        </p:spPr>
      </p:pic>
      <p:sp>
        <p:nvSpPr>
          <p:cNvPr id="2" name="Title 1"/>
          <p:cNvSpPr>
            <a:spLocks noGrp="1"/>
          </p:cNvSpPr>
          <p:nvPr>
            <p:ph type="title"/>
          </p:nvPr>
        </p:nvSpPr>
        <p:spPr>
          <a:xfrm>
            <a:off x="5476672" y="635540"/>
            <a:ext cx="3939702" cy="2540000"/>
          </a:xfrm>
        </p:spPr>
        <p:txBody>
          <a:bodyPr>
            <a:noAutofit/>
          </a:bodyPr>
          <a:lstStyle/>
          <a:p>
            <a:pPr>
              <a:lnSpc>
                <a:spcPct val="120000"/>
              </a:lnSpc>
            </a:pPr>
            <a:r>
              <a:rPr lang="en-US" sz="2000" b="1" dirty="0">
                <a:solidFill>
                  <a:schemeClr val="accent2">
                    <a:lumMod val="50000"/>
                  </a:schemeClr>
                </a:solidFill>
                <a:cs typeface="Times New Roman" panose="02020603050405020304" pitchFamily="18" charset="0"/>
              </a:rPr>
              <a:t>High Leverage Groups of National Applicability (HLGNA) </a:t>
            </a:r>
            <a:r>
              <a:rPr lang="en-US" sz="2000" b="1" i="1" dirty="0">
                <a:solidFill>
                  <a:schemeClr val="accent2">
                    <a:lumMod val="50000"/>
                  </a:schemeClr>
                </a:solidFill>
                <a:cs typeface="Times New Roman" panose="02020603050405020304" pitchFamily="18" charset="0"/>
              </a:rPr>
              <a:t>for the NJ proposal are adult residents of economically disadvantaged rural and remote communities.</a:t>
            </a:r>
            <a:br>
              <a:rPr lang="en-US" sz="2000" b="1" dirty="0">
                <a:cs typeface="Times New Roman" panose="02020603050405020304" pitchFamily="18" charset="0"/>
              </a:rPr>
            </a:br>
            <a:endParaRPr lang="en-US" sz="2000" dirty="0">
              <a:cs typeface="Times New Roman" panose="02020603050405020304" pitchFamily="18" charset="0"/>
            </a:endParaRPr>
          </a:p>
        </p:txBody>
      </p:sp>
      <p:sp>
        <p:nvSpPr>
          <p:cNvPr id="3" name="Content Placeholder 2"/>
          <p:cNvSpPr>
            <a:spLocks noGrp="1"/>
          </p:cNvSpPr>
          <p:nvPr>
            <p:ph idx="1"/>
          </p:nvPr>
        </p:nvSpPr>
        <p:spPr>
          <a:xfrm>
            <a:off x="677334" y="3601156"/>
            <a:ext cx="8907730" cy="3111616"/>
          </a:xfrm>
        </p:spPr>
        <p:txBody>
          <a:bodyPr>
            <a:normAutofit fontScale="92500" lnSpcReduction="20000"/>
          </a:bodyPr>
          <a:lstStyle/>
          <a:p>
            <a:pPr>
              <a:lnSpc>
                <a:spcPct val="120000"/>
              </a:lnSpc>
              <a:spcBef>
                <a:spcPts val="600"/>
              </a:spcBef>
            </a:pPr>
            <a:r>
              <a:rPr lang="en-US" sz="1900" b="1" dirty="0">
                <a:latin typeface="+mj-lt"/>
                <a:cs typeface="Times New Roman" panose="02020603050405020304" pitchFamily="18" charset="0"/>
              </a:rPr>
              <a:t>HLGNA 1: </a:t>
            </a:r>
            <a:r>
              <a:rPr lang="en-US" sz="1900" b="1" i="1" dirty="0">
                <a:latin typeface="+mj-lt"/>
                <a:cs typeface="Times New Roman" panose="02020603050405020304" pitchFamily="18" charset="0"/>
              </a:rPr>
              <a:t>Consumers with Drug Abuse/Dependence and Alcohol Abuse and          Dependence and SSI</a:t>
            </a:r>
            <a:endParaRPr lang="en-US" sz="1900" dirty="0">
              <a:latin typeface="+mj-lt"/>
              <a:cs typeface="Times New Roman" panose="02020603050405020304" pitchFamily="18" charset="0"/>
            </a:endParaRPr>
          </a:p>
          <a:p>
            <a:pPr lvl="1">
              <a:lnSpc>
                <a:spcPct val="120000"/>
              </a:lnSpc>
              <a:spcBef>
                <a:spcPts val="600"/>
              </a:spcBef>
            </a:pPr>
            <a:r>
              <a:rPr lang="en-US" sz="1900" b="1" dirty="0">
                <a:latin typeface="+mj-lt"/>
                <a:cs typeface="Times New Roman" panose="02020603050405020304" pitchFamily="18" charset="0"/>
              </a:rPr>
              <a:t>Targeted Community: </a:t>
            </a:r>
            <a:r>
              <a:rPr lang="en-US" sz="1900" b="1" i="1" dirty="0">
                <a:latin typeface="+mj-lt"/>
                <a:cs typeface="Times New Roman" panose="02020603050405020304" pitchFamily="18" charset="0"/>
              </a:rPr>
              <a:t>Newark, New Jersey</a:t>
            </a:r>
            <a:endParaRPr lang="en-US" sz="1900" dirty="0">
              <a:latin typeface="+mj-lt"/>
              <a:cs typeface="Times New Roman" panose="02020603050405020304" pitchFamily="18" charset="0"/>
            </a:endParaRPr>
          </a:p>
          <a:p>
            <a:pPr lvl="1">
              <a:lnSpc>
                <a:spcPct val="120000"/>
              </a:lnSpc>
              <a:spcBef>
                <a:spcPts val="600"/>
              </a:spcBef>
            </a:pPr>
            <a:r>
              <a:rPr lang="en-US" sz="1900" b="1" dirty="0">
                <a:latin typeface="+mj-lt"/>
                <a:cs typeface="Times New Roman" panose="02020603050405020304" pitchFamily="18" charset="0"/>
              </a:rPr>
              <a:t>Replication site: </a:t>
            </a:r>
            <a:r>
              <a:rPr lang="en-US" sz="1900" b="1" i="1" dirty="0">
                <a:latin typeface="+mj-lt"/>
                <a:cs typeface="Times New Roman" panose="02020603050405020304" pitchFamily="18" charset="0"/>
              </a:rPr>
              <a:t>Trenton, New Jersey</a:t>
            </a:r>
            <a:endParaRPr lang="en-US" sz="1900" dirty="0">
              <a:latin typeface="+mj-lt"/>
              <a:cs typeface="Times New Roman" panose="02020603050405020304" pitchFamily="18" charset="0"/>
            </a:endParaRPr>
          </a:p>
          <a:p>
            <a:pPr>
              <a:lnSpc>
                <a:spcPct val="120000"/>
              </a:lnSpc>
              <a:spcBef>
                <a:spcPts val="600"/>
              </a:spcBef>
            </a:pPr>
            <a:r>
              <a:rPr lang="en-US" sz="1900" b="1" dirty="0">
                <a:latin typeface="+mj-lt"/>
                <a:cs typeface="Times New Roman" panose="02020603050405020304" pitchFamily="18" charset="0"/>
              </a:rPr>
              <a:t>HLGNA 2:  </a:t>
            </a:r>
            <a:r>
              <a:rPr lang="en-US" sz="1900" b="1" i="1" dirty="0">
                <a:latin typeface="+mj-lt"/>
                <a:cs typeface="Times New Roman" panose="02020603050405020304" pitchFamily="18" charset="0"/>
              </a:rPr>
              <a:t>Persons with Mental Illness </a:t>
            </a:r>
            <a:r>
              <a:rPr lang="en-US" sz="1900" dirty="0">
                <a:latin typeface="+mj-lt"/>
                <a:cs typeface="Times New Roman" panose="02020603050405020304" pitchFamily="18" charset="0"/>
              </a:rPr>
              <a:t>(</a:t>
            </a:r>
            <a:r>
              <a:rPr lang="en-US" sz="1900" i="1" dirty="0">
                <a:latin typeface="+mj-lt"/>
                <a:cs typeface="Times New Roman" panose="02020603050405020304" pitchFamily="18" charset="0"/>
              </a:rPr>
              <a:t>i.e.</a:t>
            </a:r>
            <a:r>
              <a:rPr lang="en-US" sz="1900" dirty="0">
                <a:latin typeface="+mj-lt"/>
                <a:cs typeface="Times New Roman" panose="02020603050405020304" pitchFamily="18" charset="0"/>
              </a:rPr>
              <a:t> Anxiety Disorder, Depressive and Other Mood Disorders, Mental Illness, Mental Illness Not Listed, Personality Disorders, 				                   Schizophrenia/Psychotic Disorders) </a:t>
            </a:r>
            <a:r>
              <a:rPr lang="en-US" sz="1900" b="1" i="1" dirty="0">
                <a:latin typeface="+mj-lt"/>
                <a:cs typeface="Times New Roman" panose="02020603050405020304" pitchFamily="18" charset="0"/>
              </a:rPr>
              <a:t>and SSI.</a:t>
            </a:r>
            <a:endParaRPr lang="en-US" sz="1900" dirty="0">
              <a:latin typeface="+mj-lt"/>
              <a:cs typeface="Times New Roman" panose="02020603050405020304" pitchFamily="18" charset="0"/>
            </a:endParaRPr>
          </a:p>
          <a:p>
            <a:pPr lvl="1">
              <a:lnSpc>
                <a:spcPct val="120000"/>
              </a:lnSpc>
              <a:spcBef>
                <a:spcPts val="600"/>
              </a:spcBef>
            </a:pPr>
            <a:r>
              <a:rPr lang="en-US" sz="1900" b="1" dirty="0">
                <a:latin typeface="+mj-lt"/>
                <a:cs typeface="Times New Roman" panose="02020603050405020304" pitchFamily="18" charset="0"/>
              </a:rPr>
              <a:t>Targeted Community: </a:t>
            </a:r>
            <a:r>
              <a:rPr lang="en-US" sz="1900" b="1" i="1" dirty="0">
                <a:latin typeface="+mj-lt"/>
                <a:cs typeface="Times New Roman" panose="02020603050405020304" pitchFamily="18" charset="0"/>
              </a:rPr>
              <a:t>Newark, New Jersey</a:t>
            </a:r>
            <a:endParaRPr lang="en-US" sz="1900" dirty="0">
              <a:latin typeface="+mj-lt"/>
              <a:cs typeface="Times New Roman" panose="02020603050405020304" pitchFamily="18" charset="0"/>
            </a:endParaRPr>
          </a:p>
          <a:p>
            <a:pPr lvl="1">
              <a:lnSpc>
                <a:spcPct val="120000"/>
              </a:lnSpc>
              <a:spcBef>
                <a:spcPts val="600"/>
              </a:spcBef>
            </a:pPr>
            <a:r>
              <a:rPr lang="en-US" sz="1900" b="1" dirty="0">
                <a:latin typeface="+mj-lt"/>
                <a:cs typeface="Times New Roman" panose="02020603050405020304" pitchFamily="18" charset="0"/>
              </a:rPr>
              <a:t>Replication site: </a:t>
            </a:r>
            <a:r>
              <a:rPr lang="en-US" sz="1900" b="1" i="1" dirty="0">
                <a:latin typeface="+mj-lt"/>
                <a:cs typeface="Times New Roman" panose="02020603050405020304" pitchFamily="18" charset="0"/>
              </a:rPr>
              <a:t>Trenton, New Jersey</a:t>
            </a:r>
            <a:endParaRPr lang="en-US" sz="1900" dirty="0">
              <a:latin typeface="+mj-lt"/>
              <a:cs typeface="Times New Roman" panose="02020603050405020304" pitchFamily="18" charset="0"/>
            </a:endParaRPr>
          </a:p>
          <a:p>
            <a:pPr>
              <a:lnSpc>
                <a:spcPct val="120000"/>
              </a:lnSpc>
              <a:spcBef>
                <a:spcPts val="600"/>
              </a:spcBef>
            </a:pPr>
            <a:endParaRPr lang="en-US" sz="1900" dirty="0">
              <a:latin typeface="+mj-lt"/>
              <a:cs typeface="Times New Roman" panose="02020603050405020304" pitchFamily="18" charset="0"/>
            </a:endParaRPr>
          </a:p>
        </p:txBody>
      </p:sp>
    </p:spTree>
    <p:custDataLst>
      <p:tags r:id="rId1"/>
    </p:custDataLst>
    <p:extLst>
      <p:ext uri="{BB962C8B-B14F-4D97-AF65-F5344CB8AC3E}">
        <p14:creationId xmlns:p14="http://schemas.microsoft.com/office/powerpoint/2010/main" val="767807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88" y="112889"/>
            <a:ext cx="9629421" cy="1106311"/>
          </a:xfrm>
        </p:spPr>
        <p:txBody>
          <a:bodyPr vert="horz" lIns="91440" tIns="45720" rIns="91440" bIns="45720" rtlCol="0" anchor="t">
            <a:noAutofit/>
          </a:bodyPr>
          <a:lstStyle/>
          <a:p>
            <a:r>
              <a:rPr lang="en-US" b="1" dirty="0">
                <a:cs typeface="Times New Roman" panose="02020603050405020304" pitchFamily="18" charset="0"/>
              </a:rPr>
              <a:t>Community-based Participatory Research (CBPR) activities to date: New Jersey</a:t>
            </a:r>
          </a:p>
        </p:txBody>
      </p:sp>
      <p:sp>
        <p:nvSpPr>
          <p:cNvPr id="3" name="Content Placeholder 2"/>
          <p:cNvSpPr>
            <a:spLocks noGrp="1"/>
          </p:cNvSpPr>
          <p:nvPr>
            <p:ph idx="1"/>
          </p:nvPr>
        </p:nvSpPr>
        <p:spPr>
          <a:xfrm>
            <a:off x="316087" y="1219200"/>
            <a:ext cx="9462613" cy="5278419"/>
          </a:xfrm>
        </p:spPr>
        <p:txBody>
          <a:bodyPr>
            <a:normAutofit fontScale="47500" lnSpcReduction="20000"/>
          </a:bodyPr>
          <a:lstStyle/>
          <a:p>
            <a:pPr marL="0" indent="0">
              <a:buNone/>
            </a:pPr>
            <a:endParaRPr lang="en-US" sz="5600" b="1" dirty="0"/>
          </a:p>
          <a:p>
            <a:pPr lvl="1"/>
            <a:r>
              <a:rPr lang="en-US" sz="5100" b="1" dirty="0">
                <a:latin typeface="Times New Roman" panose="02020603050405020304" pitchFamily="18" charset="0"/>
                <a:cs typeface="Times New Roman" panose="02020603050405020304" pitchFamily="18" charset="0"/>
              </a:rPr>
              <a:t>Worked with key stakeholders to identify populations and challenges to be addressed (August 2017)</a:t>
            </a:r>
          </a:p>
          <a:p>
            <a:pPr lvl="1"/>
            <a:r>
              <a:rPr lang="en-US" sz="5100" b="1" dirty="0">
                <a:latin typeface="Times New Roman" panose="02020603050405020304" pitchFamily="18" charset="0"/>
                <a:cs typeface="Times New Roman" panose="02020603050405020304" pitchFamily="18" charset="0"/>
              </a:rPr>
              <a:t>Worked with key stakeholders to identify potential partners for participation in Advisory Council (September 2017)</a:t>
            </a:r>
          </a:p>
          <a:p>
            <a:pPr lvl="1"/>
            <a:r>
              <a:rPr lang="en-US" sz="5100" b="1" dirty="0">
                <a:latin typeface="Times New Roman" panose="02020603050405020304" pitchFamily="18" charset="0"/>
                <a:cs typeface="Times New Roman" panose="02020603050405020304" pitchFamily="18" charset="0"/>
              </a:rPr>
              <a:t>Met with key stakeholders and additional partners to provide overview of project, including CBPR and role advisory council, to solicit interest from partners for participation in Advisory Council (​December 2017)</a:t>
            </a:r>
          </a:p>
          <a:p>
            <a:pPr lvl="1"/>
            <a:r>
              <a:rPr lang="en-US" sz="5100" b="1" dirty="0">
                <a:latin typeface="Times New Roman" panose="02020603050405020304" pitchFamily="18" charset="0"/>
                <a:cs typeface="Times New Roman" panose="02020603050405020304" pitchFamily="18" charset="0"/>
              </a:rPr>
              <a:t>First Advisory Council Meeting - Overview of CBPR provided, challenges confirmed and ​additional challenges, identified training and technical assistance strategies discussed consensus reached and initial plan for moving forward created (Scheduled for March 2018)</a:t>
            </a:r>
          </a:p>
        </p:txBody>
      </p:sp>
    </p:spTree>
    <p:custDataLst>
      <p:tags r:id="rId1"/>
    </p:custDataLst>
    <p:extLst>
      <p:ext uri="{BB962C8B-B14F-4D97-AF65-F5344CB8AC3E}">
        <p14:creationId xmlns:p14="http://schemas.microsoft.com/office/powerpoint/2010/main" val="1472905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9584" y="1207912"/>
            <a:ext cx="8914773" cy="1320800"/>
          </a:xfrm>
        </p:spPr>
        <p:txBody>
          <a:bodyPr>
            <a:normAutofit/>
          </a:bodyPr>
          <a:lstStyle/>
          <a:p>
            <a:r>
              <a:rPr lang="en-US" sz="2000" b="1" i="1" dirty="0">
                <a:solidFill>
                  <a:schemeClr val="accent1">
                    <a:lumMod val="50000"/>
                  </a:schemeClr>
                </a:solidFill>
              </a:rPr>
              <a:t>Virginia</a:t>
            </a:r>
          </a:p>
        </p:txBody>
      </p:sp>
      <p:sp>
        <p:nvSpPr>
          <p:cNvPr id="3" name="Content Placeholder 2"/>
          <p:cNvSpPr>
            <a:spLocks noGrp="1"/>
          </p:cNvSpPr>
          <p:nvPr>
            <p:ph idx="1"/>
          </p:nvPr>
        </p:nvSpPr>
        <p:spPr>
          <a:xfrm>
            <a:off x="472117" y="3138311"/>
            <a:ext cx="9144000" cy="3719689"/>
          </a:xfrm>
        </p:spPr>
        <p:txBody>
          <a:bodyPr>
            <a:normAutofit fontScale="55000" lnSpcReduction="20000"/>
          </a:bodyPr>
          <a:lstStyle/>
          <a:p>
            <a:pPr marL="0" indent="0">
              <a:buNone/>
            </a:pPr>
            <a:r>
              <a:rPr lang="en-US" sz="3400" b="1" dirty="0">
                <a:solidFill>
                  <a:schemeClr val="accent2">
                    <a:lumMod val="50000"/>
                  </a:schemeClr>
                </a:solidFill>
                <a:latin typeface="+mj-lt"/>
                <a:cs typeface="Times New Roman" panose="02020603050405020304" pitchFamily="18" charset="0"/>
              </a:rPr>
              <a:t>High Leverage Groups of National Applicability(HLGNA) </a:t>
            </a:r>
            <a:r>
              <a:rPr lang="en-US" sz="3400" b="1" i="1" dirty="0">
                <a:solidFill>
                  <a:schemeClr val="accent2">
                    <a:lumMod val="50000"/>
                  </a:schemeClr>
                </a:solidFill>
                <a:latin typeface="+mj-lt"/>
                <a:cs typeface="Times New Roman" panose="02020603050405020304" pitchFamily="18" charset="0"/>
              </a:rPr>
              <a:t>for the VA proposal are adult residents of economically disadvantaged rural and remote communities.</a:t>
            </a:r>
            <a:endParaRPr lang="en-US" sz="3400" b="1" dirty="0">
              <a:latin typeface="+mj-lt"/>
              <a:cs typeface="Times New Roman" panose="02020603050405020304" pitchFamily="18" charset="0"/>
            </a:endParaRPr>
          </a:p>
          <a:p>
            <a:r>
              <a:rPr lang="en-US" sz="3400" b="1" dirty="0">
                <a:latin typeface="+mj-lt"/>
                <a:cs typeface="Times New Roman" panose="02020603050405020304" pitchFamily="18" charset="0"/>
              </a:rPr>
              <a:t>HLGNA 1: </a:t>
            </a:r>
            <a:r>
              <a:rPr lang="en-US" sz="3400" b="1" i="1" dirty="0">
                <a:latin typeface="+mj-lt"/>
                <a:cs typeface="Times New Roman" panose="02020603050405020304" pitchFamily="18" charset="0"/>
              </a:rPr>
              <a:t>Consumers with Drug Abuse/Dependence</a:t>
            </a:r>
            <a:endParaRPr lang="en-US" sz="3400" dirty="0">
              <a:latin typeface="+mj-lt"/>
              <a:cs typeface="Times New Roman" panose="02020603050405020304" pitchFamily="18" charset="0"/>
            </a:endParaRPr>
          </a:p>
          <a:p>
            <a:pPr lvl="1"/>
            <a:r>
              <a:rPr lang="en-US" sz="3400" b="1" dirty="0">
                <a:latin typeface="+mj-lt"/>
                <a:cs typeface="Times New Roman" panose="02020603050405020304" pitchFamily="18" charset="0"/>
              </a:rPr>
              <a:t>Targeted Community: </a:t>
            </a:r>
            <a:r>
              <a:rPr lang="en-US" sz="3400" b="1" i="1" dirty="0">
                <a:latin typeface="+mj-lt"/>
                <a:cs typeface="Times New Roman" panose="02020603050405020304" pitchFamily="18" charset="0"/>
              </a:rPr>
              <a:t>Martinsville and Henry County, Virginia</a:t>
            </a:r>
            <a:endParaRPr lang="en-US" sz="3400" dirty="0">
              <a:latin typeface="+mj-lt"/>
              <a:cs typeface="Times New Roman" panose="02020603050405020304" pitchFamily="18" charset="0"/>
            </a:endParaRPr>
          </a:p>
          <a:p>
            <a:pPr lvl="1"/>
            <a:r>
              <a:rPr lang="en-US" sz="3400" b="1" dirty="0">
                <a:latin typeface="+mj-lt"/>
                <a:cs typeface="Times New Roman" panose="02020603050405020304" pitchFamily="18" charset="0"/>
              </a:rPr>
              <a:t>Replication site: </a:t>
            </a:r>
            <a:r>
              <a:rPr lang="en-US" sz="3400" b="1" i="1" dirty="0">
                <a:latin typeface="+mj-lt"/>
                <a:cs typeface="Times New Roman" panose="02020603050405020304" pitchFamily="18" charset="0"/>
              </a:rPr>
              <a:t>Hampton Roads Region, Virginia</a:t>
            </a:r>
            <a:endParaRPr lang="en-US" sz="3400" dirty="0">
              <a:latin typeface="+mj-lt"/>
              <a:cs typeface="Times New Roman" panose="02020603050405020304" pitchFamily="18" charset="0"/>
            </a:endParaRPr>
          </a:p>
          <a:p>
            <a:endParaRPr lang="en-US" sz="3400" b="1" dirty="0">
              <a:latin typeface="+mj-lt"/>
              <a:cs typeface="Times New Roman" panose="02020603050405020304" pitchFamily="18" charset="0"/>
            </a:endParaRPr>
          </a:p>
          <a:p>
            <a:r>
              <a:rPr lang="en-US" sz="3400" b="1" dirty="0">
                <a:latin typeface="+mj-lt"/>
                <a:cs typeface="Times New Roman" panose="02020603050405020304" pitchFamily="18" charset="0"/>
              </a:rPr>
              <a:t>HLGNA 2:  </a:t>
            </a:r>
            <a:r>
              <a:rPr lang="en-US" sz="3400" b="1" i="1" dirty="0">
                <a:latin typeface="+mj-lt"/>
                <a:cs typeface="Times New Roman" panose="02020603050405020304" pitchFamily="18" charset="0"/>
              </a:rPr>
              <a:t>Persons with Mental Illness</a:t>
            </a:r>
            <a:r>
              <a:rPr lang="en-US" sz="3400" b="1" dirty="0">
                <a:latin typeface="+mj-lt"/>
                <a:cs typeface="Times New Roman" panose="02020603050405020304" pitchFamily="18" charset="0"/>
              </a:rPr>
              <a:t> </a:t>
            </a:r>
            <a:r>
              <a:rPr lang="en-US" sz="3400" b="1" i="1" dirty="0">
                <a:latin typeface="+mj-lt"/>
                <a:cs typeface="Times New Roman" panose="02020603050405020304" pitchFamily="18" charset="0"/>
              </a:rPr>
              <a:t>(</a:t>
            </a:r>
            <a:r>
              <a:rPr lang="en-US" sz="3400" i="1" dirty="0">
                <a:latin typeface="+mj-lt"/>
                <a:cs typeface="Times New Roman" panose="02020603050405020304" pitchFamily="18" charset="0"/>
              </a:rPr>
              <a:t>i.e. anxiety disorder, attention deficit hyperactivity disorder, depressive and other mood disorders, eating disorders, mental illness not specified, personality disorders, schizophrenia/psychotic disorders)</a:t>
            </a:r>
            <a:endParaRPr lang="en-US" sz="3400" dirty="0">
              <a:latin typeface="+mj-lt"/>
              <a:cs typeface="Times New Roman" panose="02020603050405020304" pitchFamily="18" charset="0"/>
            </a:endParaRPr>
          </a:p>
          <a:p>
            <a:pPr lvl="1"/>
            <a:r>
              <a:rPr lang="en-US" sz="3400" b="1" dirty="0">
                <a:latin typeface="+mj-lt"/>
                <a:cs typeface="Times New Roman" panose="02020603050405020304" pitchFamily="18" charset="0"/>
              </a:rPr>
              <a:t>Targeted Community: </a:t>
            </a:r>
            <a:r>
              <a:rPr lang="en-US" sz="3400" b="1" i="1" dirty="0">
                <a:latin typeface="+mj-lt"/>
                <a:cs typeface="Times New Roman" panose="02020603050405020304" pitchFamily="18" charset="0"/>
              </a:rPr>
              <a:t>Martinsville and Henry County</a:t>
            </a:r>
            <a:endParaRPr lang="en-US" sz="3400" dirty="0">
              <a:latin typeface="+mj-lt"/>
              <a:cs typeface="Times New Roman" panose="02020603050405020304" pitchFamily="18" charset="0"/>
            </a:endParaRPr>
          </a:p>
          <a:p>
            <a:pPr lvl="1"/>
            <a:r>
              <a:rPr lang="en-US" sz="3400" b="1" dirty="0">
                <a:latin typeface="+mj-lt"/>
                <a:cs typeface="Times New Roman" panose="02020603050405020304" pitchFamily="18" charset="0"/>
              </a:rPr>
              <a:t>Replication site:          </a:t>
            </a:r>
            <a:r>
              <a:rPr lang="en-US" sz="3400" b="1" i="1" dirty="0">
                <a:latin typeface="+mj-lt"/>
                <a:cs typeface="Times New Roman" panose="02020603050405020304" pitchFamily="18" charset="0"/>
              </a:rPr>
              <a:t>Hampton Roads Region</a:t>
            </a:r>
            <a:endParaRPr lang="en-US" sz="3400" dirty="0">
              <a:latin typeface="+mj-lt"/>
              <a:cs typeface="Times New Roman" panose="02020603050405020304" pitchFamily="18" charset="0"/>
            </a:endParaRPr>
          </a:p>
          <a:p>
            <a:endParaRPr lang="en-US" dirty="0">
              <a:latin typeface="+mj-lt"/>
            </a:endParaRPr>
          </a:p>
        </p:txBody>
      </p:sp>
      <p:sp>
        <p:nvSpPr>
          <p:cNvPr id="4" name="Rectangle 2">
            <a:extLst>
              <a:ext uri="{C183D7F6-B498-43B3-948B-1728B52AA6E4}">
                <adec:decorative xmlns:adec="http://schemas.microsoft.com/office/drawing/2017/decorative" val="1"/>
              </a:ext>
            </a:extLst>
          </p:cNvPr>
          <p:cNvSpPr>
            <a:spLocks noChangeArrowheads="1"/>
          </p:cNvSpPr>
          <p:nvPr/>
        </p:nvSpPr>
        <p:spPr bwMode="auto">
          <a:xfrm>
            <a:off x="2280355" y="598312"/>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117" y="259643"/>
            <a:ext cx="8807350" cy="2784771"/>
          </a:xfrm>
          <a:prstGeom prst="rect">
            <a:avLst/>
          </a:prstGeom>
        </p:spPr>
      </p:pic>
    </p:spTree>
    <p:custDataLst>
      <p:tags r:id="rId1"/>
    </p:custDataLst>
    <p:extLst>
      <p:ext uri="{BB962C8B-B14F-4D97-AF65-F5344CB8AC3E}">
        <p14:creationId xmlns:p14="http://schemas.microsoft.com/office/powerpoint/2010/main" val="1569444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972275" cy="509195"/>
          </a:xfrm>
        </p:spPr>
        <p:txBody>
          <a:bodyPr>
            <a:noAutofit/>
          </a:bodyPr>
          <a:lstStyle/>
          <a:p>
            <a:r>
              <a:rPr lang="en-US" sz="2400" b="1" dirty="0">
                <a:solidFill>
                  <a:schemeClr val="accent2">
                    <a:lumMod val="50000"/>
                  </a:schemeClr>
                </a:solidFill>
              </a:rPr>
              <a:t>CBPR activities to date : Virginia</a:t>
            </a:r>
            <a:endParaRPr lang="en-US" sz="2400" dirty="0"/>
          </a:p>
        </p:txBody>
      </p:sp>
      <p:sp>
        <p:nvSpPr>
          <p:cNvPr id="3" name="Content Placeholder 2"/>
          <p:cNvSpPr>
            <a:spLocks noGrp="1"/>
          </p:cNvSpPr>
          <p:nvPr>
            <p:ph idx="1"/>
          </p:nvPr>
        </p:nvSpPr>
        <p:spPr>
          <a:xfrm>
            <a:off x="365760" y="1204857"/>
            <a:ext cx="9412941" cy="5045336"/>
          </a:xfrm>
        </p:spPr>
        <p:txBody>
          <a:bodyPr>
            <a:normAutofit fontScale="25000" lnSpcReduction="20000"/>
          </a:bodyPr>
          <a:lstStyle/>
          <a:p>
            <a:endParaRPr lang="en-US" sz="5600" b="1" dirty="0"/>
          </a:p>
          <a:p>
            <a:pPr lvl="1"/>
            <a:r>
              <a:rPr lang="en-US" sz="6400" b="1" dirty="0">
                <a:latin typeface="Times New Roman" panose="02020603050405020304" pitchFamily="18" charset="0"/>
                <a:cs typeface="Times New Roman" panose="02020603050405020304" pitchFamily="18" charset="0"/>
              </a:rPr>
              <a:t>Worked with key stakeholders to identify populations and challenges to be addressed (August 2017)</a:t>
            </a:r>
          </a:p>
          <a:p>
            <a:pPr lvl="1"/>
            <a:r>
              <a:rPr lang="en-US" sz="6400" b="1" dirty="0">
                <a:latin typeface="Times New Roman" panose="02020603050405020304" pitchFamily="18" charset="0"/>
                <a:cs typeface="Times New Roman" panose="02020603050405020304" pitchFamily="18" charset="0"/>
              </a:rPr>
              <a:t>Worked with key stakeholders to identify potential partners for participation in Advisory Council (September 2017)</a:t>
            </a:r>
          </a:p>
          <a:p>
            <a:pPr lvl="1"/>
            <a:r>
              <a:rPr lang="en-US" sz="6400" b="1" dirty="0">
                <a:latin typeface="Times New Roman" panose="02020603050405020304" pitchFamily="18" charset="0"/>
                <a:cs typeface="Times New Roman" panose="02020603050405020304" pitchFamily="18" charset="0"/>
              </a:rPr>
              <a:t>Met with key stakeholders and additional partners to provide overview of project, including CBPR and role advisory council, to solicit interest from partners for participation in Advisory Council (November 2017)</a:t>
            </a:r>
          </a:p>
          <a:p>
            <a:pPr lvl="1"/>
            <a:r>
              <a:rPr lang="en-US" sz="6400" b="1" dirty="0">
                <a:latin typeface="Times New Roman" panose="02020603050405020304" pitchFamily="18" charset="0"/>
                <a:cs typeface="Times New Roman" panose="02020603050405020304" pitchFamily="18" charset="0"/>
              </a:rPr>
              <a:t>Advisory Council formed (November 2017)</a:t>
            </a:r>
          </a:p>
          <a:p>
            <a:pPr lvl="1"/>
            <a:r>
              <a:rPr lang="en-US" sz="6400" b="1" dirty="0">
                <a:latin typeface="Times New Roman" panose="02020603050405020304" pitchFamily="18" charset="0"/>
                <a:cs typeface="Times New Roman" panose="02020603050405020304" pitchFamily="18" charset="0"/>
              </a:rPr>
              <a:t>Key stakeholders and community partners identified additional community sectors and proposed partners to participate in first official Advisory Council Meeting scheduled for January 2018 (December 2017)</a:t>
            </a:r>
          </a:p>
          <a:p>
            <a:pPr lvl="1"/>
            <a:r>
              <a:rPr lang="en-US" sz="6400" b="1" dirty="0">
                <a:latin typeface="Times New Roman" panose="02020603050405020304" pitchFamily="18" charset="0"/>
                <a:cs typeface="Times New Roman" panose="02020603050405020304" pitchFamily="18" charset="0"/>
              </a:rPr>
              <a:t>First Advisory Council Meeting - Overview of CBPR provided, challenges confirmed and additional challenges identified, training and technical assistance strategies discussed; consensus reached and initial plan for moving forward created (January 2018)</a:t>
            </a:r>
          </a:p>
          <a:p>
            <a:pPr lvl="1"/>
            <a:r>
              <a:rPr lang="en-US" sz="6400" b="1" dirty="0">
                <a:latin typeface="Times New Roman" panose="02020603050405020304" pitchFamily="18" charset="0"/>
                <a:cs typeface="Times New Roman" panose="02020603050405020304" pitchFamily="18" charset="0"/>
              </a:rPr>
              <a:t>Second Advisory Council Meeting - Reviewed and reached consensus for overall project strategy, with year 1 focused heavily on training and year 2 focused on outreach, engagement and implementation of skills and strategies acquired in year 1 (March 2018)</a:t>
            </a:r>
          </a:p>
          <a:p>
            <a:pPr lvl="1"/>
            <a:r>
              <a:rPr lang="en-US" sz="6400" b="1" dirty="0">
                <a:latin typeface="Times New Roman" panose="02020603050405020304" pitchFamily="18" charset="0"/>
                <a:cs typeface="Times New Roman" panose="02020603050405020304" pitchFamily="18" charset="0"/>
              </a:rPr>
              <a:t>Third Advisory Council Meeting - Review of Work Plan and Overview of Project Evaluation (Scheduled for May 2018)</a:t>
            </a:r>
          </a:p>
          <a:p>
            <a:endParaRPr lang="en-US" sz="6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709939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73385" y="755904"/>
            <a:ext cx="5958295" cy="5890225"/>
          </a:xfrm>
        </p:spPr>
        <p:txBody>
          <a:bodyPr rtlCol="0">
            <a:normAutofit fontScale="92500" lnSpcReduction="20000"/>
          </a:bodyPr>
          <a:lstStyle/>
          <a:p>
            <a:pPr marL="0" indent="0" fontAlgn="auto">
              <a:spcAft>
                <a:spcPts val="0"/>
              </a:spcAft>
              <a:buFont typeface="Arial"/>
              <a:buNone/>
              <a:defRPr/>
            </a:pPr>
            <a:endParaRPr lang="en-US" sz="1200" u="sng" dirty="0">
              <a:latin typeface="+mj-lt"/>
              <a:cs typeface="Arial"/>
            </a:endParaRPr>
          </a:p>
          <a:p>
            <a:pPr marL="0" indent="0" fontAlgn="auto">
              <a:spcAft>
                <a:spcPts val="0"/>
              </a:spcAft>
              <a:buFont typeface="Arial"/>
              <a:buNone/>
              <a:defRPr/>
            </a:pPr>
            <a:r>
              <a:rPr lang="en-US" sz="1900" b="1" dirty="0">
                <a:latin typeface="+mj-lt"/>
                <a:cs typeface="Arial"/>
              </a:rPr>
              <a:t>HLGNA 1: </a:t>
            </a:r>
            <a:r>
              <a:rPr lang="en-US" sz="1900" dirty="0">
                <a:latin typeface="+mj-lt"/>
                <a:cs typeface="Arial"/>
              </a:rPr>
              <a:t>Residents of economically disadvantaged rural and remote communities who:</a:t>
            </a:r>
          </a:p>
          <a:p>
            <a:pPr marL="334963" indent="-106363" fontAlgn="auto">
              <a:spcAft>
                <a:spcPts val="0"/>
              </a:spcAft>
              <a:buFont typeface="Arial"/>
              <a:buChar char="•"/>
              <a:defRPr/>
            </a:pPr>
            <a:r>
              <a:rPr lang="en-US" sz="1900" dirty="0">
                <a:latin typeface="+mj-lt"/>
                <a:cs typeface="Arial"/>
              </a:rPr>
              <a:t>Are transition-age students or youth between the ages of 14-24 years old,</a:t>
            </a:r>
          </a:p>
          <a:p>
            <a:pPr marL="334963" indent="-106363" fontAlgn="auto">
              <a:spcAft>
                <a:spcPts val="0"/>
              </a:spcAft>
              <a:buFont typeface="Arial"/>
              <a:buChar char="•"/>
              <a:defRPr/>
            </a:pPr>
            <a:r>
              <a:rPr lang="en-US" sz="1900" dirty="0">
                <a:latin typeface="+mj-lt"/>
                <a:cs typeface="Arial"/>
              </a:rPr>
              <a:t>Have one or more mental impairments (cognitive and/or psychosocial/emotional), based on the following RSA 911 Impairment Source (IS) Codes that collectively fall within the Mental Impairments domain, </a:t>
            </a:r>
            <a:r>
              <a:rPr lang="en-US" sz="1900" i="1" dirty="0">
                <a:latin typeface="+mj-lt"/>
                <a:cs typeface="Arial"/>
              </a:rPr>
              <a:t>OR</a:t>
            </a:r>
          </a:p>
          <a:p>
            <a:pPr marL="334963" indent="-106363" fontAlgn="auto">
              <a:spcAft>
                <a:spcPts val="0"/>
              </a:spcAft>
              <a:buFont typeface="Arial"/>
              <a:buChar char="•"/>
              <a:defRPr/>
            </a:pPr>
            <a:r>
              <a:rPr lang="en-US" sz="1900" dirty="0">
                <a:latin typeface="+mj-lt"/>
                <a:cs typeface="Arial"/>
              </a:rPr>
              <a:t>Have historically applied and engaged with VR at lower rates, and attained lower competitive, integrated employment outcomes than their peers,</a:t>
            </a:r>
          </a:p>
          <a:p>
            <a:pPr marL="334963" indent="-106363" fontAlgn="auto">
              <a:spcAft>
                <a:spcPts val="0"/>
              </a:spcAft>
              <a:buFont typeface="Arial"/>
              <a:buChar char="•"/>
              <a:defRPr/>
            </a:pPr>
            <a:r>
              <a:rPr lang="en-US" sz="1900" dirty="0">
                <a:latin typeface="+mj-lt"/>
                <a:cs typeface="Arial"/>
              </a:rPr>
              <a:t>May receive Supplemental Security Income (SSI) and/or involvement with the Foster Care system.</a:t>
            </a:r>
          </a:p>
          <a:p>
            <a:pPr marL="0" indent="0" fontAlgn="auto">
              <a:spcAft>
                <a:spcPts val="0"/>
              </a:spcAft>
              <a:buNone/>
              <a:defRPr/>
            </a:pPr>
            <a:r>
              <a:rPr lang="en-US" sz="1900" dirty="0">
                <a:latin typeface="+mj-lt"/>
                <a:cs typeface="Arial"/>
              </a:rPr>
              <a:t>	</a:t>
            </a:r>
          </a:p>
          <a:p>
            <a:pPr marL="0" indent="0" fontAlgn="auto">
              <a:spcAft>
                <a:spcPts val="0"/>
              </a:spcAft>
              <a:buFont typeface="Arial"/>
              <a:buNone/>
              <a:defRPr/>
            </a:pPr>
            <a:r>
              <a:rPr lang="en-US" sz="1900" b="1" dirty="0">
                <a:latin typeface="+mj-lt"/>
                <a:cs typeface="Arial"/>
              </a:rPr>
              <a:t>HLGNA 2: </a:t>
            </a:r>
            <a:r>
              <a:rPr lang="en-US" sz="1900" dirty="0">
                <a:latin typeface="+mj-lt"/>
                <a:cs typeface="Arial"/>
              </a:rPr>
              <a:t>Same as HLGNA 1 but 25 y/o+</a:t>
            </a:r>
          </a:p>
          <a:p>
            <a:pPr marL="0" indent="0" fontAlgn="auto">
              <a:spcAft>
                <a:spcPts val="0"/>
              </a:spcAft>
              <a:buFont typeface="Arial"/>
              <a:buNone/>
              <a:defRPr/>
            </a:pPr>
            <a:endParaRPr lang="en-US" sz="1900" dirty="0">
              <a:latin typeface="+mj-lt"/>
              <a:cs typeface="Arial"/>
            </a:endParaRPr>
          </a:p>
          <a:p>
            <a:pPr marL="0" indent="0" fontAlgn="auto">
              <a:spcAft>
                <a:spcPts val="0"/>
              </a:spcAft>
              <a:buFont typeface="Arial"/>
              <a:buNone/>
              <a:defRPr/>
            </a:pPr>
            <a:r>
              <a:rPr lang="en-US" sz="1900" b="1" dirty="0">
                <a:latin typeface="+mj-lt"/>
                <a:cs typeface="Arial"/>
              </a:rPr>
              <a:t>Targeted Community: </a:t>
            </a:r>
            <a:r>
              <a:rPr lang="en-US" sz="1900" dirty="0">
                <a:latin typeface="+mj-lt"/>
                <a:cs typeface="Arial"/>
              </a:rPr>
              <a:t>North Country (Coos, Grafton, Carroll Counties)</a:t>
            </a:r>
          </a:p>
          <a:p>
            <a:pPr marL="0" indent="0" fontAlgn="auto">
              <a:spcAft>
                <a:spcPts val="0"/>
              </a:spcAft>
              <a:buFont typeface="Arial"/>
              <a:buNone/>
              <a:defRPr/>
            </a:pPr>
            <a:r>
              <a:rPr lang="en-US" sz="1900" b="1" dirty="0">
                <a:latin typeface="+mj-lt"/>
                <a:cs typeface="Arial"/>
              </a:rPr>
              <a:t>Replication Site</a:t>
            </a:r>
            <a:r>
              <a:rPr lang="en-US" sz="1900" dirty="0">
                <a:latin typeface="+mj-lt"/>
                <a:cs typeface="Arial"/>
              </a:rPr>
              <a:t>: Strafford County</a:t>
            </a:r>
            <a:endParaRPr lang="en-US" sz="1900" dirty="0">
              <a:latin typeface="+mj-lt"/>
            </a:endParaRPr>
          </a:p>
          <a:p>
            <a:pPr marL="0" indent="0" fontAlgn="auto">
              <a:spcAft>
                <a:spcPts val="0"/>
              </a:spcAft>
              <a:buFont typeface="Arial"/>
              <a:buNone/>
              <a:defRPr/>
            </a:pPr>
            <a:endParaRPr lang="en-US" sz="2400" dirty="0">
              <a:latin typeface="+mj-lt"/>
              <a:cs typeface="Arial"/>
            </a:endParaRPr>
          </a:p>
          <a:p>
            <a:pPr marL="0" indent="0" fontAlgn="auto">
              <a:spcAft>
                <a:spcPts val="0"/>
              </a:spcAft>
              <a:buFont typeface="Arial"/>
              <a:buNone/>
              <a:defRPr/>
            </a:pPr>
            <a:endParaRPr lang="en-US" sz="6200" dirty="0">
              <a:latin typeface="+mj-lt"/>
              <a:cs typeface="Arial"/>
            </a:endParaRPr>
          </a:p>
          <a:p>
            <a:pPr marL="0" indent="0" fontAlgn="auto">
              <a:spcAft>
                <a:spcPts val="0"/>
              </a:spcAft>
              <a:buFont typeface="Arial"/>
              <a:buNone/>
              <a:defRPr/>
            </a:pPr>
            <a:endParaRPr lang="en-US" sz="3400" b="1" dirty="0">
              <a:solidFill>
                <a:schemeClr val="accent2">
                  <a:lumMod val="50000"/>
                </a:schemeClr>
              </a:solidFill>
              <a:latin typeface="+mj-lt"/>
              <a:cs typeface="Times New Roman" panose="02020603050405020304" pitchFamily="18" charset="0"/>
            </a:endParaRPr>
          </a:p>
          <a:p>
            <a:pPr fontAlgn="auto">
              <a:spcAft>
                <a:spcPts val="0"/>
              </a:spcAft>
              <a:buFont typeface="Arial"/>
              <a:buChar char="•"/>
              <a:defRPr/>
            </a:pPr>
            <a:endParaRPr lang="en-US" dirty="0">
              <a:latin typeface="+mj-lt"/>
            </a:endParaRPr>
          </a:p>
        </p:txBody>
      </p:sp>
      <p:sp>
        <p:nvSpPr>
          <p:cNvPr id="4" name="Rectangle 2">
            <a:extLst>
              <a:ext uri="{C183D7F6-B498-43B3-948B-1728B52AA6E4}">
                <adec:decorative xmlns:adec="http://schemas.microsoft.com/office/drawing/2017/decorative" val="1"/>
              </a:ext>
            </a:extLst>
          </p:cNvPr>
          <p:cNvSpPr>
            <a:spLocks noChangeArrowheads="1"/>
          </p:cNvSpPr>
          <p:nvPr/>
        </p:nvSpPr>
        <p:spPr bwMode="auto">
          <a:xfrm>
            <a:off x="2279650" y="598488"/>
            <a:ext cx="12192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fontAlgn="auto">
              <a:spcBef>
                <a:spcPts val="0"/>
              </a:spcBef>
              <a:spcAft>
                <a:spcPts val="0"/>
              </a:spcAft>
              <a:defRPr/>
            </a:pPr>
            <a:endParaRPr lang="en-US">
              <a:latin typeface="+mn-lt"/>
              <a:ea typeface="+mn-ea"/>
              <a:cs typeface="+mn-cs"/>
            </a:endParaRPr>
          </a:p>
        </p:txBody>
      </p:sp>
      <p:pic>
        <p:nvPicPr>
          <p:cNvPr id="11268" name="Picture 5">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225" y="985109"/>
            <a:ext cx="3046413" cy="517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5FB91114-0AE1-47CB-B55F-129AF599AE3C}"/>
              </a:ext>
            </a:extLst>
          </p:cNvPr>
          <p:cNvSpPr>
            <a:spLocks noGrp="1"/>
          </p:cNvSpPr>
          <p:nvPr>
            <p:ph type="title"/>
          </p:nvPr>
        </p:nvSpPr>
        <p:spPr>
          <a:xfrm>
            <a:off x="299382" y="211868"/>
            <a:ext cx="8596668" cy="1320800"/>
          </a:xfrm>
        </p:spPr>
        <p:txBody>
          <a:bodyPr/>
          <a:lstStyle/>
          <a:p>
            <a:r>
              <a:rPr lang="en-US" b="1" dirty="0"/>
              <a:t>New Hampshire</a:t>
            </a:r>
          </a:p>
        </p:txBody>
      </p:sp>
    </p:spTree>
    <p:custDataLst>
      <p:tags r:id="rId1"/>
    </p:custDataLst>
    <p:extLst>
      <p:ext uri="{BB962C8B-B14F-4D97-AF65-F5344CB8AC3E}">
        <p14:creationId xmlns:p14="http://schemas.microsoft.com/office/powerpoint/2010/main" val="38332169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87C5C4E-2FC7-4EC7-8CCD-43DE57405FDF}"/>
              </a:ext>
            </a:extLst>
          </p:cNvPr>
          <p:cNvSpPr>
            <a:spLocks noGrp="1"/>
          </p:cNvSpPr>
          <p:nvPr>
            <p:ph type="title"/>
          </p:nvPr>
        </p:nvSpPr>
        <p:spPr>
          <a:xfrm>
            <a:off x="615950" y="244543"/>
            <a:ext cx="8596668" cy="694241"/>
          </a:xfrm>
        </p:spPr>
        <p:txBody>
          <a:bodyPr>
            <a:normAutofit fontScale="90000"/>
          </a:bodyPr>
          <a:lstStyle/>
          <a:p>
            <a:r>
              <a:rPr lang="en-US" b="1" dirty="0">
                <a:cs typeface="Arial"/>
              </a:rPr>
              <a:t>CBPR Activities to Date: New Hampshire</a:t>
            </a:r>
            <a:br>
              <a:rPr lang="en-US" b="1" dirty="0">
                <a:cs typeface="Arial"/>
              </a:rPr>
            </a:br>
            <a:endParaRPr lang="en-US" dirty="0"/>
          </a:p>
        </p:txBody>
      </p:sp>
      <p:sp>
        <p:nvSpPr>
          <p:cNvPr id="3" name="Content Placeholder 2"/>
          <p:cNvSpPr>
            <a:spLocks noGrp="1"/>
          </p:cNvSpPr>
          <p:nvPr>
            <p:ph idx="1"/>
          </p:nvPr>
        </p:nvSpPr>
        <p:spPr>
          <a:xfrm>
            <a:off x="615950" y="1097280"/>
            <a:ext cx="8913813" cy="5662481"/>
          </a:xfrm>
        </p:spPr>
        <p:txBody>
          <a:bodyPr rtlCol="0">
            <a:normAutofit fontScale="92500"/>
          </a:bodyPr>
          <a:lstStyle/>
          <a:p>
            <a:pPr fontAlgn="auto">
              <a:spcBef>
                <a:spcPts val="600"/>
              </a:spcBef>
              <a:spcAft>
                <a:spcPts val="1200"/>
              </a:spcAft>
              <a:buFont typeface="Arial"/>
              <a:buChar char="•"/>
              <a:defRPr/>
            </a:pPr>
            <a:r>
              <a:rPr lang="en-US" sz="2000" b="1" dirty="0">
                <a:latin typeface="+mj-lt"/>
                <a:ea typeface="+mn-ea"/>
                <a:cs typeface="Arial"/>
              </a:rPr>
              <a:t>Spring/Summer 2017: </a:t>
            </a:r>
            <a:r>
              <a:rPr lang="en-US" sz="2000" dirty="0">
                <a:latin typeface="+mj-lt"/>
                <a:ea typeface="+mn-ea"/>
                <a:cs typeface="Arial"/>
              </a:rPr>
              <a:t>worked collaboratively with state VR leadership to identify geographic regions and populations (HLGNA) </a:t>
            </a:r>
          </a:p>
          <a:p>
            <a:pPr fontAlgn="auto">
              <a:spcBef>
                <a:spcPts val="600"/>
              </a:spcBef>
              <a:spcAft>
                <a:spcPts val="1200"/>
              </a:spcAft>
              <a:buFont typeface="Arial"/>
              <a:buChar char="•"/>
              <a:defRPr/>
            </a:pPr>
            <a:r>
              <a:rPr lang="en-US" sz="2000" b="1" dirty="0">
                <a:latin typeface="+mj-lt"/>
                <a:ea typeface="+mn-ea"/>
                <a:cs typeface="Arial"/>
              </a:rPr>
              <a:t>August 2017: </a:t>
            </a:r>
            <a:r>
              <a:rPr lang="en-US" sz="2000" dirty="0">
                <a:latin typeface="+mj-lt"/>
                <a:ea typeface="+mn-ea"/>
                <a:cs typeface="Arial"/>
              </a:rPr>
              <a:t>initial site visit to Concord (meeting with state leadership) and North Country (meetings with local VR and Area Agency staff)</a:t>
            </a:r>
          </a:p>
          <a:p>
            <a:pPr fontAlgn="auto">
              <a:spcBef>
                <a:spcPts val="600"/>
              </a:spcBef>
              <a:spcAft>
                <a:spcPts val="1200"/>
              </a:spcAft>
              <a:buFont typeface="Arial"/>
              <a:buChar char="•"/>
              <a:defRPr/>
            </a:pPr>
            <a:r>
              <a:rPr lang="en-US" sz="2000" b="1" dirty="0">
                <a:latin typeface="+mj-lt"/>
                <a:ea typeface="+mn-ea"/>
                <a:cs typeface="Arial"/>
              </a:rPr>
              <a:t>October 2017</a:t>
            </a:r>
            <a:r>
              <a:rPr lang="en-US" sz="2000" dirty="0">
                <a:latin typeface="+mj-lt"/>
                <a:ea typeface="+mn-ea"/>
                <a:cs typeface="Arial"/>
              </a:rPr>
              <a:t>: two-day meeting in North Country focusing on initial elements of CBPR; assessing strengths, challenges, priorities</a:t>
            </a:r>
          </a:p>
          <a:p>
            <a:pPr lvl="1" fontAlgn="auto">
              <a:spcBef>
                <a:spcPts val="600"/>
              </a:spcBef>
              <a:spcAft>
                <a:spcPts val="1200"/>
              </a:spcAft>
              <a:buFont typeface="Arial"/>
              <a:buChar char="–"/>
              <a:defRPr/>
            </a:pPr>
            <a:r>
              <a:rPr lang="en-US" sz="2000" i="1" dirty="0">
                <a:latin typeface="+mj-lt"/>
                <a:ea typeface="+mn-ea"/>
                <a:cs typeface="Arial"/>
              </a:rPr>
              <a:t>Targeted Outreach, Financial Empowerment, Poverty Awareness/Culture, Work Incentives Benefits Counseling &amp; Alignment with Financial Empowerment, Soft Skills, Interagency Collaboration, Improve Performance with WIOA</a:t>
            </a:r>
          </a:p>
          <a:p>
            <a:pPr fontAlgn="auto">
              <a:spcBef>
                <a:spcPts val="600"/>
              </a:spcBef>
              <a:spcAft>
                <a:spcPts val="1200"/>
              </a:spcAft>
              <a:buFont typeface="Arial"/>
              <a:buChar char="•"/>
              <a:defRPr/>
            </a:pPr>
            <a:r>
              <a:rPr lang="en-US" sz="2000" b="1" dirty="0">
                <a:latin typeface="+mj-lt"/>
                <a:ea typeface="+mn-ea"/>
                <a:cs typeface="Arial"/>
              </a:rPr>
              <a:t>January 2018: </a:t>
            </a:r>
            <a:r>
              <a:rPr lang="en-US" sz="2000" dirty="0">
                <a:latin typeface="+mj-lt"/>
                <a:ea typeface="+mn-ea"/>
                <a:cs typeface="Arial"/>
              </a:rPr>
              <a:t>Advisory Council identification, collaborative Practice Profiles, finalize Action Plan, meeting with local community (North Country) and state leadership </a:t>
            </a:r>
          </a:p>
          <a:p>
            <a:pPr fontAlgn="auto">
              <a:spcBef>
                <a:spcPts val="600"/>
              </a:spcBef>
              <a:spcAft>
                <a:spcPts val="1200"/>
              </a:spcAft>
              <a:buFont typeface="Arial"/>
              <a:buChar char="•"/>
              <a:defRPr/>
            </a:pPr>
            <a:r>
              <a:rPr lang="en-US" sz="2000" b="1" dirty="0">
                <a:latin typeface="+mj-lt"/>
                <a:ea typeface="+mn-ea"/>
                <a:cs typeface="Arial"/>
              </a:rPr>
              <a:t>March 2018: </a:t>
            </a:r>
            <a:r>
              <a:rPr lang="en-US" sz="2000" dirty="0">
                <a:latin typeface="+mj-lt"/>
                <a:ea typeface="+mn-ea"/>
                <a:cs typeface="Arial"/>
              </a:rPr>
              <a:t>AC meeting, training implementation (poverty, financial empowerment)</a:t>
            </a:r>
          </a:p>
          <a:p>
            <a:pPr fontAlgn="auto">
              <a:spcBef>
                <a:spcPts val="600"/>
              </a:spcBef>
              <a:spcAft>
                <a:spcPts val="0"/>
              </a:spcAft>
              <a:buFont typeface="Arial"/>
              <a:buChar char="•"/>
              <a:defRPr/>
            </a:pPr>
            <a:r>
              <a:rPr lang="en-US" sz="2000" b="1" dirty="0">
                <a:latin typeface="+mj-lt"/>
                <a:cs typeface="Arial"/>
              </a:rPr>
              <a:t>June: </a:t>
            </a:r>
            <a:r>
              <a:rPr lang="en-US" sz="2000" dirty="0">
                <a:latin typeface="+mj-lt"/>
                <a:cs typeface="Arial"/>
              </a:rPr>
              <a:t>AC meeting, regional training, integrate DCF staff</a:t>
            </a:r>
          </a:p>
          <a:p>
            <a:pPr marL="0" indent="0" fontAlgn="auto">
              <a:spcBef>
                <a:spcPts val="600"/>
              </a:spcBef>
              <a:spcAft>
                <a:spcPts val="0"/>
              </a:spcAft>
              <a:buFont typeface="Arial"/>
              <a:buNone/>
              <a:defRPr/>
            </a:pPr>
            <a:endParaRPr lang="en-US" b="1" dirty="0">
              <a:latin typeface="+mj-lt"/>
              <a:ea typeface="+mn-ea"/>
              <a:cs typeface="Arial"/>
            </a:endParaRPr>
          </a:p>
          <a:p>
            <a:pPr marL="0" indent="0" fontAlgn="auto">
              <a:spcBef>
                <a:spcPts val="600"/>
              </a:spcBef>
              <a:spcAft>
                <a:spcPts val="0"/>
              </a:spcAft>
              <a:buFont typeface="Arial"/>
              <a:buNone/>
              <a:defRPr/>
            </a:pPr>
            <a:endParaRPr lang="en-US" b="1" dirty="0">
              <a:latin typeface="+mj-lt"/>
              <a:ea typeface="+mn-ea"/>
              <a:cs typeface="Arial"/>
            </a:endParaRPr>
          </a:p>
          <a:p>
            <a:pPr fontAlgn="auto">
              <a:spcBef>
                <a:spcPts val="600"/>
              </a:spcBef>
              <a:spcAft>
                <a:spcPts val="0"/>
              </a:spcAft>
              <a:buFont typeface="Arial"/>
              <a:buChar char="•"/>
              <a:defRPr/>
            </a:pPr>
            <a:endParaRPr lang="en-US" dirty="0">
              <a:latin typeface="+mj-lt"/>
              <a:ea typeface="+mn-ea"/>
              <a:cs typeface="+mn-cs"/>
            </a:endParaRPr>
          </a:p>
        </p:txBody>
      </p:sp>
    </p:spTree>
    <p:custDataLst>
      <p:tags r:id="rId1"/>
    </p:custDataLst>
    <p:extLst>
      <p:ext uri="{BB962C8B-B14F-4D97-AF65-F5344CB8AC3E}">
        <p14:creationId xmlns:p14="http://schemas.microsoft.com/office/powerpoint/2010/main" val="3983701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22F8AF5-9B4D-4076-A0F1-EA206CB18B49}"/>
              </a:ext>
            </a:extLst>
          </p:cNvPr>
          <p:cNvSpPr>
            <a:spLocks noGrp="1"/>
          </p:cNvSpPr>
          <p:nvPr>
            <p:ph type="title"/>
          </p:nvPr>
        </p:nvSpPr>
        <p:spPr>
          <a:xfrm>
            <a:off x="6778992" y="609600"/>
            <a:ext cx="2495009" cy="1320800"/>
          </a:xfrm>
        </p:spPr>
        <p:txBody>
          <a:bodyPr/>
          <a:lstStyle/>
          <a:p>
            <a:r>
              <a:rPr lang="en-US" b="1" dirty="0"/>
              <a:t>North Carolina</a:t>
            </a:r>
          </a:p>
        </p:txBody>
      </p:sp>
      <p:pic>
        <p:nvPicPr>
          <p:cNvPr id="14341"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0794" y="214699"/>
            <a:ext cx="6388199" cy="26404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90794" y="2931757"/>
            <a:ext cx="9823249" cy="3693319"/>
          </a:xfrm>
          <a:prstGeom prst="rect">
            <a:avLst/>
          </a:prstGeom>
        </p:spPr>
        <p:txBody>
          <a:bodyPr wrap="square">
            <a:spAutoFit/>
          </a:bodyPr>
          <a:lstStyle/>
          <a:p>
            <a:pPr marL="0" indent="0" fontAlgn="auto">
              <a:spcAft>
                <a:spcPts val="0"/>
              </a:spcAft>
              <a:buFont typeface="Arial"/>
              <a:buNone/>
              <a:defRPr/>
            </a:pPr>
            <a:r>
              <a:rPr lang="en-US" b="1" dirty="0">
                <a:latin typeface="+mj-lt"/>
                <a:cs typeface="Arial"/>
              </a:rPr>
              <a:t>HLGNA 1: </a:t>
            </a:r>
            <a:r>
              <a:rPr lang="en-US" dirty="0">
                <a:latin typeface="+mj-lt"/>
                <a:cs typeface="Arial"/>
              </a:rPr>
              <a:t>Residents of economically disadvantaged rural and remote communities who:</a:t>
            </a:r>
          </a:p>
          <a:p>
            <a:pPr marL="233363" indent="-233363" fontAlgn="auto">
              <a:spcAft>
                <a:spcPts val="0"/>
              </a:spcAft>
              <a:buFont typeface="Arial" panose="020B0604020202020204" pitchFamily="34" charset="0"/>
              <a:buChar char="•"/>
              <a:defRPr/>
            </a:pPr>
            <a:r>
              <a:rPr lang="en-US" dirty="0">
                <a:latin typeface="+mj-lt"/>
                <a:cs typeface="Arial"/>
              </a:rPr>
              <a:t>Are transition-age students or youth between the ages of 14-24 years old,</a:t>
            </a:r>
          </a:p>
          <a:p>
            <a:pPr marL="233363" indent="-233363" fontAlgn="auto">
              <a:spcAft>
                <a:spcPts val="0"/>
              </a:spcAft>
              <a:buFont typeface="Arial" panose="020B0604020202020204" pitchFamily="34" charset="0"/>
              <a:buChar char="•"/>
              <a:defRPr/>
            </a:pPr>
            <a:r>
              <a:rPr lang="en-US" dirty="0">
                <a:latin typeface="+mj-lt"/>
                <a:cs typeface="Arial"/>
              </a:rPr>
              <a:t>Have one or more mental impairments (cognitive and/or psychosocial/emotional), based on the following RSA 911 Impairment Source (IS) Codes that collectively fall within the Mental Impairments domain, </a:t>
            </a:r>
            <a:r>
              <a:rPr lang="en-US" i="1" dirty="0">
                <a:latin typeface="+mj-lt"/>
                <a:cs typeface="Arial"/>
              </a:rPr>
              <a:t>OR</a:t>
            </a:r>
          </a:p>
          <a:p>
            <a:pPr marL="233363" indent="-233363" fontAlgn="auto">
              <a:spcAft>
                <a:spcPts val="0"/>
              </a:spcAft>
              <a:buFont typeface="Arial" panose="020B0604020202020204" pitchFamily="34" charset="0"/>
              <a:buChar char="•"/>
              <a:defRPr/>
            </a:pPr>
            <a:r>
              <a:rPr lang="en-US" dirty="0">
                <a:latin typeface="+mj-lt"/>
                <a:cs typeface="Arial"/>
              </a:rPr>
              <a:t>Have Blindness or Other Visual Impairments</a:t>
            </a:r>
          </a:p>
          <a:p>
            <a:pPr marL="233363" indent="-233363" fontAlgn="auto">
              <a:spcAft>
                <a:spcPts val="0"/>
              </a:spcAft>
              <a:buFont typeface="Arial" panose="020B0604020202020204" pitchFamily="34" charset="0"/>
              <a:buChar char="•"/>
              <a:defRPr/>
            </a:pPr>
            <a:r>
              <a:rPr lang="en-US" dirty="0">
                <a:latin typeface="+mj-lt"/>
                <a:cs typeface="Arial"/>
              </a:rPr>
              <a:t>Have historically applied and engaged with VR at lower rates, and attained lower competitive, integrated employment outcomes than their peers,</a:t>
            </a:r>
          </a:p>
          <a:p>
            <a:pPr marL="233363" indent="-233363" fontAlgn="auto">
              <a:spcAft>
                <a:spcPts val="0"/>
              </a:spcAft>
              <a:buFont typeface="Arial" panose="020B0604020202020204" pitchFamily="34" charset="0"/>
              <a:buChar char="•"/>
              <a:defRPr/>
            </a:pPr>
            <a:r>
              <a:rPr lang="en-US" dirty="0">
                <a:latin typeface="+mj-lt"/>
                <a:cs typeface="Arial"/>
              </a:rPr>
              <a:t>May receive Supplemental Security Income (SSI) and/or TANF benefits.</a:t>
            </a:r>
          </a:p>
          <a:p>
            <a:pPr marL="0" indent="0" fontAlgn="auto">
              <a:spcAft>
                <a:spcPts val="0"/>
              </a:spcAft>
              <a:buFont typeface="Arial"/>
              <a:buNone/>
              <a:defRPr/>
            </a:pPr>
            <a:r>
              <a:rPr lang="en-US" b="1" dirty="0">
                <a:latin typeface="+mj-lt"/>
                <a:cs typeface="Arial"/>
              </a:rPr>
              <a:t>HLGNA 2: </a:t>
            </a:r>
            <a:r>
              <a:rPr lang="en-US" dirty="0">
                <a:latin typeface="+mj-lt"/>
                <a:cs typeface="Arial"/>
              </a:rPr>
              <a:t>Same as HLGNA 1 but 25 y/o+</a:t>
            </a:r>
          </a:p>
          <a:p>
            <a:pPr marL="0" indent="0" fontAlgn="auto">
              <a:spcAft>
                <a:spcPts val="0"/>
              </a:spcAft>
              <a:buFont typeface="Arial"/>
              <a:buNone/>
              <a:defRPr/>
            </a:pPr>
            <a:r>
              <a:rPr lang="en-US" b="1" dirty="0">
                <a:latin typeface="+mj-lt"/>
                <a:cs typeface="Arial"/>
              </a:rPr>
              <a:t>Targeted Community</a:t>
            </a:r>
            <a:r>
              <a:rPr lang="en-US" dirty="0">
                <a:latin typeface="+mj-lt"/>
                <a:cs typeface="Arial"/>
              </a:rPr>
              <a:t>: Rocky Mount VR (Edgecombe, Halifax, Nash, and Northampton); Greenville DSB</a:t>
            </a:r>
          </a:p>
          <a:p>
            <a:pPr marL="0" indent="0" fontAlgn="auto">
              <a:spcAft>
                <a:spcPts val="0"/>
              </a:spcAft>
              <a:buFont typeface="Arial"/>
              <a:buNone/>
              <a:defRPr/>
            </a:pPr>
            <a:r>
              <a:rPr lang="en-US" b="1" dirty="0">
                <a:latin typeface="+mj-lt"/>
                <a:cs typeface="Arial"/>
              </a:rPr>
              <a:t>Replication Site: </a:t>
            </a:r>
            <a:r>
              <a:rPr lang="en-US" dirty="0">
                <a:latin typeface="+mj-lt"/>
                <a:cs typeface="Arial"/>
              </a:rPr>
              <a:t>Boone VR (Allegheny, Ashe, Avery, Mitchell, Watauga, Wilkes, and Yancey); Ashville and Winston Salem DSM</a:t>
            </a:r>
            <a:endParaRPr lang="en-US" dirty="0">
              <a:latin typeface="+mj-lt"/>
            </a:endParaRPr>
          </a:p>
        </p:txBody>
      </p:sp>
    </p:spTree>
    <p:custDataLst>
      <p:tags r:id="rId1"/>
    </p:custDataLst>
    <p:extLst>
      <p:ext uri="{BB962C8B-B14F-4D97-AF65-F5344CB8AC3E}">
        <p14:creationId xmlns:p14="http://schemas.microsoft.com/office/powerpoint/2010/main" val="999231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637" y="354012"/>
            <a:ext cx="8913812" cy="536004"/>
          </a:xfrm>
        </p:spPr>
        <p:txBody>
          <a:bodyPr rtlCol="0">
            <a:normAutofit fontScale="90000"/>
          </a:bodyPr>
          <a:lstStyle/>
          <a:p>
            <a:pPr>
              <a:spcBef>
                <a:spcPts val="0"/>
              </a:spcBef>
              <a:spcAft>
                <a:spcPts val="1200"/>
              </a:spcAft>
              <a:defRPr/>
            </a:pPr>
            <a:r>
              <a:rPr lang="en-US" sz="3200" b="1" dirty="0">
                <a:cs typeface="Arial"/>
              </a:rPr>
              <a:t>CBPR Activities to Date: North Carolina</a:t>
            </a:r>
          </a:p>
        </p:txBody>
      </p:sp>
      <p:sp>
        <p:nvSpPr>
          <p:cNvPr id="3" name="Content Placeholder 2"/>
          <p:cNvSpPr>
            <a:spLocks noGrp="1"/>
          </p:cNvSpPr>
          <p:nvPr>
            <p:ph idx="1"/>
          </p:nvPr>
        </p:nvSpPr>
        <p:spPr>
          <a:xfrm>
            <a:off x="615950" y="1208088"/>
            <a:ext cx="8693513" cy="5295900"/>
          </a:xfrm>
        </p:spPr>
        <p:txBody>
          <a:bodyPr rtlCol="0">
            <a:normAutofit/>
          </a:bodyPr>
          <a:lstStyle/>
          <a:p>
            <a:pPr fontAlgn="auto">
              <a:spcAft>
                <a:spcPts val="0"/>
              </a:spcAft>
              <a:buFont typeface="Arial"/>
              <a:buChar char="•"/>
              <a:defRPr/>
            </a:pPr>
            <a:r>
              <a:rPr lang="en-US" sz="2600" b="1" dirty="0">
                <a:latin typeface="+mj-lt"/>
                <a:ea typeface="+mn-ea"/>
                <a:cs typeface="Arial"/>
              </a:rPr>
              <a:t>Spring/Summer 2017: </a:t>
            </a:r>
            <a:r>
              <a:rPr lang="en-US" sz="2600" dirty="0">
                <a:latin typeface="+mj-lt"/>
                <a:ea typeface="+mn-ea"/>
                <a:cs typeface="Arial"/>
              </a:rPr>
              <a:t>worked collaboratively with state VR leadership to identify geographic regions and populations (HLGNA) to focus on</a:t>
            </a:r>
          </a:p>
          <a:p>
            <a:pPr fontAlgn="auto">
              <a:spcAft>
                <a:spcPts val="0"/>
              </a:spcAft>
              <a:buFont typeface="Arial"/>
              <a:buChar char="•"/>
              <a:defRPr/>
            </a:pPr>
            <a:r>
              <a:rPr lang="en-US" sz="2600" b="1" dirty="0">
                <a:latin typeface="+mj-lt"/>
                <a:ea typeface="+mn-ea"/>
                <a:cs typeface="Arial"/>
              </a:rPr>
              <a:t>September 2017: </a:t>
            </a:r>
            <a:r>
              <a:rPr lang="en-US" sz="2600" dirty="0">
                <a:latin typeface="+mj-lt"/>
                <a:ea typeface="+mn-ea"/>
                <a:cs typeface="Arial"/>
              </a:rPr>
              <a:t>initial site visit to Raleigh (meeting with state leadership) and Region 1(meetings with local VR and DSB staff)</a:t>
            </a:r>
          </a:p>
          <a:p>
            <a:pPr fontAlgn="auto">
              <a:spcAft>
                <a:spcPts val="0"/>
              </a:spcAft>
              <a:buFont typeface="Arial"/>
              <a:buChar char="•"/>
              <a:defRPr/>
            </a:pPr>
            <a:r>
              <a:rPr lang="en-US" sz="2600" b="1" dirty="0">
                <a:latin typeface="+mj-lt"/>
                <a:ea typeface="+mn-ea"/>
                <a:cs typeface="Arial"/>
              </a:rPr>
              <a:t>Fall/Winter 2017-18</a:t>
            </a:r>
            <a:r>
              <a:rPr lang="en-US" sz="2600" dirty="0">
                <a:latin typeface="+mj-lt"/>
                <a:ea typeface="+mn-ea"/>
                <a:cs typeface="Arial"/>
              </a:rPr>
              <a:t>: regular calls with state leadership to plan early 2018 site visit</a:t>
            </a:r>
          </a:p>
          <a:p>
            <a:pPr fontAlgn="auto">
              <a:spcAft>
                <a:spcPts val="0"/>
              </a:spcAft>
              <a:buFont typeface="Arial"/>
              <a:buChar char="•"/>
              <a:defRPr/>
            </a:pPr>
            <a:r>
              <a:rPr lang="en-US" sz="2600" b="1" dirty="0">
                <a:latin typeface="+mj-lt"/>
                <a:ea typeface="+mn-ea"/>
                <a:cs typeface="Arial"/>
              </a:rPr>
              <a:t>March 2018:</a:t>
            </a:r>
            <a:r>
              <a:rPr lang="en-US" sz="2600" dirty="0">
                <a:latin typeface="+mj-lt"/>
                <a:ea typeface="+mn-ea"/>
                <a:cs typeface="Arial"/>
              </a:rPr>
              <a:t> will be meeting with VR staff in Region 1 to identify strengths, challenges, priorities, and develop Advisory Council and Action Plan</a:t>
            </a:r>
            <a:endParaRPr lang="en-US" b="1" dirty="0">
              <a:latin typeface="+mj-lt"/>
              <a:ea typeface="+mn-ea"/>
              <a:cs typeface="Arial"/>
            </a:endParaRPr>
          </a:p>
          <a:p>
            <a:pPr marL="0" indent="0" fontAlgn="auto">
              <a:spcAft>
                <a:spcPts val="0"/>
              </a:spcAft>
              <a:buFont typeface="Arial"/>
              <a:buNone/>
              <a:defRPr/>
            </a:pPr>
            <a:endParaRPr lang="en-US" b="1" dirty="0">
              <a:latin typeface="+mj-lt"/>
              <a:ea typeface="+mn-ea"/>
              <a:cs typeface="Arial"/>
            </a:endParaRPr>
          </a:p>
          <a:p>
            <a:pPr fontAlgn="auto">
              <a:spcAft>
                <a:spcPts val="0"/>
              </a:spcAft>
              <a:buFont typeface="Arial"/>
              <a:buChar char="•"/>
              <a:defRPr/>
            </a:pPr>
            <a:endParaRPr lang="en-US" dirty="0">
              <a:latin typeface="+mj-lt"/>
              <a:ea typeface="+mn-ea"/>
              <a:cs typeface="+mn-cs"/>
            </a:endParaRPr>
          </a:p>
        </p:txBody>
      </p:sp>
    </p:spTree>
    <p:custDataLst>
      <p:tags r:id="rId1"/>
    </p:custDataLst>
    <p:extLst>
      <p:ext uri="{BB962C8B-B14F-4D97-AF65-F5344CB8AC3E}">
        <p14:creationId xmlns:p14="http://schemas.microsoft.com/office/powerpoint/2010/main" val="508562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F27BB-04C3-6246-900C-36FCB26F6103}"/>
              </a:ext>
            </a:extLst>
          </p:cNvPr>
          <p:cNvSpPr>
            <a:spLocks noGrp="1"/>
          </p:cNvSpPr>
          <p:nvPr>
            <p:ph type="title"/>
          </p:nvPr>
        </p:nvSpPr>
        <p:spPr>
          <a:xfrm>
            <a:off x="506211" y="288680"/>
            <a:ext cx="8596668" cy="991642"/>
          </a:xfrm>
        </p:spPr>
        <p:txBody>
          <a:bodyPr>
            <a:normAutofit fontScale="90000"/>
          </a:bodyPr>
          <a:lstStyle/>
          <a:p>
            <a:r>
              <a:rPr lang="en-US" sz="3200" b="1" dirty="0"/>
              <a:t>University of Kentucky </a:t>
            </a:r>
            <a:br>
              <a:rPr lang="en-US" sz="3200" b="1" dirty="0"/>
            </a:br>
            <a:r>
              <a:rPr lang="en-US" sz="3200" b="1" dirty="0"/>
              <a:t>Human Development Institute TC-TAC</a:t>
            </a:r>
          </a:p>
        </p:txBody>
      </p:sp>
      <p:pic>
        <p:nvPicPr>
          <p:cNvPr id="9" name="Content Placeholder 4">
            <a:extLst>
              <a:ext uri="{FF2B5EF4-FFF2-40B4-BE49-F238E27FC236}">
                <a16:creationId xmlns:a16="http://schemas.microsoft.com/office/drawing/2014/main" id="{33A9AB5D-AA1A-9149-BD91-D9DC76119417}"/>
              </a:ext>
              <a:ext uri="{C183D7F6-B498-43B3-948B-1728B52AA6E4}">
                <adec:decorative xmlns:adec="http://schemas.microsoft.com/office/drawing/2017/decorative" val="1"/>
              </a:ext>
            </a:extLst>
          </p:cNvPr>
          <p:cNvPicPr/>
          <p:nvPr/>
        </p:nvPicPr>
        <p:blipFill>
          <a:blip r:embed="rId3"/>
          <a:stretch>
            <a:fillRect/>
          </a:stretch>
        </p:blipFill>
        <p:spPr>
          <a:xfrm>
            <a:off x="697990" y="1515085"/>
            <a:ext cx="5596255" cy="2573020"/>
          </a:xfrm>
          <a:prstGeom prst="rect">
            <a:avLst/>
          </a:prstGeom>
          <a:ln w="12700">
            <a:solidFill>
              <a:schemeClr val="tx1"/>
            </a:solidFill>
          </a:ln>
        </p:spPr>
      </p:pic>
      <p:sp>
        <p:nvSpPr>
          <p:cNvPr id="10" name="Freeform 9">
            <a:extLst>
              <a:ext uri="{FF2B5EF4-FFF2-40B4-BE49-F238E27FC236}">
                <a16:creationId xmlns:a16="http://schemas.microsoft.com/office/drawing/2014/main" id="{90AF1E87-D55E-1A47-8020-5B634A0FA6C8}"/>
              </a:ext>
              <a:ext uri="{C183D7F6-B498-43B3-948B-1728B52AA6E4}">
                <adec:decorative xmlns:adec="http://schemas.microsoft.com/office/drawing/2017/decorative" val="1"/>
              </a:ext>
            </a:extLst>
          </p:cNvPr>
          <p:cNvSpPr/>
          <p:nvPr/>
        </p:nvSpPr>
        <p:spPr>
          <a:xfrm>
            <a:off x="1430461" y="1713205"/>
            <a:ext cx="4450080" cy="1805305"/>
          </a:xfrm>
          <a:custGeom>
            <a:avLst/>
            <a:gdLst>
              <a:gd name="connsiteX0" fmla="*/ 2436 w 4450450"/>
              <a:gd name="connsiteY0" fmla="*/ 1782305 h 1805569"/>
              <a:gd name="connsiteX1" fmla="*/ 56680 w 4450450"/>
              <a:gd name="connsiteY1" fmla="*/ 1766807 h 1805569"/>
              <a:gd name="connsiteX2" fmla="*/ 103175 w 4450450"/>
              <a:gd name="connsiteY2" fmla="*/ 1759058 h 1805569"/>
              <a:gd name="connsiteX3" fmla="*/ 118673 w 4450450"/>
              <a:gd name="connsiteY3" fmla="*/ 1712563 h 1805569"/>
              <a:gd name="connsiteX4" fmla="*/ 141921 w 4450450"/>
              <a:gd name="connsiteY4" fmla="*/ 1666068 h 1805569"/>
              <a:gd name="connsiteX5" fmla="*/ 149670 w 4450450"/>
              <a:gd name="connsiteY5" fmla="*/ 1642820 h 1805569"/>
              <a:gd name="connsiteX6" fmla="*/ 165168 w 4450450"/>
              <a:gd name="connsiteY6" fmla="*/ 1619573 h 1805569"/>
              <a:gd name="connsiteX7" fmla="*/ 141921 w 4450450"/>
              <a:gd name="connsiteY7" fmla="*/ 1511085 h 1805569"/>
              <a:gd name="connsiteX8" fmla="*/ 157419 w 4450450"/>
              <a:gd name="connsiteY8" fmla="*/ 1402597 h 1805569"/>
              <a:gd name="connsiteX9" fmla="*/ 180667 w 4450450"/>
              <a:gd name="connsiteY9" fmla="*/ 1363851 h 1805569"/>
              <a:gd name="connsiteX10" fmla="*/ 227162 w 4450450"/>
              <a:gd name="connsiteY10" fmla="*/ 1332854 h 1805569"/>
              <a:gd name="connsiteX11" fmla="*/ 273657 w 4450450"/>
              <a:gd name="connsiteY11" fmla="*/ 1317356 h 1805569"/>
              <a:gd name="connsiteX12" fmla="*/ 358897 w 4450450"/>
              <a:gd name="connsiteY12" fmla="*/ 1325105 h 1805569"/>
              <a:gd name="connsiteX13" fmla="*/ 397643 w 4450450"/>
              <a:gd name="connsiteY13" fmla="*/ 1348353 h 1805569"/>
              <a:gd name="connsiteX14" fmla="*/ 459636 w 4450450"/>
              <a:gd name="connsiteY14" fmla="*/ 1363851 h 1805569"/>
              <a:gd name="connsiteX15" fmla="*/ 482884 w 4450450"/>
              <a:gd name="connsiteY15" fmla="*/ 1371600 h 1805569"/>
              <a:gd name="connsiteX16" fmla="*/ 529379 w 4450450"/>
              <a:gd name="connsiteY16" fmla="*/ 1356102 h 1805569"/>
              <a:gd name="connsiteX17" fmla="*/ 544877 w 4450450"/>
              <a:gd name="connsiteY17" fmla="*/ 1309607 h 1805569"/>
              <a:gd name="connsiteX18" fmla="*/ 537128 w 4450450"/>
              <a:gd name="connsiteY18" fmla="*/ 1278610 h 1805569"/>
              <a:gd name="connsiteX19" fmla="*/ 521629 w 4450450"/>
              <a:gd name="connsiteY19" fmla="*/ 1263112 h 1805569"/>
              <a:gd name="connsiteX20" fmla="*/ 513880 w 4450450"/>
              <a:gd name="connsiteY20" fmla="*/ 1239864 h 1805569"/>
              <a:gd name="connsiteX21" fmla="*/ 521629 w 4450450"/>
              <a:gd name="connsiteY21" fmla="*/ 1208868 h 1805569"/>
              <a:gd name="connsiteX22" fmla="*/ 583623 w 4450450"/>
              <a:gd name="connsiteY22" fmla="*/ 1154624 h 1805569"/>
              <a:gd name="connsiteX23" fmla="*/ 606870 w 4450450"/>
              <a:gd name="connsiteY23" fmla="*/ 1139125 h 1805569"/>
              <a:gd name="connsiteX24" fmla="*/ 676612 w 4450450"/>
              <a:gd name="connsiteY24" fmla="*/ 1131376 h 1805569"/>
              <a:gd name="connsiteX25" fmla="*/ 699860 w 4450450"/>
              <a:gd name="connsiteY25" fmla="*/ 1139125 h 1805569"/>
              <a:gd name="connsiteX26" fmla="*/ 730857 w 4450450"/>
              <a:gd name="connsiteY26" fmla="*/ 968644 h 1805569"/>
              <a:gd name="connsiteX27" fmla="*/ 761853 w 4450450"/>
              <a:gd name="connsiteY27" fmla="*/ 929898 h 1805569"/>
              <a:gd name="connsiteX28" fmla="*/ 777351 w 4450450"/>
              <a:gd name="connsiteY28" fmla="*/ 906651 h 1805569"/>
              <a:gd name="connsiteX29" fmla="*/ 831595 w 4450450"/>
              <a:gd name="connsiteY29" fmla="*/ 852407 h 1805569"/>
              <a:gd name="connsiteX30" fmla="*/ 870341 w 4450450"/>
              <a:gd name="connsiteY30" fmla="*/ 829159 h 1805569"/>
              <a:gd name="connsiteX31" fmla="*/ 971080 w 4450450"/>
              <a:gd name="connsiteY31" fmla="*/ 821410 h 1805569"/>
              <a:gd name="connsiteX32" fmla="*/ 1025324 w 4450450"/>
              <a:gd name="connsiteY32" fmla="*/ 805912 h 1805569"/>
              <a:gd name="connsiteX33" fmla="*/ 1048572 w 4450450"/>
              <a:gd name="connsiteY33" fmla="*/ 798163 h 1805569"/>
              <a:gd name="connsiteX34" fmla="*/ 1110565 w 4450450"/>
              <a:gd name="connsiteY34" fmla="*/ 782664 h 1805569"/>
              <a:gd name="connsiteX35" fmla="*/ 1188057 w 4450450"/>
              <a:gd name="connsiteY35" fmla="*/ 790414 h 1805569"/>
              <a:gd name="connsiteX36" fmla="*/ 1211304 w 4450450"/>
              <a:gd name="connsiteY36" fmla="*/ 798163 h 1805569"/>
              <a:gd name="connsiteX37" fmla="*/ 1242301 w 4450450"/>
              <a:gd name="connsiteY37" fmla="*/ 805912 h 1805569"/>
              <a:gd name="connsiteX38" fmla="*/ 1250050 w 4450450"/>
              <a:gd name="connsiteY38" fmla="*/ 829159 h 1805569"/>
              <a:gd name="connsiteX39" fmla="*/ 1273297 w 4450450"/>
              <a:gd name="connsiteY39" fmla="*/ 836908 h 1805569"/>
              <a:gd name="connsiteX40" fmla="*/ 1296545 w 4450450"/>
              <a:gd name="connsiteY40" fmla="*/ 852407 h 1805569"/>
              <a:gd name="connsiteX41" fmla="*/ 1436029 w 4450450"/>
              <a:gd name="connsiteY41" fmla="*/ 829159 h 1805569"/>
              <a:gd name="connsiteX42" fmla="*/ 1490273 w 4450450"/>
              <a:gd name="connsiteY42" fmla="*/ 813661 h 1805569"/>
              <a:gd name="connsiteX43" fmla="*/ 1536768 w 4450450"/>
              <a:gd name="connsiteY43" fmla="*/ 782664 h 1805569"/>
              <a:gd name="connsiteX44" fmla="*/ 1560016 w 4450450"/>
              <a:gd name="connsiteY44" fmla="*/ 767166 h 1805569"/>
              <a:gd name="connsiteX45" fmla="*/ 1575514 w 4450450"/>
              <a:gd name="connsiteY45" fmla="*/ 743919 h 1805569"/>
              <a:gd name="connsiteX46" fmla="*/ 1606511 w 4450450"/>
              <a:gd name="connsiteY46" fmla="*/ 712922 h 1805569"/>
              <a:gd name="connsiteX47" fmla="*/ 1622009 w 4450450"/>
              <a:gd name="connsiteY47" fmla="*/ 689675 h 1805569"/>
              <a:gd name="connsiteX48" fmla="*/ 1807989 w 4450450"/>
              <a:gd name="connsiteY48" fmla="*/ 712922 h 1805569"/>
              <a:gd name="connsiteX49" fmla="*/ 1831236 w 4450450"/>
              <a:gd name="connsiteY49" fmla="*/ 728420 h 1805569"/>
              <a:gd name="connsiteX50" fmla="*/ 1931975 w 4450450"/>
              <a:gd name="connsiteY50" fmla="*/ 705173 h 1805569"/>
              <a:gd name="connsiteX51" fmla="*/ 1955223 w 4450450"/>
              <a:gd name="connsiteY51" fmla="*/ 681925 h 1805569"/>
              <a:gd name="connsiteX52" fmla="*/ 2001718 w 4450450"/>
              <a:gd name="connsiteY52" fmla="*/ 650929 h 1805569"/>
              <a:gd name="connsiteX53" fmla="*/ 2009467 w 4450450"/>
              <a:gd name="connsiteY53" fmla="*/ 627681 h 1805569"/>
              <a:gd name="connsiteX54" fmla="*/ 2024965 w 4450450"/>
              <a:gd name="connsiteY54" fmla="*/ 604434 h 1805569"/>
              <a:gd name="connsiteX55" fmla="*/ 2040463 w 4450450"/>
              <a:gd name="connsiteY55" fmla="*/ 557939 h 1805569"/>
              <a:gd name="connsiteX56" fmla="*/ 2048212 w 4450450"/>
              <a:gd name="connsiteY56" fmla="*/ 534691 h 1805569"/>
              <a:gd name="connsiteX57" fmla="*/ 2063711 w 4450450"/>
              <a:gd name="connsiteY57" fmla="*/ 519193 h 1805569"/>
              <a:gd name="connsiteX58" fmla="*/ 2249690 w 4450450"/>
              <a:gd name="connsiteY58" fmla="*/ 464949 h 1805569"/>
              <a:gd name="connsiteX59" fmla="*/ 2296185 w 4450450"/>
              <a:gd name="connsiteY59" fmla="*/ 457200 h 1805569"/>
              <a:gd name="connsiteX60" fmla="*/ 2319433 w 4450450"/>
              <a:gd name="connsiteY60" fmla="*/ 441702 h 1805569"/>
              <a:gd name="connsiteX61" fmla="*/ 2350429 w 4450450"/>
              <a:gd name="connsiteY61" fmla="*/ 402956 h 1805569"/>
              <a:gd name="connsiteX62" fmla="*/ 2365928 w 4450450"/>
              <a:gd name="connsiteY62" fmla="*/ 356461 h 1805569"/>
              <a:gd name="connsiteX63" fmla="*/ 2381426 w 4450450"/>
              <a:gd name="connsiteY63" fmla="*/ 309966 h 1805569"/>
              <a:gd name="connsiteX64" fmla="*/ 2389175 w 4450450"/>
              <a:gd name="connsiteY64" fmla="*/ 286719 h 1805569"/>
              <a:gd name="connsiteX65" fmla="*/ 2404673 w 4450450"/>
              <a:gd name="connsiteY65" fmla="*/ 263471 h 1805569"/>
              <a:gd name="connsiteX66" fmla="*/ 2466667 w 4450450"/>
              <a:gd name="connsiteY66" fmla="*/ 255722 h 1805569"/>
              <a:gd name="connsiteX67" fmla="*/ 2528660 w 4450450"/>
              <a:gd name="connsiteY67" fmla="*/ 240224 h 1805569"/>
              <a:gd name="connsiteX68" fmla="*/ 2582904 w 4450450"/>
              <a:gd name="connsiteY68" fmla="*/ 224725 h 1805569"/>
              <a:gd name="connsiteX69" fmla="*/ 2637148 w 4450450"/>
              <a:gd name="connsiteY69" fmla="*/ 170481 h 1805569"/>
              <a:gd name="connsiteX70" fmla="*/ 2660395 w 4450450"/>
              <a:gd name="connsiteY70" fmla="*/ 147234 h 1805569"/>
              <a:gd name="connsiteX71" fmla="*/ 2691392 w 4450450"/>
              <a:gd name="connsiteY71" fmla="*/ 100739 h 1805569"/>
              <a:gd name="connsiteX72" fmla="*/ 2737887 w 4450450"/>
              <a:gd name="connsiteY72" fmla="*/ 23247 h 1805569"/>
              <a:gd name="connsiteX73" fmla="*/ 2761134 w 4450450"/>
              <a:gd name="connsiteY73" fmla="*/ 0 h 1805569"/>
              <a:gd name="connsiteX74" fmla="*/ 2838626 w 4450450"/>
              <a:gd name="connsiteY74" fmla="*/ 54244 h 1805569"/>
              <a:gd name="connsiteX75" fmla="*/ 2861873 w 4450450"/>
              <a:gd name="connsiteY75" fmla="*/ 77491 h 1805569"/>
              <a:gd name="connsiteX76" fmla="*/ 2892870 w 4450450"/>
              <a:gd name="connsiteY76" fmla="*/ 139485 h 1805569"/>
              <a:gd name="connsiteX77" fmla="*/ 2916118 w 4450450"/>
              <a:gd name="connsiteY77" fmla="*/ 147234 h 1805569"/>
              <a:gd name="connsiteX78" fmla="*/ 2947114 w 4450450"/>
              <a:gd name="connsiteY78" fmla="*/ 139485 h 1805569"/>
              <a:gd name="connsiteX79" fmla="*/ 2970362 w 4450450"/>
              <a:gd name="connsiteY79" fmla="*/ 131736 h 1805569"/>
              <a:gd name="connsiteX80" fmla="*/ 3063351 w 4450450"/>
              <a:gd name="connsiteY80" fmla="*/ 139485 h 1805569"/>
              <a:gd name="connsiteX81" fmla="*/ 3086599 w 4450450"/>
              <a:gd name="connsiteY81" fmla="*/ 185980 h 1805569"/>
              <a:gd name="connsiteX82" fmla="*/ 3210585 w 4450450"/>
              <a:gd name="connsiteY82" fmla="*/ 209227 h 1805569"/>
              <a:gd name="connsiteX83" fmla="*/ 3241582 w 4450450"/>
              <a:gd name="connsiteY83" fmla="*/ 216976 h 1805569"/>
              <a:gd name="connsiteX84" fmla="*/ 3264829 w 4450450"/>
              <a:gd name="connsiteY84" fmla="*/ 232475 h 1805569"/>
              <a:gd name="connsiteX85" fmla="*/ 3334572 w 4450450"/>
              <a:gd name="connsiteY85" fmla="*/ 240224 h 1805569"/>
              <a:gd name="connsiteX86" fmla="*/ 3396565 w 4450450"/>
              <a:gd name="connsiteY86" fmla="*/ 278969 h 1805569"/>
              <a:gd name="connsiteX87" fmla="*/ 3450809 w 4450450"/>
              <a:gd name="connsiteY87" fmla="*/ 271220 h 1805569"/>
              <a:gd name="connsiteX88" fmla="*/ 3489555 w 4450450"/>
              <a:gd name="connsiteY88" fmla="*/ 263471 h 1805569"/>
              <a:gd name="connsiteX89" fmla="*/ 3605792 w 4450450"/>
              <a:gd name="connsiteY89" fmla="*/ 278969 h 1805569"/>
              <a:gd name="connsiteX90" fmla="*/ 3652287 w 4450450"/>
              <a:gd name="connsiteY90" fmla="*/ 309966 h 1805569"/>
              <a:gd name="connsiteX91" fmla="*/ 3675534 w 4450450"/>
              <a:gd name="connsiteY91" fmla="*/ 325464 h 1805569"/>
              <a:gd name="connsiteX92" fmla="*/ 3706531 w 4450450"/>
              <a:gd name="connsiteY92" fmla="*/ 364210 h 1805569"/>
              <a:gd name="connsiteX93" fmla="*/ 3714280 w 4450450"/>
              <a:gd name="connsiteY93" fmla="*/ 387458 h 1805569"/>
              <a:gd name="connsiteX94" fmla="*/ 3768524 w 4450450"/>
              <a:gd name="connsiteY94" fmla="*/ 387458 h 1805569"/>
              <a:gd name="connsiteX95" fmla="*/ 3799521 w 4450450"/>
              <a:gd name="connsiteY95" fmla="*/ 395207 h 1805569"/>
              <a:gd name="connsiteX96" fmla="*/ 3784023 w 4450450"/>
              <a:gd name="connsiteY96" fmla="*/ 581186 h 1805569"/>
              <a:gd name="connsiteX97" fmla="*/ 3768524 w 4450450"/>
              <a:gd name="connsiteY97" fmla="*/ 635430 h 1805569"/>
              <a:gd name="connsiteX98" fmla="*/ 3776273 w 4450450"/>
              <a:gd name="connsiteY98" fmla="*/ 697424 h 1805569"/>
              <a:gd name="connsiteX99" fmla="*/ 3799521 w 4450450"/>
              <a:gd name="connsiteY99" fmla="*/ 705173 h 1805569"/>
              <a:gd name="connsiteX100" fmla="*/ 3822768 w 4450450"/>
              <a:gd name="connsiteY100" fmla="*/ 720671 h 1805569"/>
              <a:gd name="connsiteX101" fmla="*/ 3853765 w 4450450"/>
              <a:gd name="connsiteY101" fmla="*/ 728420 h 1805569"/>
              <a:gd name="connsiteX102" fmla="*/ 3877012 w 4450450"/>
              <a:gd name="connsiteY102" fmla="*/ 736169 h 1805569"/>
              <a:gd name="connsiteX103" fmla="*/ 3892511 w 4450450"/>
              <a:gd name="connsiteY103" fmla="*/ 782664 h 1805569"/>
              <a:gd name="connsiteX104" fmla="*/ 3900260 w 4450450"/>
              <a:gd name="connsiteY104" fmla="*/ 875654 h 1805569"/>
              <a:gd name="connsiteX105" fmla="*/ 3908009 w 4450450"/>
              <a:gd name="connsiteY105" fmla="*/ 898902 h 1805569"/>
              <a:gd name="connsiteX106" fmla="*/ 3915758 w 4450450"/>
              <a:gd name="connsiteY106" fmla="*/ 937647 h 1805569"/>
              <a:gd name="connsiteX107" fmla="*/ 3954504 w 4450450"/>
              <a:gd name="connsiteY107" fmla="*/ 984142 h 1805569"/>
              <a:gd name="connsiteX108" fmla="*/ 3977751 w 4450450"/>
              <a:gd name="connsiteY108" fmla="*/ 991891 h 1805569"/>
              <a:gd name="connsiteX109" fmla="*/ 4000999 w 4450450"/>
              <a:gd name="connsiteY109" fmla="*/ 1007390 h 1805569"/>
              <a:gd name="connsiteX110" fmla="*/ 4070741 w 4450450"/>
              <a:gd name="connsiteY110" fmla="*/ 1022888 h 1805569"/>
              <a:gd name="connsiteX111" fmla="*/ 4086240 w 4450450"/>
              <a:gd name="connsiteY111" fmla="*/ 1038386 h 1805569"/>
              <a:gd name="connsiteX112" fmla="*/ 4117236 w 4450450"/>
              <a:gd name="connsiteY112" fmla="*/ 1046136 h 1805569"/>
              <a:gd name="connsiteX113" fmla="*/ 4163731 w 4450450"/>
              <a:gd name="connsiteY113" fmla="*/ 1061634 h 1805569"/>
              <a:gd name="connsiteX114" fmla="*/ 4186979 w 4450450"/>
              <a:gd name="connsiteY114" fmla="*/ 1069383 h 1805569"/>
              <a:gd name="connsiteX115" fmla="*/ 4210226 w 4450450"/>
              <a:gd name="connsiteY115" fmla="*/ 1077132 h 1805569"/>
              <a:gd name="connsiteX116" fmla="*/ 4202477 w 4450450"/>
              <a:gd name="connsiteY116" fmla="*/ 1108129 h 1805569"/>
              <a:gd name="connsiteX117" fmla="*/ 4225724 w 4450450"/>
              <a:gd name="connsiteY117" fmla="*/ 1115878 h 1805569"/>
              <a:gd name="connsiteX118" fmla="*/ 4326463 w 4450450"/>
              <a:gd name="connsiteY118" fmla="*/ 1123627 h 1805569"/>
              <a:gd name="connsiteX119" fmla="*/ 4396206 w 4450450"/>
              <a:gd name="connsiteY119" fmla="*/ 1154624 h 1805569"/>
              <a:gd name="connsiteX120" fmla="*/ 4419453 w 4450450"/>
              <a:gd name="connsiteY120" fmla="*/ 1177871 h 1805569"/>
              <a:gd name="connsiteX121" fmla="*/ 4434951 w 4450450"/>
              <a:gd name="connsiteY121" fmla="*/ 1201119 h 1805569"/>
              <a:gd name="connsiteX122" fmla="*/ 4450450 w 4450450"/>
              <a:gd name="connsiteY122" fmla="*/ 1247614 h 1805569"/>
              <a:gd name="connsiteX123" fmla="*/ 4442701 w 4450450"/>
              <a:gd name="connsiteY123" fmla="*/ 1270861 h 1805569"/>
              <a:gd name="connsiteX124" fmla="*/ 4380707 w 4450450"/>
              <a:gd name="connsiteY124" fmla="*/ 1325105 h 1805569"/>
              <a:gd name="connsiteX125" fmla="*/ 4326463 w 4450450"/>
              <a:gd name="connsiteY125" fmla="*/ 1340603 h 1805569"/>
              <a:gd name="connsiteX126" fmla="*/ 4148233 w 4450450"/>
              <a:gd name="connsiteY126" fmla="*/ 1363851 h 1805569"/>
              <a:gd name="connsiteX127" fmla="*/ 4101738 w 4450450"/>
              <a:gd name="connsiteY127" fmla="*/ 1394847 h 1805569"/>
              <a:gd name="connsiteX128" fmla="*/ 4070741 w 4450450"/>
              <a:gd name="connsiteY128" fmla="*/ 1425844 h 1805569"/>
              <a:gd name="connsiteX129" fmla="*/ 4024246 w 4450450"/>
              <a:gd name="connsiteY129" fmla="*/ 1464590 h 1805569"/>
              <a:gd name="connsiteX130" fmla="*/ 3977751 w 4450450"/>
              <a:gd name="connsiteY130" fmla="*/ 1480088 h 1805569"/>
              <a:gd name="connsiteX131" fmla="*/ 3954504 w 4450450"/>
              <a:gd name="connsiteY131" fmla="*/ 1487837 h 1805569"/>
              <a:gd name="connsiteX132" fmla="*/ 3915758 w 4450450"/>
              <a:gd name="connsiteY132" fmla="*/ 1518834 h 1805569"/>
              <a:gd name="connsiteX133" fmla="*/ 3892511 w 4450450"/>
              <a:gd name="connsiteY133" fmla="*/ 1526583 h 1805569"/>
              <a:gd name="connsiteX134" fmla="*/ 3846016 w 4450450"/>
              <a:gd name="connsiteY134" fmla="*/ 1557580 h 1805569"/>
              <a:gd name="connsiteX135" fmla="*/ 3722029 w 4450450"/>
              <a:gd name="connsiteY135" fmla="*/ 1580827 h 1805569"/>
              <a:gd name="connsiteX136" fmla="*/ 3706531 w 4450450"/>
              <a:gd name="connsiteY136" fmla="*/ 1604075 h 1805569"/>
              <a:gd name="connsiteX137" fmla="*/ 3667785 w 4450450"/>
              <a:gd name="connsiteY137" fmla="*/ 1642820 h 1805569"/>
              <a:gd name="connsiteX138" fmla="*/ 3652287 w 4450450"/>
              <a:gd name="connsiteY138" fmla="*/ 1658319 h 1805569"/>
              <a:gd name="connsiteX139" fmla="*/ 3621290 w 4450450"/>
              <a:gd name="connsiteY139" fmla="*/ 1697064 h 1805569"/>
              <a:gd name="connsiteX140" fmla="*/ 3598043 w 4450450"/>
              <a:gd name="connsiteY140" fmla="*/ 1712563 h 1805569"/>
              <a:gd name="connsiteX141" fmla="*/ 3551548 w 4450450"/>
              <a:gd name="connsiteY141" fmla="*/ 1728061 h 1805569"/>
              <a:gd name="connsiteX142" fmla="*/ 3334572 w 4450450"/>
              <a:gd name="connsiteY142" fmla="*/ 1743559 h 1805569"/>
              <a:gd name="connsiteX143" fmla="*/ 3241582 w 4450450"/>
              <a:gd name="connsiteY143" fmla="*/ 1735810 h 1805569"/>
              <a:gd name="connsiteX144" fmla="*/ 3195087 w 4450450"/>
              <a:gd name="connsiteY144" fmla="*/ 1720312 h 1805569"/>
              <a:gd name="connsiteX145" fmla="*/ 3171840 w 4450450"/>
              <a:gd name="connsiteY145" fmla="*/ 1712563 h 1805569"/>
              <a:gd name="connsiteX146" fmla="*/ 3133094 w 4450450"/>
              <a:gd name="connsiteY146" fmla="*/ 1704814 h 1805569"/>
              <a:gd name="connsiteX147" fmla="*/ 2993609 w 4450450"/>
              <a:gd name="connsiteY147" fmla="*/ 1712563 h 1805569"/>
              <a:gd name="connsiteX148" fmla="*/ 2931616 w 4450450"/>
              <a:gd name="connsiteY148" fmla="*/ 1720312 h 1805569"/>
              <a:gd name="connsiteX149" fmla="*/ 2900619 w 4450450"/>
              <a:gd name="connsiteY149" fmla="*/ 1728061 h 1805569"/>
              <a:gd name="connsiteX150" fmla="*/ 2792131 w 4450450"/>
              <a:gd name="connsiteY150" fmla="*/ 1735810 h 1805569"/>
              <a:gd name="connsiteX151" fmla="*/ 2745636 w 4450450"/>
              <a:gd name="connsiteY151" fmla="*/ 1743559 h 1805569"/>
              <a:gd name="connsiteX152" fmla="*/ 2652646 w 4450450"/>
              <a:gd name="connsiteY152" fmla="*/ 1728061 h 1805569"/>
              <a:gd name="connsiteX153" fmla="*/ 2613901 w 4450450"/>
              <a:gd name="connsiteY153" fmla="*/ 1720312 h 1805569"/>
              <a:gd name="connsiteX154" fmla="*/ 2513162 w 4450450"/>
              <a:gd name="connsiteY154" fmla="*/ 1697064 h 1805569"/>
              <a:gd name="connsiteX155" fmla="*/ 2249690 w 4450450"/>
              <a:gd name="connsiteY155" fmla="*/ 1712563 h 1805569"/>
              <a:gd name="connsiteX156" fmla="*/ 2187697 w 4450450"/>
              <a:gd name="connsiteY156" fmla="*/ 1735810 h 1805569"/>
              <a:gd name="connsiteX157" fmla="*/ 2148951 w 4450450"/>
              <a:gd name="connsiteY157" fmla="*/ 1728061 h 1805569"/>
              <a:gd name="connsiteX158" fmla="*/ 2086958 w 4450450"/>
              <a:gd name="connsiteY158" fmla="*/ 1704814 h 1805569"/>
              <a:gd name="connsiteX159" fmla="*/ 2055962 w 4450450"/>
              <a:gd name="connsiteY159" fmla="*/ 1697064 h 1805569"/>
              <a:gd name="connsiteX160" fmla="*/ 1691751 w 4450450"/>
              <a:gd name="connsiteY160" fmla="*/ 1704814 h 1805569"/>
              <a:gd name="connsiteX161" fmla="*/ 1668504 w 4450450"/>
              <a:gd name="connsiteY161" fmla="*/ 1712563 h 1805569"/>
              <a:gd name="connsiteX162" fmla="*/ 1350789 w 4450450"/>
              <a:gd name="connsiteY162" fmla="*/ 1704814 h 1805569"/>
              <a:gd name="connsiteX163" fmla="*/ 1304294 w 4450450"/>
              <a:gd name="connsiteY163" fmla="*/ 1689315 h 1805569"/>
              <a:gd name="connsiteX164" fmla="*/ 1281046 w 4450450"/>
              <a:gd name="connsiteY164" fmla="*/ 1681566 h 1805569"/>
              <a:gd name="connsiteX165" fmla="*/ 1211304 w 4450450"/>
              <a:gd name="connsiteY165" fmla="*/ 1673817 h 1805569"/>
              <a:gd name="connsiteX166" fmla="*/ 1126063 w 4450450"/>
              <a:gd name="connsiteY166" fmla="*/ 1681566 h 1805569"/>
              <a:gd name="connsiteX167" fmla="*/ 994328 w 4450450"/>
              <a:gd name="connsiteY167" fmla="*/ 1673817 h 1805569"/>
              <a:gd name="connsiteX168" fmla="*/ 955582 w 4450450"/>
              <a:gd name="connsiteY168" fmla="*/ 1666068 h 1805569"/>
              <a:gd name="connsiteX169" fmla="*/ 831595 w 4450450"/>
              <a:gd name="connsiteY169" fmla="*/ 1658319 h 1805569"/>
              <a:gd name="connsiteX170" fmla="*/ 746355 w 4450450"/>
              <a:gd name="connsiteY170" fmla="*/ 1666068 h 1805569"/>
              <a:gd name="connsiteX171" fmla="*/ 738606 w 4450450"/>
              <a:gd name="connsiteY171" fmla="*/ 1689315 h 1805569"/>
              <a:gd name="connsiteX172" fmla="*/ 707609 w 4450450"/>
              <a:gd name="connsiteY172" fmla="*/ 1797803 h 1805569"/>
              <a:gd name="connsiteX173" fmla="*/ 544877 w 4450450"/>
              <a:gd name="connsiteY173" fmla="*/ 1790054 h 1805569"/>
              <a:gd name="connsiteX174" fmla="*/ 436389 w 4450450"/>
              <a:gd name="connsiteY174" fmla="*/ 1774556 h 1805569"/>
              <a:gd name="connsiteX175" fmla="*/ 374395 w 4450450"/>
              <a:gd name="connsiteY175" fmla="*/ 1766807 h 1805569"/>
              <a:gd name="connsiteX176" fmla="*/ 188416 w 4450450"/>
              <a:gd name="connsiteY176" fmla="*/ 1759058 h 1805569"/>
              <a:gd name="connsiteX177" fmla="*/ 79928 w 4450450"/>
              <a:gd name="connsiteY177" fmla="*/ 1766807 h 1805569"/>
              <a:gd name="connsiteX178" fmla="*/ 33433 w 4450450"/>
              <a:gd name="connsiteY178" fmla="*/ 1797803 h 1805569"/>
              <a:gd name="connsiteX179" fmla="*/ 10185 w 4450450"/>
              <a:gd name="connsiteY179" fmla="*/ 1805553 h 1805569"/>
              <a:gd name="connsiteX180" fmla="*/ 2436 w 4450450"/>
              <a:gd name="connsiteY180" fmla="*/ 1782305 h 180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4450450" h="1805569">
                <a:moveTo>
                  <a:pt x="2436" y="1782305"/>
                </a:moveTo>
                <a:cubicBezTo>
                  <a:pt x="10185" y="1775847"/>
                  <a:pt x="38357" y="1771035"/>
                  <a:pt x="56680" y="1766807"/>
                </a:cubicBezTo>
                <a:cubicBezTo>
                  <a:pt x="71990" y="1763274"/>
                  <a:pt x="91350" y="1769405"/>
                  <a:pt x="103175" y="1759058"/>
                </a:cubicBezTo>
                <a:cubicBezTo>
                  <a:pt x="115470" y="1748300"/>
                  <a:pt x="113507" y="1728061"/>
                  <a:pt x="118673" y="1712563"/>
                </a:cubicBezTo>
                <a:cubicBezTo>
                  <a:pt x="129367" y="1680482"/>
                  <a:pt x="121894" y="1696109"/>
                  <a:pt x="141921" y="1666068"/>
                </a:cubicBezTo>
                <a:cubicBezTo>
                  <a:pt x="144504" y="1658319"/>
                  <a:pt x="146017" y="1650126"/>
                  <a:pt x="149670" y="1642820"/>
                </a:cubicBezTo>
                <a:cubicBezTo>
                  <a:pt x="153835" y="1634490"/>
                  <a:pt x="164504" y="1628862"/>
                  <a:pt x="165168" y="1619573"/>
                </a:cubicBezTo>
                <a:cubicBezTo>
                  <a:pt x="170434" y="1545845"/>
                  <a:pt x="168721" y="1551286"/>
                  <a:pt x="141921" y="1511085"/>
                </a:cubicBezTo>
                <a:cubicBezTo>
                  <a:pt x="148097" y="1449327"/>
                  <a:pt x="144454" y="1447975"/>
                  <a:pt x="157419" y="1402597"/>
                </a:cubicBezTo>
                <a:cubicBezTo>
                  <a:pt x="163488" y="1381356"/>
                  <a:pt x="162961" y="1377130"/>
                  <a:pt x="180667" y="1363851"/>
                </a:cubicBezTo>
                <a:cubicBezTo>
                  <a:pt x="195568" y="1352675"/>
                  <a:pt x="209491" y="1338744"/>
                  <a:pt x="227162" y="1332854"/>
                </a:cubicBezTo>
                <a:lnTo>
                  <a:pt x="273657" y="1317356"/>
                </a:lnTo>
                <a:cubicBezTo>
                  <a:pt x="302070" y="1319939"/>
                  <a:pt x="330653" y="1321070"/>
                  <a:pt x="358897" y="1325105"/>
                </a:cubicBezTo>
                <a:cubicBezTo>
                  <a:pt x="397316" y="1330593"/>
                  <a:pt x="369000" y="1331166"/>
                  <a:pt x="397643" y="1348353"/>
                </a:cubicBezTo>
                <a:cubicBezTo>
                  <a:pt x="410295" y="1355944"/>
                  <a:pt x="450114" y="1361471"/>
                  <a:pt x="459636" y="1363851"/>
                </a:cubicBezTo>
                <a:cubicBezTo>
                  <a:pt x="467561" y="1365832"/>
                  <a:pt x="475135" y="1369017"/>
                  <a:pt x="482884" y="1371600"/>
                </a:cubicBezTo>
                <a:cubicBezTo>
                  <a:pt x="498382" y="1366434"/>
                  <a:pt x="524213" y="1371600"/>
                  <a:pt x="529379" y="1356102"/>
                </a:cubicBezTo>
                <a:lnTo>
                  <a:pt x="544877" y="1309607"/>
                </a:lnTo>
                <a:cubicBezTo>
                  <a:pt x="542294" y="1299275"/>
                  <a:pt x="541891" y="1288136"/>
                  <a:pt x="537128" y="1278610"/>
                </a:cubicBezTo>
                <a:cubicBezTo>
                  <a:pt x="533861" y="1272075"/>
                  <a:pt x="525388" y="1269377"/>
                  <a:pt x="521629" y="1263112"/>
                </a:cubicBezTo>
                <a:cubicBezTo>
                  <a:pt x="517426" y="1256108"/>
                  <a:pt x="516463" y="1247613"/>
                  <a:pt x="513880" y="1239864"/>
                </a:cubicBezTo>
                <a:cubicBezTo>
                  <a:pt x="516463" y="1229532"/>
                  <a:pt x="517434" y="1218657"/>
                  <a:pt x="521629" y="1208868"/>
                </a:cubicBezTo>
                <a:cubicBezTo>
                  <a:pt x="534545" y="1178732"/>
                  <a:pt x="555209" y="1173567"/>
                  <a:pt x="583623" y="1154624"/>
                </a:cubicBezTo>
                <a:cubicBezTo>
                  <a:pt x="591372" y="1149458"/>
                  <a:pt x="597614" y="1140153"/>
                  <a:pt x="606870" y="1139125"/>
                </a:cubicBezTo>
                <a:lnTo>
                  <a:pt x="676612" y="1131376"/>
                </a:lnTo>
                <a:cubicBezTo>
                  <a:pt x="684361" y="1133959"/>
                  <a:pt x="691692" y="1139125"/>
                  <a:pt x="699860" y="1139125"/>
                </a:cubicBezTo>
                <a:cubicBezTo>
                  <a:pt x="773499" y="1139125"/>
                  <a:pt x="730207" y="973843"/>
                  <a:pt x="730857" y="968644"/>
                </a:cubicBezTo>
                <a:cubicBezTo>
                  <a:pt x="732624" y="954512"/>
                  <a:pt x="753721" y="940063"/>
                  <a:pt x="761853" y="929898"/>
                </a:cubicBezTo>
                <a:cubicBezTo>
                  <a:pt x="767671" y="922626"/>
                  <a:pt x="771290" y="913722"/>
                  <a:pt x="777351" y="906651"/>
                </a:cubicBezTo>
                <a:lnTo>
                  <a:pt x="831595" y="852407"/>
                </a:lnTo>
                <a:cubicBezTo>
                  <a:pt x="846443" y="837559"/>
                  <a:pt x="847348" y="832033"/>
                  <a:pt x="870341" y="829159"/>
                </a:cubicBezTo>
                <a:cubicBezTo>
                  <a:pt x="903760" y="824982"/>
                  <a:pt x="937500" y="823993"/>
                  <a:pt x="971080" y="821410"/>
                </a:cubicBezTo>
                <a:cubicBezTo>
                  <a:pt x="1026821" y="802830"/>
                  <a:pt x="957212" y="825372"/>
                  <a:pt x="1025324" y="805912"/>
                </a:cubicBezTo>
                <a:cubicBezTo>
                  <a:pt x="1033178" y="803668"/>
                  <a:pt x="1040691" y="800312"/>
                  <a:pt x="1048572" y="798163"/>
                </a:cubicBezTo>
                <a:cubicBezTo>
                  <a:pt x="1069122" y="792558"/>
                  <a:pt x="1110565" y="782664"/>
                  <a:pt x="1110565" y="782664"/>
                </a:cubicBezTo>
                <a:cubicBezTo>
                  <a:pt x="1136396" y="785247"/>
                  <a:pt x="1162399" y="786466"/>
                  <a:pt x="1188057" y="790414"/>
                </a:cubicBezTo>
                <a:cubicBezTo>
                  <a:pt x="1196130" y="791656"/>
                  <a:pt x="1203450" y="795919"/>
                  <a:pt x="1211304" y="798163"/>
                </a:cubicBezTo>
                <a:cubicBezTo>
                  <a:pt x="1221545" y="801089"/>
                  <a:pt x="1231969" y="803329"/>
                  <a:pt x="1242301" y="805912"/>
                </a:cubicBezTo>
                <a:cubicBezTo>
                  <a:pt x="1244884" y="813661"/>
                  <a:pt x="1244274" y="823383"/>
                  <a:pt x="1250050" y="829159"/>
                </a:cubicBezTo>
                <a:cubicBezTo>
                  <a:pt x="1255826" y="834935"/>
                  <a:pt x="1265991" y="833255"/>
                  <a:pt x="1273297" y="836908"/>
                </a:cubicBezTo>
                <a:cubicBezTo>
                  <a:pt x="1281627" y="841073"/>
                  <a:pt x="1288796" y="847241"/>
                  <a:pt x="1296545" y="852407"/>
                </a:cubicBezTo>
                <a:cubicBezTo>
                  <a:pt x="1395235" y="842538"/>
                  <a:pt x="1348848" y="850955"/>
                  <a:pt x="1436029" y="829159"/>
                </a:cubicBezTo>
                <a:cubicBezTo>
                  <a:pt x="1443325" y="827335"/>
                  <a:pt x="1481177" y="818715"/>
                  <a:pt x="1490273" y="813661"/>
                </a:cubicBezTo>
                <a:cubicBezTo>
                  <a:pt x="1506556" y="804615"/>
                  <a:pt x="1521270" y="792996"/>
                  <a:pt x="1536768" y="782664"/>
                </a:cubicBezTo>
                <a:lnTo>
                  <a:pt x="1560016" y="767166"/>
                </a:lnTo>
                <a:cubicBezTo>
                  <a:pt x="1565182" y="759417"/>
                  <a:pt x="1569453" y="750990"/>
                  <a:pt x="1575514" y="743919"/>
                </a:cubicBezTo>
                <a:cubicBezTo>
                  <a:pt x="1585023" y="732825"/>
                  <a:pt x="1598406" y="725080"/>
                  <a:pt x="1606511" y="712922"/>
                </a:cubicBezTo>
                <a:lnTo>
                  <a:pt x="1622009" y="689675"/>
                </a:lnTo>
                <a:cubicBezTo>
                  <a:pt x="1792873" y="705947"/>
                  <a:pt x="1733048" y="687943"/>
                  <a:pt x="1807989" y="712922"/>
                </a:cubicBezTo>
                <a:cubicBezTo>
                  <a:pt x="1815738" y="718088"/>
                  <a:pt x="1821950" y="727706"/>
                  <a:pt x="1831236" y="728420"/>
                </a:cubicBezTo>
                <a:cubicBezTo>
                  <a:pt x="1878244" y="732036"/>
                  <a:pt x="1901389" y="730661"/>
                  <a:pt x="1931975" y="705173"/>
                </a:cubicBezTo>
                <a:cubicBezTo>
                  <a:pt x="1940394" y="698157"/>
                  <a:pt x="1946572" y="688653"/>
                  <a:pt x="1955223" y="681925"/>
                </a:cubicBezTo>
                <a:cubicBezTo>
                  <a:pt x="1969926" y="670489"/>
                  <a:pt x="2001718" y="650929"/>
                  <a:pt x="2001718" y="650929"/>
                </a:cubicBezTo>
                <a:cubicBezTo>
                  <a:pt x="2004301" y="643180"/>
                  <a:pt x="2005814" y="634987"/>
                  <a:pt x="2009467" y="627681"/>
                </a:cubicBezTo>
                <a:cubicBezTo>
                  <a:pt x="2013632" y="619351"/>
                  <a:pt x="2021183" y="612944"/>
                  <a:pt x="2024965" y="604434"/>
                </a:cubicBezTo>
                <a:cubicBezTo>
                  <a:pt x="2031600" y="589505"/>
                  <a:pt x="2035297" y="573437"/>
                  <a:pt x="2040463" y="557939"/>
                </a:cubicBezTo>
                <a:cubicBezTo>
                  <a:pt x="2043046" y="550190"/>
                  <a:pt x="2042436" y="540467"/>
                  <a:pt x="2048212" y="534691"/>
                </a:cubicBezTo>
                <a:lnTo>
                  <a:pt x="2063711" y="519193"/>
                </a:lnTo>
                <a:cubicBezTo>
                  <a:pt x="2097197" y="418731"/>
                  <a:pt x="2062889" y="473440"/>
                  <a:pt x="2249690" y="464949"/>
                </a:cubicBezTo>
                <a:cubicBezTo>
                  <a:pt x="2265188" y="462366"/>
                  <a:pt x="2281279" y="462168"/>
                  <a:pt x="2296185" y="457200"/>
                </a:cubicBezTo>
                <a:cubicBezTo>
                  <a:pt x="2305021" y="454255"/>
                  <a:pt x="2312160" y="447520"/>
                  <a:pt x="2319433" y="441702"/>
                </a:cubicBezTo>
                <a:cubicBezTo>
                  <a:pt x="2330536" y="432819"/>
                  <a:pt x="2344875" y="415453"/>
                  <a:pt x="2350429" y="402956"/>
                </a:cubicBezTo>
                <a:cubicBezTo>
                  <a:pt x="2357064" y="388027"/>
                  <a:pt x="2360762" y="371959"/>
                  <a:pt x="2365928" y="356461"/>
                </a:cubicBezTo>
                <a:lnTo>
                  <a:pt x="2381426" y="309966"/>
                </a:lnTo>
                <a:cubicBezTo>
                  <a:pt x="2384009" y="302217"/>
                  <a:pt x="2384644" y="293515"/>
                  <a:pt x="2389175" y="286719"/>
                </a:cubicBezTo>
                <a:cubicBezTo>
                  <a:pt x="2394341" y="278970"/>
                  <a:pt x="2396026" y="266930"/>
                  <a:pt x="2404673" y="263471"/>
                </a:cubicBezTo>
                <a:cubicBezTo>
                  <a:pt x="2424009" y="255737"/>
                  <a:pt x="2446002" y="258305"/>
                  <a:pt x="2466667" y="255722"/>
                </a:cubicBezTo>
                <a:cubicBezTo>
                  <a:pt x="2508208" y="241875"/>
                  <a:pt x="2472554" y="252692"/>
                  <a:pt x="2528660" y="240224"/>
                </a:cubicBezTo>
                <a:cubicBezTo>
                  <a:pt x="2557856" y="233736"/>
                  <a:pt x="2557012" y="233357"/>
                  <a:pt x="2582904" y="224725"/>
                </a:cubicBezTo>
                <a:cubicBezTo>
                  <a:pt x="2636632" y="184430"/>
                  <a:pt x="2593753" y="221109"/>
                  <a:pt x="2637148" y="170481"/>
                </a:cubicBezTo>
                <a:cubicBezTo>
                  <a:pt x="2644280" y="162160"/>
                  <a:pt x="2653667" y="155884"/>
                  <a:pt x="2660395" y="147234"/>
                </a:cubicBezTo>
                <a:cubicBezTo>
                  <a:pt x="2671831" y="132531"/>
                  <a:pt x="2691392" y="100739"/>
                  <a:pt x="2691392" y="100739"/>
                </a:cubicBezTo>
                <a:cubicBezTo>
                  <a:pt x="2711511" y="40382"/>
                  <a:pt x="2695338" y="65796"/>
                  <a:pt x="2737887" y="23247"/>
                </a:cubicBezTo>
                <a:lnTo>
                  <a:pt x="2761134" y="0"/>
                </a:lnTo>
                <a:cubicBezTo>
                  <a:pt x="2804383" y="43249"/>
                  <a:pt x="2779061" y="24462"/>
                  <a:pt x="2838626" y="54244"/>
                </a:cubicBezTo>
                <a:cubicBezTo>
                  <a:pt x="2846375" y="61993"/>
                  <a:pt x="2856551" y="67911"/>
                  <a:pt x="2861873" y="77491"/>
                </a:cubicBezTo>
                <a:cubicBezTo>
                  <a:pt x="2877326" y="105306"/>
                  <a:pt x="2866874" y="123887"/>
                  <a:pt x="2892870" y="139485"/>
                </a:cubicBezTo>
                <a:cubicBezTo>
                  <a:pt x="2899874" y="143688"/>
                  <a:pt x="2908369" y="144651"/>
                  <a:pt x="2916118" y="147234"/>
                </a:cubicBezTo>
                <a:cubicBezTo>
                  <a:pt x="2926450" y="144651"/>
                  <a:pt x="2936874" y="142411"/>
                  <a:pt x="2947114" y="139485"/>
                </a:cubicBezTo>
                <a:cubicBezTo>
                  <a:pt x="2954968" y="137241"/>
                  <a:pt x="2962194" y="131736"/>
                  <a:pt x="2970362" y="131736"/>
                </a:cubicBezTo>
                <a:cubicBezTo>
                  <a:pt x="3001466" y="131736"/>
                  <a:pt x="3032355" y="136902"/>
                  <a:pt x="3063351" y="139485"/>
                </a:cubicBezTo>
                <a:cubicBezTo>
                  <a:pt x="3067573" y="152150"/>
                  <a:pt x="3073951" y="178075"/>
                  <a:pt x="3086599" y="185980"/>
                </a:cubicBezTo>
                <a:cubicBezTo>
                  <a:pt x="3118208" y="205736"/>
                  <a:pt x="3179626" y="206131"/>
                  <a:pt x="3210585" y="209227"/>
                </a:cubicBezTo>
                <a:cubicBezTo>
                  <a:pt x="3220917" y="211810"/>
                  <a:pt x="3231793" y="212781"/>
                  <a:pt x="3241582" y="216976"/>
                </a:cubicBezTo>
                <a:cubicBezTo>
                  <a:pt x="3250142" y="220645"/>
                  <a:pt x="3255794" y="230216"/>
                  <a:pt x="3264829" y="232475"/>
                </a:cubicBezTo>
                <a:cubicBezTo>
                  <a:pt x="3287521" y="238148"/>
                  <a:pt x="3311324" y="237641"/>
                  <a:pt x="3334572" y="240224"/>
                </a:cubicBezTo>
                <a:cubicBezTo>
                  <a:pt x="3389902" y="258667"/>
                  <a:pt x="3372005" y="242129"/>
                  <a:pt x="3396565" y="278969"/>
                </a:cubicBezTo>
                <a:cubicBezTo>
                  <a:pt x="3414646" y="276386"/>
                  <a:pt x="3432793" y="274223"/>
                  <a:pt x="3450809" y="271220"/>
                </a:cubicBezTo>
                <a:cubicBezTo>
                  <a:pt x="3463801" y="269055"/>
                  <a:pt x="3476384" y="263471"/>
                  <a:pt x="3489555" y="263471"/>
                </a:cubicBezTo>
                <a:cubicBezTo>
                  <a:pt x="3518007" y="263471"/>
                  <a:pt x="3574450" y="273746"/>
                  <a:pt x="3605792" y="278969"/>
                </a:cubicBezTo>
                <a:cubicBezTo>
                  <a:pt x="3646648" y="292589"/>
                  <a:pt x="3613589" y="277718"/>
                  <a:pt x="3652287" y="309966"/>
                </a:cubicBezTo>
                <a:cubicBezTo>
                  <a:pt x="3659442" y="315928"/>
                  <a:pt x="3668262" y="319646"/>
                  <a:pt x="3675534" y="325464"/>
                </a:cubicBezTo>
                <a:cubicBezTo>
                  <a:pt x="3691309" y="338084"/>
                  <a:pt x="3695023" y="346948"/>
                  <a:pt x="3706531" y="364210"/>
                </a:cubicBezTo>
                <a:cubicBezTo>
                  <a:pt x="3709114" y="371959"/>
                  <a:pt x="3708504" y="381682"/>
                  <a:pt x="3714280" y="387458"/>
                </a:cubicBezTo>
                <a:cubicBezTo>
                  <a:pt x="3729844" y="403022"/>
                  <a:pt x="3752795" y="391390"/>
                  <a:pt x="3768524" y="387458"/>
                </a:cubicBezTo>
                <a:cubicBezTo>
                  <a:pt x="3778856" y="390041"/>
                  <a:pt x="3798082" y="384654"/>
                  <a:pt x="3799521" y="395207"/>
                </a:cubicBezTo>
                <a:cubicBezTo>
                  <a:pt x="3820312" y="547671"/>
                  <a:pt x="3804594" y="509192"/>
                  <a:pt x="3784023" y="581186"/>
                </a:cubicBezTo>
                <a:cubicBezTo>
                  <a:pt x="3764562" y="649297"/>
                  <a:pt x="3787103" y="579692"/>
                  <a:pt x="3768524" y="635430"/>
                </a:cubicBezTo>
                <a:cubicBezTo>
                  <a:pt x="3771107" y="656095"/>
                  <a:pt x="3767815" y="678393"/>
                  <a:pt x="3776273" y="697424"/>
                </a:cubicBezTo>
                <a:cubicBezTo>
                  <a:pt x="3779591" y="704888"/>
                  <a:pt x="3792215" y="701520"/>
                  <a:pt x="3799521" y="705173"/>
                </a:cubicBezTo>
                <a:cubicBezTo>
                  <a:pt x="3807851" y="709338"/>
                  <a:pt x="3814208" y="717002"/>
                  <a:pt x="3822768" y="720671"/>
                </a:cubicBezTo>
                <a:cubicBezTo>
                  <a:pt x="3832557" y="724866"/>
                  <a:pt x="3843524" y="725494"/>
                  <a:pt x="3853765" y="728420"/>
                </a:cubicBezTo>
                <a:cubicBezTo>
                  <a:pt x="3861619" y="730664"/>
                  <a:pt x="3869263" y="733586"/>
                  <a:pt x="3877012" y="736169"/>
                </a:cubicBezTo>
                <a:cubicBezTo>
                  <a:pt x="3882178" y="751667"/>
                  <a:pt x="3891154" y="766384"/>
                  <a:pt x="3892511" y="782664"/>
                </a:cubicBezTo>
                <a:cubicBezTo>
                  <a:pt x="3895094" y="813661"/>
                  <a:pt x="3896149" y="844823"/>
                  <a:pt x="3900260" y="875654"/>
                </a:cubicBezTo>
                <a:cubicBezTo>
                  <a:pt x="3901340" y="883751"/>
                  <a:pt x="3906028" y="890977"/>
                  <a:pt x="3908009" y="898902"/>
                </a:cubicBezTo>
                <a:cubicBezTo>
                  <a:pt x="3911203" y="911680"/>
                  <a:pt x="3911133" y="925315"/>
                  <a:pt x="3915758" y="937647"/>
                </a:cubicBezTo>
                <a:cubicBezTo>
                  <a:pt x="3920523" y="950353"/>
                  <a:pt x="3944454" y="977442"/>
                  <a:pt x="3954504" y="984142"/>
                </a:cubicBezTo>
                <a:cubicBezTo>
                  <a:pt x="3961300" y="988673"/>
                  <a:pt x="3970002" y="989308"/>
                  <a:pt x="3977751" y="991891"/>
                </a:cubicBezTo>
                <a:cubicBezTo>
                  <a:pt x="3985500" y="997057"/>
                  <a:pt x="3992438" y="1003721"/>
                  <a:pt x="4000999" y="1007390"/>
                </a:cubicBezTo>
                <a:cubicBezTo>
                  <a:pt x="4010575" y="1011494"/>
                  <a:pt x="4063845" y="1021509"/>
                  <a:pt x="4070741" y="1022888"/>
                </a:cubicBezTo>
                <a:cubicBezTo>
                  <a:pt x="4075907" y="1028054"/>
                  <a:pt x="4079705" y="1035119"/>
                  <a:pt x="4086240" y="1038386"/>
                </a:cubicBezTo>
                <a:cubicBezTo>
                  <a:pt x="4095766" y="1043149"/>
                  <a:pt x="4107035" y="1043076"/>
                  <a:pt x="4117236" y="1046136"/>
                </a:cubicBezTo>
                <a:cubicBezTo>
                  <a:pt x="4132884" y="1050830"/>
                  <a:pt x="4148233" y="1056468"/>
                  <a:pt x="4163731" y="1061634"/>
                </a:cubicBezTo>
                <a:lnTo>
                  <a:pt x="4186979" y="1069383"/>
                </a:lnTo>
                <a:lnTo>
                  <a:pt x="4210226" y="1077132"/>
                </a:lnTo>
                <a:cubicBezTo>
                  <a:pt x="4207643" y="1087464"/>
                  <a:pt x="4198522" y="1098240"/>
                  <a:pt x="4202477" y="1108129"/>
                </a:cubicBezTo>
                <a:cubicBezTo>
                  <a:pt x="4205511" y="1115713"/>
                  <a:pt x="4217619" y="1114865"/>
                  <a:pt x="4225724" y="1115878"/>
                </a:cubicBezTo>
                <a:cubicBezTo>
                  <a:pt x="4259143" y="1120055"/>
                  <a:pt x="4292883" y="1121044"/>
                  <a:pt x="4326463" y="1123627"/>
                </a:cubicBezTo>
                <a:cubicBezTo>
                  <a:pt x="4360255" y="1134891"/>
                  <a:pt x="4371644" y="1134156"/>
                  <a:pt x="4396206" y="1154624"/>
                </a:cubicBezTo>
                <a:cubicBezTo>
                  <a:pt x="4404625" y="1161640"/>
                  <a:pt x="4412437" y="1169452"/>
                  <a:pt x="4419453" y="1177871"/>
                </a:cubicBezTo>
                <a:cubicBezTo>
                  <a:pt x="4425415" y="1185026"/>
                  <a:pt x="4431168" y="1192608"/>
                  <a:pt x="4434951" y="1201119"/>
                </a:cubicBezTo>
                <a:cubicBezTo>
                  <a:pt x="4441586" y="1216048"/>
                  <a:pt x="4450450" y="1247614"/>
                  <a:pt x="4450450" y="1247614"/>
                </a:cubicBezTo>
                <a:cubicBezTo>
                  <a:pt x="4447867" y="1255363"/>
                  <a:pt x="4447602" y="1264326"/>
                  <a:pt x="4442701" y="1270861"/>
                </a:cubicBezTo>
                <a:cubicBezTo>
                  <a:pt x="4430579" y="1287023"/>
                  <a:pt x="4402219" y="1314349"/>
                  <a:pt x="4380707" y="1325105"/>
                </a:cubicBezTo>
                <a:cubicBezTo>
                  <a:pt x="4367684" y="1331616"/>
                  <a:pt x="4338880" y="1336878"/>
                  <a:pt x="4326463" y="1340603"/>
                </a:cubicBezTo>
                <a:cubicBezTo>
                  <a:pt x="4226041" y="1370730"/>
                  <a:pt x="4329117" y="1353211"/>
                  <a:pt x="4148233" y="1363851"/>
                </a:cubicBezTo>
                <a:cubicBezTo>
                  <a:pt x="4132735" y="1374183"/>
                  <a:pt x="4114909" y="1381676"/>
                  <a:pt x="4101738" y="1394847"/>
                </a:cubicBezTo>
                <a:lnTo>
                  <a:pt x="4070741" y="1425844"/>
                </a:lnTo>
                <a:cubicBezTo>
                  <a:pt x="4056143" y="1440442"/>
                  <a:pt x="4043665" y="1455959"/>
                  <a:pt x="4024246" y="1464590"/>
                </a:cubicBezTo>
                <a:cubicBezTo>
                  <a:pt x="4009317" y="1471225"/>
                  <a:pt x="3993249" y="1474922"/>
                  <a:pt x="3977751" y="1480088"/>
                </a:cubicBezTo>
                <a:lnTo>
                  <a:pt x="3954504" y="1487837"/>
                </a:lnTo>
                <a:cubicBezTo>
                  <a:pt x="3940087" y="1502255"/>
                  <a:pt x="3935312" y="1509057"/>
                  <a:pt x="3915758" y="1518834"/>
                </a:cubicBezTo>
                <a:cubicBezTo>
                  <a:pt x="3908452" y="1522487"/>
                  <a:pt x="3899651" y="1522616"/>
                  <a:pt x="3892511" y="1526583"/>
                </a:cubicBezTo>
                <a:cubicBezTo>
                  <a:pt x="3876228" y="1535629"/>
                  <a:pt x="3863687" y="1551690"/>
                  <a:pt x="3846016" y="1557580"/>
                </a:cubicBezTo>
                <a:cubicBezTo>
                  <a:pt x="3774894" y="1581287"/>
                  <a:pt x="3815777" y="1571452"/>
                  <a:pt x="3722029" y="1580827"/>
                </a:cubicBezTo>
                <a:cubicBezTo>
                  <a:pt x="3716863" y="1588576"/>
                  <a:pt x="3712664" y="1597066"/>
                  <a:pt x="3706531" y="1604075"/>
                </a:cubicBezTo>
                <a:cubicBezTo>
                  <a:pt x="3694504" y="1617821"/>
                  <a:pt x="3680700" y="1629905"/>
                  <a:pt x="3667785" y="1642820"/>
                </a:cubicBezTo>
                <a:cubicBezTo>
                  <a:pt x="3662619" y="1647986"/>
                  <a:pt x="3656340" y="1652240"/>
                  <a:pt x="3652287" y="1658319"/>
                </a:cubicBezTo>
                <a:cubicBezTo>
                  <a:pt x="3640777" y="1675584"/>
                  <a:pt x="3637067" y="1684442"/>
                  <a:pt x="3621290" y="1697064"/>
                </a:cubicBezTo>
                <a:cubicBezTo>
                  <a:pt x="3614018" y="1702882"/>
                  <a:pt x="3606554" y="1708780"/>
                  <a:pt x="3598043" y="1712563"/>
                </a:cubicBezTo>
                <a:cubicBezTo>
                  <a:pt x="3583114" y="1719198"/>
                  <a:pt x="3551548" y="1728061"/>
                  <a:pt x="3551548" y="1728061"/>
                </a:cubicBezTo>
                <a:cubicBezTo>
                  <a:pt x="3483065" y="1796544"/>
                  <a:pt x="3536522" y="1754475"/>
                  <a:pt x="3334572" y="1743559"/>
                </a:cubicBezTo>
                <a:cubicBezTo>
                  <a:pt x="3303513" y="1741880"/>
                  <a:pt x="3272579" y="1738393"/>
                  <a:pt x="3241582" y="1735810"/>
                </a:cubicBezTo>
                <a:lnTo>
                  <a:pt x="3195087" y="1720312"/>
                </a:lnTo>
                <a:cubicBezTo>
                  <a:pt x="3187338" y="1717729"/>
                  <a:pt x="3179850" y="1714165"/>
                  <a:pt x="3171840" y="1712563"/>
                </a:cubicBezTo>
                <a:lnTo>
                  <a:pt x="3133094" y="1704814"/>
                </a:lnTo>
                <a:cubicBezTo>
                  <a:pt x="3086599" y="1707397"/>
                  <a:pt x="3040039" y="1708992"/>
                  <a:pt x="2993609" y="1712563"/>
                </a:cubicBezTo>
                <a:cubicBezTo>
                  <a:pt x="2972845" y="1714160"/>
                  <a:pt x="2952158" y="1716888"/>
                  <a:pt x="2931616" y="1720312"/>
                </a:cubicBezTo>
                <a:cubicBezTo>
                  <a:pt x="2921111" y="1722063"/>
                  <a:pt x="2911204" y="1726885"/>
                  <a:pt x="2900619" y="1728061"/>
                </a:cubicBezTo>
                <a:cubicBezTo>
                  <a:pt x="2864586" y="1732065"/>
                  <a:pt x="2828294" y="1733227"/>
                  <a:pt x="2792131" y="1735810"/>
                </a:cubicBezTo>
                <a:cubicBezTo>
                  <a:pt x="2776633" y="1738393"/>
                  <a:pt x="2761348" y="1743559"/>
                  <a:pt x="2745636" y="1743559"/>
                </a:cubicBezTo>
                <a:cubicBezTo>
                  <a:pt x="2701378" y="1743559"/>
                  <a:pt x="2689372" y="1736222"/>
                  <a:pt x="2652646" y="1728061"/>
                </a:cubicBezTo>
                <a:cubicBezTo>
                  <a:pt x="2639789" y="1725204"/>
                  <a:pt x="2626734" y="1723274"/>
                  <a:pt x="2613901" y="1720312"/>
                </a:cubicBezTo>
                <a:cubicBezTo>
                  <a:pt x="2492359" y="1692264"/>
                  <a:pt x="2601713" y="1714777"/>
                  <a:pt x="2513162" y="1697064"/>
                </a:cubicBezTo>
                <a:cubicBezTo>
                  <a:pt x="2458426" y="1699254"/>
                  <a:pt x="2324901" y="1700028"/>
                  <a:pt x="2249690" y="1712563"/>
                </a:cubicBezTo>
                <a:cubicBezTo>
                  <a:pt x="2239279" y="1714298"/>
                  <a:pt x="2189695" y="1735011"/>
                  <a:pt x="2187697" y="1735810"/>
                </a:cubicBezTo>
                <a:cubicBezTo>
                  <a:pt x="2174782" y="1733227"/>
                  <a:pt x="2161729" y="1731255"/>
                  <a:pt x="2148951" y="1728061"/>
                </a:cubicBezTo>
                <a:cubicBezTo>
                  <a:pt x="2127193" y="1722621"/>
                  <a:pt x="2108280" y="1711921"/>
                  <a:pt x="2086958" y="1704814"/>
                </a:cubicBezTo>
                <a:cubicBezTo>
                  <a:pt x="2076854" y="1701446"/>
                  <a:pt x="2066294" y="1699647"/>
                  <a:pt x="2055962" y="1697064"/>
                </a:cubicBezTo>
                <a:lnTo>
                  <a:pt x="1691751" y="1704814"/>
                </a:lnTo>
                <a:cubicBezTo>
                  <a:pt x="1683589" y="1705140"/>
                  <a:pt x="1676672" y="1712563"/>
                  <a:pt x="1668504" y="1712563"/>
                </a:cubicBezTo>
                <a:cubicBezTo>
                  <a:pt x="1562568" y="1712563"/>
                  <a:pt x="1456694" y="1707397"/>
                  <a:pt x="1350789" y="1704814"/>
                </a:cubicBezTo>
                <a:lnTo>
                  <a:pt x="1304294" y="1689315"/>
                </a:lnTo>
                <a:cubicBezTo>
                  <a:pt x="1296545" y="1686732"/>
                  <a:pt x="1289165" y="1682468"/>
                  <a:pt x="1281046" y="1681566"/>
                </a:cubicBezTo>
                <a:lnTo>
                  <a:pt x="1211304" y="1673817"/>
                </a:lnTo>
                <a:cubicBezTo>
                  <a:pt x="1182890" y="1676400"/>
                  <a:pt x="1154594" y="1681566"/>
                  <a:pt x="1126063" y="1681566"/>
                </a:cubicBezTo>
                <a:cubicBezTo>
                  <a:pt x="1082075" y="1681566"/>
                  <a:pt x="1038135" y="1677799"/>
                  <a:pt x="994328" y="1673817"/>
                </a:cubicBezTo>
                <a:cubicBezTo>
                  <a:pt x="981211" y="1672625"/>
                  <a:pt x="968694" y="1667317"/>
                  <a:pt x="955582" y="1666068"/>
                </a:cubicBezTo>
                <a:cubicBezTo>
                  <a:pt x="914359" y="1662142"/>
                  <a:pt x="872924" y="1660902"/>
                  <a:pt x="831595" y="1658319"/>
                </a:cubicBezTo>
                <a:cubicBezTo>
                  <a:pt x="803182" y="1660902"/>
                  <a:pt x="773421" y="1657046"/>
                  <a:pt x="746355" y="1666068"/>
                </a:cubicBezTo>
                <a:cubicBezTo>
                  <a:pt x="738606" y="1668651"/>
                  <a:pt x="739619" y="1681210"/>
                  <a:pt x="738606" y="1689315"/>
                </a:cubicBezTo>
                <a:cubicBezTo>
                  <a:pt x="724768" y="1800019"/>
                  <a:pt x="764133" y="1778963"/>
                  <a:pt x="707609" y="1797803"/>
                </a:cubicBezTo>
                <a:cubicBezTo>
                  <a:pt x="653365" y="1795220"/>
                  <a:pt x="598984" y="1794692"/>
                  <a:pt x="544877" y="1790054"/>
                </a:cubicBezTo>
                <a:cubicBezTo>
                  <a:pt x="508481" y="1786934"/>
                  <a:pt x="472637" y="1779087"/>
                  <a:pt x="436389" y="1774556"/>
                </a:cubicBezTo>
                <a:cubicBezTo>
                  <a:pt x="415724" y="1771973"/>
                  <a:pt x="395180" y="1768106"/>
                  <a:pt x="374395" y="1766807"/>
                </a:cubicBezTo>
                <a:cubicBezTo>
                  <a:pt x="312469" y="1762937"/>
                  <a:pt x="250409" y="1761641"/>
                  <a:pt x="188416" y="1759058"/>
                </a:cubicBezTo>
                <a:cubicBezTo>
                  <a:pt x="152253" y="1761641"/>
                  <a:pt x="115100" y="1758014"/>
                  <a:pt x="79928" y="1766807"/>
                </a:cubicBezTo>
                <a:cubicBezTo>
                  <a:pt x="61858" y="1771325"/>
                  <a:pt x="51104" y="1791912"/>
                  <a:pt x="33433" y="1797803"/>
                </a:cubicBezTo>
                <a:cubicBezTo>
                  <a:pt x="25684" y="1800386"/>
                  <a:pt x="18110" y="1803572"/>
                  <a:pt x="10185" y="1805553"/>
                </a:cubicBezTo>
                <a:cubicBezTo>
                  <a:pt x="7679" y="1806180"/>
                  <a:pt x="-5313" y="1788763"/>
                  <a:pt x="2436" y="1782305"/>
                </a:cubicBezTo>
                <a:close/>
              </a:path>
            </a:pathLst>
          </a:custGeom>
          <a:no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5" name="Straight Arrow Connector 14">
            <a:extLst>
              <a:ext uri="{FF2B5EF4-FFF2-40B4-BE49-F238E27FC236}">
                <a16:creationId xmlns:a16="http://schemas.microsoft.com/office/drawing/2014/main" id="{9CDEE719-16BF-CC4F-90ED-C5E6D61136B2}"/>
              </a:ext>
              <a:ext uri="{C183D7F6-B498-43B3-948B-1728B52AA6E4}">
                <adec:decorative xmlns:adec="http://schemas.microsoft.com/office/drawing/2017/decorative" val="1"/>
              </a:ext>
            </a:extLst>
          </p:cNvPr>
          <p:cNvCxnSpPr/>
          <p:nvPr/>
        </p:nvCxnSpPr>
        <p:spPr>
          <a:xfrm>
            <a:off x="3843306" y="2996113"/>
            <a:ext cx="242371" cy="27542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90D3E9B-27D5-644E-856A-B51E43AD6893}"/>
              </a:ext>
              <a:ext uri="{C183D7F6-B498-43B3-948B-1728B52AA6E4}">
                <adec:decorative xmlns:adec="http://schemas.microsoft.com/office/drawing/2017/decorative" val="1"/>
              </a:ext>
            </a:extLst>
          </p:cNvPr>
          <p:cNvCxnSpPr/>
          <p:nvPr/>
        </p:nvCxnSpPr>
        <p:spPr>
          <a:xfrm>
            <a:off x="4570419" y="2529847"/>
            <a:ext cx="242371" cy="27542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E807E8F5-C508-BA46-B977-556BBE4B79B5}"/>
              </a:ext>
              <a:ext uri="{C183D7F6-B498-43B3-948B-1728B52AA6E4}">
                <adec:decorative xmlns:adec="http://schemas.microsoft.com/office/drawing/2017/decorative" val="1"/>
              </a:ext>
            </a:extLst>
          </p:cNvPr>
          <p:cNvCxnSpPr/>
          <p:nvPr/>
        </p:nvCxnSpPr>
        <p:spPr>
          <a:xfrm>
            <a:off x="3961812" y="2611426"/>
            <a:ext cx="242371" cy="275421"/>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5026BC64-3E62-BA4F-AC8D-17E67FDE0814}"/>
              </a:ext>
            </a:extLst>
          </p:cNvPr>
          <p:cNvSpPr txBox="1"/>
          <p:nvPr/>
        </p:nvSpPr>
        <p:spPr>
          <a:xfrm>
            <a:off x="6544331" y="1397674"/>
            <a:ext cx="3225834" cy="3139321"/>
          </a:xfrm>
          <a:prstGeom prst="rect">
            <a:avLst/>
          </a:prstGeom>
          <a:noFill/>
        </p:spPr>
        <p:txBody>
          <a:bodyPr wrap="square" rtlCol="0">
            <a:spAutoFit/>
          </a:bodyPr>
          <a:lstStyle/>
          <a:p>
            <a:r>
              <a:rPr lang="en-US" dirty="0"/>
              <a:t>The Appalachian Regional Commission, based on national averages on unemployment rates, income, and poverty rates identified the dark counties as ‘distressed counties’ (those that rank in the worst 10 percent of the nation's counties </a:t>
            </a:r>
          </a:p>
          <a:p>
            <a:r>
              <a:rPr lang="en-US" dirty="0"/>
              <a:t>(Appalachian Regional Commission, 2016)</a:t>
            </a:r>
          </a:p>
          <a:p>
            <a:endParaRPr lang="en-US" dirty="0"/>
          </a:p>
        </p:txBody>
      </p:sp>
      <p:sp>
        <p:nvSpPr>
          <p:cNvPr id="19" name="Rectangle 18">
            <a:extLst>
              <a:ext uri="{FF2B5EF4-FFF2-40B4-BE49-F238E27FC236}">
                <a16:creationId xmlns:a16="http://schemas.microsoft.com/office/drawing/2014/main" id="{FFEFC025-4F16-D544-A713-F857769BEE8B}"/>
              </a:ext>
            </a:extLst>
          </p:cNvPr>
          <p:cNvSpPr/>
          <p:nvPr/>
        </p:nvSpPr>
        <p:spPr>
          <a:xfrm>
            <a:off x="692001" y="4442495"/>
            <a:ext cx="8094190" cy="2308324"/>
          </a:xfrm>
          <a:prstGeom prst="rect">
            <a:avLst/>
          </a:prstGeom>
        </p:spPr>
        <p:txBody>
          <a:bodyPr wrap="square">
            <a:spAutoFit/>
          </a:bodyPr>
          <a:lstStyle/>
          <a:p>
            <a:r>
              <a:rPr lang="en-US" b="1" dirty="0"/>
              <a:t>High Leverage Group 1</a:t>
            </a:r>
            <a:r>
              <a:rPr lang="en-US" dirty="0"/>
              <a:t>. </a:t>
            </a:r>
          </a:p>
          <a:p>
            <a:r>
              <a:rPr lang="en-US" dirty="0"/>
              <a:t>Students or transition-aged youth (aged 16-24) with commonly identified developmental disabilities (e.g., Autism, Cerebral Palsy, Epilepsy, Intellectual Disability)</a:t>
            </a:r>
          </a:p>
          <a:p>
            <a:endParaRPr lang="en-US" dirty="0"/>
          </a:p>
          <a:p>
            <a:r>
              <a:rPr lang="en-US" b="1" dirty="0"/>
              <a:t>High Leverage Group 2</a:t>
            </a:r>
            <a:r>
              <a:rPr lang="en-US" dirty="0"/>
              <a:t>. </a:t>
            </a:r>
          </a:p>
          <a:p>
            <a:r>
              <a:rPr lang="en-US" dirty="0"/>
              <a:t>Individuals with Mental Health diagnoses (including Depressive and Other Mood Disorders, Personality Disorders, Schizophrenia and Other Psychotic Disorders. </a:t>
            </a:r>
          </a:p>
        </p:txBody>
      </p:sp>
    </p:spTree>
    <p:custDataLst>
      <p:tags r:id="rId1"/>
    </p:custDataLst>
    <p:extLst>
      <p:ext uri="{BB962C8B-B14F-4D97-AF65-F5344CB8AC3E}">
        <p14:creationId xmlns:p14="http://schemas.microsoft.com/office/powerpoint/2010/main" val="169238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615" y="274639"/>
            <a:ext cx="8748215" cy="795531"/>
          </a:xfrm>
        </p:spPr>
        <p:txBody>
          <a:bodyPr>
            <a:noAutofit/>
          </a:bodyPr>
          <a:lstStyle/>
          <a:p>
            <a:r>
              <a:rPr lang="en-US" sz="2800" b="1" dirty="0">
                <a:solidFill>
                  <a:schemeClr val="tx1"/>
                </a:solidFill>
              </a:rPr>
              <a:t>General and Intensive Technical Assistance Specific to High-Leverage Groups of National Significance</a:t>
            </a:r>
            <a:r>
              <a:rPr lang="en-US" sz="2800" dirty="0">
                <a:solidFill>
                  <a:schemeClr val="tx1"/>
                </a:solidFill>
              </a:rPr>
              <a:t> </a:t>
            </a:r>
          </a:p>
        </p:txBody>
      </p:sp>
      <p:sp>
        <p:nvSpPr>
          <p:cNvPr id="3" name="Content Placeholder 2"/>
          <p:cNvSpPr>
            <a:spLocks noGrp="1"/>
          </p:cNvSpPr>
          <p:nvPr>
            <p:ph idx="1"/>
          </p:nvPr>
        </p:nvSpPr>
        <p:spPr>
          <a:xfrm>
            <a:off x="875731" y="1535693"/>
            <a:ext cx="8229600" cy="5322307"/>
          </a:xfrm>
        </p:spPr>
        <p:txBody>
          <a:bodyPr>
            <a:normAutofit fontScale="85000" lnSpcReduction="20000"/>
          </a:bodyPr>
          <a:lstStyle/>
          <a:p>
            <a:r>
              <a:rPr lang="en-US" sz="2400" b="1" dirty="0"/>
              <a:t>Extensive Outreach to Partners (Schools, Partnering Agencies, Employers/Referral sources, Interfaith groups, parents and educators)</a:t>
            </a:r>
          </a:p>
          <a:p>
            <a:r>
              <a:rPr lang="en-US" sz="2400" b="1" dirty="0"/>
              <a:t>High Leverage Group 1</a:t>
            </a:r>
          </a:p>
          <a:p>
            <a:pPr lvl="1"/>
            <a:r>
              <a:rPr lang="en-US" sz="2000" dirty="0"/>
              <a:t>Implementation of Community Work Transition Program</a:t>
            </a:r>
          </a:p>
          <a:p>
            <a:pPr lvl="1"/>
            <a:r>
              <a:rPr lang="en-US" sz="2000" dirty="0"/>
              <a:t>Parent and Youth Educational and Focus Groups</a:t>
            </a:r>
          </a:p>
          <a:p>
            <a:r>
              <a:rPr lang="en-US" sz="2400" b="1" dirty="0"/>
              <a:t>High-Leverage Group 2</a:t>
            </a:r>
          </a:p>
          <a:p>
            <a:pPr lvl="1"/>
            <a:r>
              <a:rPr lang="en-US" sz="2000" dirty="0"/>
              <a:t>Implementation of Individual Placement Support Program </a:t>
            </a:r>
          </a:p>
          <a:p>
            <a:pPr lvl="1"/>
            <a:r>
              <a:rPr lang="en-US" sz="2000" dirty="0"/>
              <a:t>Counselor Trainings in Motivational Interviewing and Impression Management </a:t>
            </a:r>
          </a:p>
          <a:p>
            <a:r>
              <a:rPr lang="en-US" sz="2400" b="1" dirty="0"/>
              <a:t>Combined TA</a:t>
            </a:r>
          </a:p>
          <a:p>
            <a:pPr lvl="1"/>
            <a:r>
              <a:rPr lang="en-US" sz="2000" dirty="0"/>
              <a:t>Benefits Counseling Assistance</a:t>
            </a:r>
          </a:p>
          <a:p>
            <a:pPr lvl="1"/>
            <a:r>
              <a:rPr lang="en-US" sz="2000" dirty="0"/>
              <a:t>Employer Education Groups </a:t>
            </a:r>
          </a:p>
          <a:p>
            <a:pPr lvl="1"/>
            <a:r>
              <a:rPr lang="en-US" sz="2000" dirty="0"/>
              <a:t>Transportation</a:t>
            </a:r>
          </a:p>
          <a:p>
            <a:pPr lvl="1">
              <a:lnSpc>
                <a:spcPct val="120000"/>
              </a:lnSpc>
              <a:spcBef>
                <a:spcPts val="0"/>
              </a:spcBef>
            </a:pPr>
            <a:r>
              <a:rPr lang="en-US" sz="2000" dirty="0"/>
              <a:t>Communities of Faith Outreach through collaboration with interfaith groups.</a:t>
            </a:r>
          </a:p>
          <a:p>
            <a:pPr lvl="1">
              <a:lnSpc>
                <a:spcPct val="120000"/>
              </a:lnSpc>
              <a:spcBef>
                <a:spcPts val="0"/>
              </a:spcBef>
            </a:pPr>
            <a:r>
              <a:rPr lang="en-US" sz="2000" dirty="0"/>
              <a:t>Exploring effective and acceptable methods of information dissemination with Physicians, Mental Health and Behavioral Health agencies, and state Extension Department</a:t>
            </a:r>
            <a:endParaRPr lang="en-US" dirty="0"/>
          </a:p>
          <a:p>
            <a:pPr lvl="1"/>
            <a:endParaRPr lang="en-US" sz="2000" dirty="0"/>
          </a:p>
          <a:p>
            <a:pPr lvl="1"/>
            <a:endParaRPr lang="en-US" sz="2000" b="1" dirty="0"/>
          </a:p>
          <a:p>
            <a:pPr lvl="1"/>
            <a:endParaRPr lang="en-US" sz="2000" dirty="0"/>
          </a:p>
        </p:txBody>
      </p:sp>
    </p:spTree>
    <p:extLst>
      <p:ext uri="{BB962C8B-B14F-4D97-AF65-F5344CB8AC3E}">
        <p14:creationId xmlns:p14="http://schemas.microsoft.com/office/powerpoint/2010/main" val="450578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4" y="315246"/>
            <a:ext cx="8596668" cy="483489"/>
          </a:xfrm>
        </p:spPr>
        <p:txBody>
          <a:bodyPr vert="horz" lIns="91440" tIns="45720" rIns="91440" bIns="45720" rtlCol="0" anchor="t">
            <a:noAutofit/>
          </a:bodyPr>
          <a:lstStyle/>
          <a:p>
            <a:r>
              <a:rPr lang="en-US" b="1" dirty="0">
                <a:cs typeface="Times New Roman" panose="02020603050405020304" pitchFamily="18" charset="0"/>
              </a:rPr>
              <a:t>The Project</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925" y="4824549"/>
            <a:ext cx="4013995" cy="2033452"/>
          </a:xfrm>
          <a:prstGeom prst="rect">
            <a:avLst/>
          </a:prstGeom>
        </p:spPr>
      </p:pic>
      <p:sp>
        <p:nvSpPr>
          <p:cNvPr id="2" name="Content Placeholder 1"/>
          <p:cNvSpPr>
            <a:spLocks noGrp="1"/>
          </p:cNvSpPr>
          <p:nvPr>
            <p:ph idx="1"/>
          </p:nvPr>
        </p:nvSpPr>
        <p:spPr>
          <a:xfrm>
            <a:off x="677334" y="990323"/>
            <a:ext cx="8292495" cy="5972175"/>
          </a:xfrm>
        </p:spPr>
        <p:txBody>
          <a:bodyPr>
            <a:noAutofit/>
          </a:bodyPr>
          <a:lstStyle/>
          <a:p>
            <a:pPr marL="0" indent="0">
              <a:lnSpc>
                <a:spcPct val="120000"/>
              </a:lnSpc>
              <a:buNone/>
            </a:pPr>
            <a:r>
              <a:rPr lang="en-US" dirty="0">
                <a:latin typeface="+mj-lt"/>
                <a:cs typeface="Times New Roman" panose="02020603050405020304" pitchFamily="18" charset="0"/>
              </a:rPr>
              <a:t>Developed with support and input from </a:t>
            </a:r>
            <a:r>
              <a:rPr lang="en-US" b="1" dirty="0">
                <a:solidFill>
                  <a:schemeClr val="accent2">
                    <a:lumMod val="50000"/>
                  </a:schemeClr>
                </a:solidFill>
                <a:latin typeface="+mj-lt"/>
                <a:cs typeface="Times New Roman" panose="02020603050405020304" pitchFamily="18" charset="0"/>
              </a:rPr>
              <a:t>Louisiana Rehabilitation Services (LRS)                                   </a:t>
            </a:r>
          </a:p>
          <a:p>
            <a:pPr marL="0" indent="0">
              <a:lnSpc>
                <a:spcPct val="120000"/>
              </a:lnSpc>
              <a:buNone/>
            </a:pPr>
            <a:r>
              <a:rPr lang="en-US" b="1" i="1" dirty="0">
                <a:latin typeface="+mj-lt"/>
                <a:cs typeface="Times New Roman" panose="02020603050405020304" pitchFamily="18" charset="0"/>
              </a:rPr>
              <a:t>Project E3</a:t>
            </a:r>
            <a:r>
              <a:rPr lang="en-US" b="1" i="1" dirty="0">
                <a:solidFill>
                  <a:srgbClr val="0070C0"/>
                </a:solidFill>
                <a:latin typeface="+mj-lt"/>
                <a:cs typeface="Times New Roman" panose="02020603050405020304" pitchFamily="18" charset="0"/>
              </a:rPr>
              <a:t> </a:t>
            </a:r>
            <a:r>
              <a:rPr lang="en-US" dirty="0">
                <a:latin typeface="+mj-lt"/>
                <a:cs typeface="Times New Roman" panose="02020603050405020304" pitchFamily="18" charset="0"/>
              </a:rPr>
              <a:t>is a strategic partnership of 6 institution of higher education, 1 Non-Profit Organization, and 3 Sub-contractors:</a:t>
            </a:r>
          </a:p>
          <a:p>
            <a:pPr lvl="1">
              <a:spcBef>
                <a:spcPts val="600"/>
              </a:spcBef>
            </a:pPr>
            <a:r>
              <a:rPr lang="en-US" sz="1800" dirty="0">
                <a:solidFill>
                  <a:schemeClr val="tx1">
                    <a:lumMod val="75000"/>
                  </a:schemeClr>
                </a:solidFill>
                <a:latin typeface="+mj-lt"/>
                <a:cs typeface="Times New Roman" panose="02020603050405020304" pitchFamily="18" charset="0"/>
              </a:rPr>
              <a:t>One Historically Black College and University: </a:t>
            </a:r>
            <a:r>
              <a:rPr lang="en-US" sz="1800" b="1" dirty="0">
                <a:solidFill>
                  <a:schemeClr val="tx1"/>
                </a:solidFill>
                <a:latin typeface="+mj-lt"/>
                <a:cs typeface="Times New Roman" panose="02020603050405020304" pitchFamily="18" charset="0"/>
              </a:rPr>
              <a:t>Southern University, Baton Rouge, Louisiana</a:t>
            </a:r>
            <a:endParaRPr lang="en-US" sz="1800" b="1" dirty="0">
              <a:solidFill>
                <a:schemeClr val="tx1">
                  <a:lumMod val="75000"/>
                </a:schemeClr>
              </a:solidFill>
              <a:latin typeface="+mj-lt"/>
              <a:cs typeface="Times New Roman" panose="02020603050405020304" pitchFamily="18" charset="0"/>
            </a:endParaRPr>
          </a:p>
          <a:p>
            <a:pPr lvl="1">
              <a:spcBef>
                <a:spcPts val="600"/>
              </a:spcBef>
            </a:pPr>
            <a:r>
              <a:rPr lang="en-US" sz="1800" dirty="0">
                <a:solidFill>
                  <a:schemeClr val="tx1"/>
                </a:solidFill>
                <a:latin typeface="+mj-lt"/>
                <a:cs typeface="Times New Roman" panose="02020603050405020304" pitchFamily="18" charset="0"/>
              </a:rPr>
              <a:t>University of Wisconsin-Madison</a:t>
            </a:r>
          </a:p>
          <a:p>
            <a:pPr lvl="1">
              <a:spcBef>
                <a:spcPts val="600"/>
              </a:spcBef>
            </a:pPr>
            <a:r>
              <a:rPr lang="en-US" sz="1800" dirty="0">
                <a:solidFill>
                  <a:schemeClr val="tx1"/>
                </a:solidFill>
                <a:latin typeface="+mj-lt"/>
                <a:cs typeface="Times New Roman" panose="02020603050405020304" pitchFamily="18" charset="0"/>
              </a:rPr>
              <a:t>University of Wisconsin-Stout</a:t>
            </a:r>
          </a:p>
          <a:p>
            <a:pPr lvl="1">
              <a:spcBef>
                <a:spcPts val="600"/>
              </a:spcBef>
            </a:pPr>
            <a:r>
              <a:rPr lang="en-US" sz="1800" dirty="0">
                <a:solidFill>
                  <a:schemeClr val="tx1"/>
                </a:solidFill>
                <a:latin typeface="+mj-lt"/>
                <a:cs typeface="Times New Roman" panose="02020603050405020304" pitchFamily="18" charset="0"/>
              </a:rPr>
              <a:t>George Washington University, Washington, D.C.</a:t>
            </a:r>
          </a:p>
          <a:p>
            <a:pPr lvl="1">
              <a:spcBef>
                <a:spcPts val="600"/>
              </a:spcBef>
            </a:pPr>
            <a:r>
              <a:rPr lang="en-US" sz="1800" dirty="0">
                <a:solidFill>
                  <a:schemeClr val="tx1"/>
                </a:solidFill>
                <a:latin typeface="+mj-lt"/>
                <a:cs typeface="Times New Roman" panose="02020603050405020304" pitchFamily="18" charset="0"/>
              </a:rPr>
              <a:t>University of Illinois at Urbana-Champaign</a:t>
            </a:r>
          </a:p>
          <a:p>
            <a:pPr lvl="1">
              <a:spcBef>
                <a:spcPts val="600"/>
              </a:spcBef>
            </a:pPr>
            <a:r>
              <a:rPr lang="en-US" sz="1800" dirty="0">
                <a:solidFill>
                  <a:schemeClr val="tx1"/>
                </a:solidFill>
                <a:latin typeface="+mj-lt"/>
                <a:cs typeface="Times New Roman" panose="02020603050405020304" pitchFamily="18" charset="0"/>
              </a:rPr>
              <a:t>University of Kentucky, Lexington</a:t>
            </a:r>
          </a:p>
          <a:p>
            <a:pPr marL="457200" lvl="1" indent="0">
              <a:spcBef>
                <a:spcPts val="600"/>
              </a:spcBef>
              <a:buNone/>
            </a:pPr>
            <a:endParaRPr lang="en-US" sz="1800" dirty="0">
              <a:solidFill>
                <a:schemeClr val="tx1"/>
              </a:solidFill>
              <a:latin typeface="+mj-lt"/>
              <a:cs typeface="Times New Roman" panose="02020603050405020304" pitchFamily="18" charset="0"/>
            </a:endParaRPr>
          </a:p>
          <a:p>
            <a:pPr lvl="1">
              <a:spcBef>
                <a:spcPts val="600"/>
              </a:spcBef>
            </a:pPr>
            <a:r>
              <a:rPr lang="en-US" sz="1800" dirty="0">
                <a:solidFill>
                  <a:schemeClr val="tx1">
                    <a:lumMod val="75000"/>
                  </a:schemeClr>
                </a:solidFill>
                <a:latin typeface="+mj-lt"/>
                <a:cs typeface="Times New Roman" panose="02020603050405020304" pitchFamily="18" charset="0"/>
              </a:rPr>
              <a:t>Council of State Administrators of Vocational Rehabilitation (CSAVR)</a:t>
            </a:r>
          </a:p>
          <a:p>
            <a:pPr lvl="1">
              <a:spcBef>
                <a:spcPts val="600"/>
              </a:spcBef>
            </a:pPr>
            <a:r>
              <a:rPr lang="en-US" sz="1800" dirty="0">
                <a:solidFill>
                  <a:schemeClr val="tx1"/>
                </a:solidFill>
                <a:latin typeface="+mj-lt"/>
                <a:cs typeface="Times New Roman" panose="02020603050405020304" pitchFamily="18" charset="0"/>
              </a:rPr>
              <a:t>Virginia Commonwealth University</a:t>
            </a:r>
            <a:endParaRPr lang="en-US" sz="1800" dirty="0">
              <a:solidFill>
                <a:schemeClr val="tx1">
                  <a:lumMod val="75000"/>
                </a:schemeClr>
              </a:solidFill>
              <a:latin typeface="+mj-lt"/>
              <a:cs typeface="Times New Roman" panose="02020603050405020304" pitchFamily="18" charset="0"/>
            </a:endParaRPr>
          </a:p>
          <a:p>
            <a:pPr lvl="1">
              <a:spcBef>
                <a:spcPts val="600"/>
              </a:spcBef>
            </a:pPr>
            <a:r>
              <a:rPr lang="en-US" sz="1800" dirty="0">
                <a:solidFill>
                  <a:schemeClr val="tx1">
                    <a:lumMod val="75000"/>
                  </a:schemeClr>
                </a:solidFill>
                <a:latin typeface="+mj-lt"/>
                <a:cs typeface="Times New Roman" panose="02020603050405020304" pitchFamily="18" charset="0"/>
              </a:rPr>
              <a:t>Employment Resources, Inc.</a:t>
            </a:r>
          </a:p>
          <a:p>
            <a:pPr lvl="1">
              <a:spcBef>
                <a:spcPts val="600"/>
              </a:spcBef>
            </a:pPr>
            <a:r>
              <a:rPr lang="en-US" sz="1800" dirty="0">
                <a:solidFill>
                  <a:schemeClr val="tx1">
                    <a:lumMod val="75000"/>
                  </a:schemeClr>
                </a:solidFill>
                <a:latin typeface="+mj-lt"/>
                <a:cs typeface="Times New Roman" panose="02020603050405020304" pitchFamily="18" charset="0"/>
              </a:rPr>
              <a:t>A national network of expert consultants</a:t>
            </a:r>
          </a:p>
          <a:p>
            <a:endParaRPr lang="en-US" dirty="0">
              <a:latin typeface="+mj-lt"/>
            </a:endParaRPr>
          </a:p>
        </p:txBody>
      </p:sp>
    </p:spTree>
    <p:custDataLst>
      <p:tags r:id="rId1"/>
    </p:custDataLst>
    <p:extLst>
      <p:ext uri="{BB962C8B-B14F-4D97-AF65-F5344CB8AC3E}">
        <p14:creationId xmlns:p14="http://schemas.microsoft.com/office/powerpoint/2010/main" val="37821361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88" y="112889"/>
            <a:ext cx="9629421" cy="1106311"/>
          </a:xfrm>
        </p:spPr>
        <p:txBody>
          <a:bodyPr>
            <a:normAutofit/>
          </a:bodyPr>
          <a:lstStyle/>
          <a:p>
            <a:r>
              <a:rPr lang="en-US" sz="3200" b="1" dirty="0">
                <a:solidFill>
                  <a:schemeClr val="accent2">
                    <a:lumMod val="50000"/>
                  </a:schemeClr>
                </a:solidFill>
                <a:latin typeface="Times New Roman" panose="02020603050405020304" pitchFamily="18" charset="0"/>
                <a:cs typeface="Times New Roman" panose="02020603050405020304" pitchFamily="18" charset="0"/>
              </a:rPr>
              <a:t>Community-Based Participatory Research (CBPR) activities to date: Kentucky</a:t>
            </a:r>
          </a:p>
        </p:txBody>
      </p:sp>
      <p:sp>
        <p:nvSpPr>
          <p:cNvPr id="3" name="Content Placeholder 2"/>
          <p:cNvSpPr>
            <a:spLocks noGrp="1"/>
          </p:cNvSpPr>
          <p:nvPr>
            <p:ph idx="1"/>
          </p:nvPr>
        </p:nvSpPr>
        <p:spPr>
          <a:xfrm>
            <a:off x="316087" y="1219200"/>
            <a:ext cx="9462613" cy="5278419"/>
          </a:xfrm>
        </p:spPr>
        <p:txBody>
          <a:bodyPr>
            <a:normAutofit fontScale="25000" lnSpcReduction="20000"/>
          </a:bodyPr>
          <a:lstStyle/>
          <a:p>
            <a:pPr marL="0" indent="0">
              <a:buNone/>
            </a:pPr>
            <a:endParaRPr lang="en-US" sz="5600" b="1" dirty="0"/>
          </a:p>
          <a:p>
            <a:pPr lvl="1"/>
            <a:r>
              <a:rPr lang="en-US" sz="8000" b="1" dirty="0">
                <a:solidFill>
                  <a:schemeClr val="tx1"/>
                </a:solidFill>
                <a:latin typeface="Times New Roman" panose="02020603050405020304" pitchFamily="18" charset="0"/>
                <a:cs typeface="Times New Roman" panose="02020603050405020304" pitchFamily="18" charset="0"/>
              </a:rPr>
              <a:t>In the development of the Program Plan, worked with Kentucky General VR and Blind Agency Directors and Counselors in the counties to identify community partners and barriers</a:t>
            </a:r>
          </a:p>
          <a:p>
            <a:pPr lvl="1"/>
            <a:r>
              <a:rPr lang="en-US" sz="8000" b="1" dirty="0">
                <a:solidFill>
                  <a:schemeClr val="tx1"/>
                </a:solidFill>
                <a:latin typeface="Times New Roman" panose="02020603050405020304" pitchFamily="18" charset="0"/>
                <a:cs typeface="Times New Roman" panose="02020603050405020304" pitchFamily="18" charset="0"/>
              </a:rPr>
              <a:t>Established relationships with Special Education Directors, Mental Health agency and community partners (NAMI, IL, County Government)</a:t>
            </a:r>
          </a:p>
          <a:p>
            <a:pPr lvl="1"/>
            <a:r>
              <a:rPr lang="en-US" sz="8000" b="1" dirty="0">
                <a:solidFill>
                  <a:schemeClr val="tx1"/>
                </a:solidFill>
                <a:latin typeface="Times New Roman" panose="02020603050405020304" pitchFamily="18" charset="0"/>
                <a:cs typeface="Times New Roman" panose="02020603050405020304" pitchFamily="18" charset="0"/>
              </a:rPr>
              <a:t>Established and maintained relationships with the Chamber of Commerce leadership and employers, Interfaith Groups, Media, and community members, and participated in community and transition events.   </a:t>
            </a:r>
          </a:p>
          <a:p>
            <a:pPr lvl="1"/>
            <a:r>
              <a:rPr lang="en-US" sz="8000" b="1" dirty="0">
                <a:solidFill>
                  <a:schemeClr val="tx1"/>
                </a:solidFill>
                <a:latin typeface="Times New Roman" panose="02020603050405020304" pitchFamily="18" charset="0"/>
                <a:cs typeface="Times New Roman" panose="02020603050405020304" pitchFamily="18" charset="0"/>
              </a:rPr>
              <a:t>Established and communicated early and consistently with Advisory Council, including employers, SPED, VR and Blind Agency Counselors, agency representatives (Regional Behavioral Health, NAMI, Workforce Development, Advocates.</a:t>
            </a:r>
          </a:p>
          <a:p>
            <a:pPr lvl="1"/>
            <a:r>
              <a:rPr lang="en-US" sz="8000" b="1" dirty="0">
                <a:solidFill>
                  <a:schemeClr val="tx1"/>
                </a:solidFill>
                <a:latin typeface="Times New Roman" panose="02020603050405020304" pitchFamily="18" charset="0"/>
                <a:cs typeface="Times New Roman" panose="02020603050405020304" pitchFamily="18" charset="0"/>
              </a:rPr>
              <a:t>Actively revised plans based on feedback (information dissemination methods, individuals who should be invited to participate, messaging).</a:t>
            </a:r>
          </a:p>
          <a:p>
            <a:pPr lvl="1"/>
            <a:r>
              <a:rPr lang="en-US" sz="8000" b="1" dirty="0">
                <a:solidFill>
                  <a:schemeClr val="tx1"/>
                </a:solidFill>
                <a:latin typeface="Times New Roman" panose="02020603050405020304" pitchFamily="18" charset="0"/>
                <a:cs typeface="Times New Roman" panose="02020603050405020304" pitchFamily="18" charset="0"/>
              </a:rPr>
              <a:t>Conducted trainings with VR/OFB, employment specialists; Parents and youth; teachers and SPED Directors.</a:t>
            </a:r>
          </a:p>
          <a:p>
            <a:pPr lvl="1"/>
            <a:r>
              <a:rPr lang="en-US" sz="8000" b="1" dirty="0">
                <a:solidFill>
                  <a:schemeClr val="tx1"/>
                </a:solidFill>
                <a:latin typeface="Times New Roman" panose="02020603050405020304" pitchFamily="18" charset="0"/>
                <a:cs typeface="Times New Roman" panose="02020603050405020304" pitchFamily="18" charset="0"/>
              </a:rPr>
              <a:t>Community Engagement consultant</a:t>
            </a:r>
            <a:r>
              <a:rPr lang="en-US" sz="51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462429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1AB4-CD4E-034B-BB03-2829B6F52B89}"/>
              </a:ext>
            </a:extLst>
          </p:cNvPr>
          <p:cNvSpPr>
            <a:spLocks noGrp="1"/>
          </p:cNvSpPr>
          <p:nvPr>
            <p:ph type="title"/>
          </p:nvPr>
        </p:nvSpPr>
        <p:spPr>
          <a:xfrm>
            <a:off x="172367" y="145577"/>
            <a:ext cx="8596668" cy="1320800"/>
          </a:xfrm>
        </p:spPr>
        <p:txBody>
          <a:bodyPr/>
          <a:lstStyle/>
          <a:p>
            <a:r>
              <a:rPr lang="en-US" b="1" dirty="0">
                <a:solidFill>
                  <a:schemeClr val="accent2">
                    <a:lumMod val="50000"/>
                  </a:schemeClr>
                </a:solidFill>
                <a:cs typeface="Times New Roman" panose="02020603050405020304" pitchFamily="18" charset="0"/>
              </a:rPr>
              <a:t>Community-Based Participatory Research (CBPR) activities to date: Oregon</a:t>
            </a:r>
            <a:endParaRPr lang="en-US" dirty="0"/>
          </a:p>
        </p:txBody>
      </p:sp>
      <p:pic>
        <p:nvPicPr>
          <p:cNvPr id="5" name="Content Placeholder 4">
            <a:extLst>
              <a:ext uri="{FF2B5EF4-FFF2-40B4-BE49-F238E27FC236}">
                <a16:creationId xmlns:a16="http://schemas.microsoft.com/office/drawing/2014/main" id="{B6462060-2FA1-C64D-912A-04CAA6F0E850}"/>
              </a:ext>
              <a:ext uri="{C183D7F6-B498-43B3-948B-1728B52AA6E4}">
                <adec:decorative xmlns:adec="http://schemas.microsoft.com/office/drawing/2017/decorative" val="1"/>
              </a:ext>
            </a:extLst>
          </p:cNvPr>
          <p:cNvPicPr>
            <a:picLocks noGrp="1" noChangeAspect="1"/>
          </p:cNvPicPr>
          <p:nvPr>
            <p:ph idx="1"/>
          </p:nvPr>
        </p:nvPicPr>
        <p:blipFill>
          <a:blip r:embed="rId3"/>
          <a:stretch>
            <a:fillRect/>
          </a:stretch>
        </p:blipFill>
        <p:spPr>
          <a:xfrm>
            <a:off x="445323" y="1466377"/>
            <a:ext cx="5564784" cy="2070100"/>
          </a:xfrm>
        </p:spPr>
      </p:pic>
      <p:sp>
        <p:nvSpPr>
          <p:cNvPr id="6" name="Content Placeholder 2">
            <a:extLst>
              <a:ext uri="{FF2B5EF4-FFF2-40B4-BE49-F238E27FC236}">
                <a16:creationId xmlns:a16="http://schemas.microsoft.com/office/drawing/2014/main" id="{142DF379-969C-7C42-B869-B1889A0BFFCD}"/>
              </a:ext>
            </a:extLst>
          </p:cNvPr>
          <p:cNvSpPr txBox="1">
            <a:spLocks/>
          </p:cNvSpPr>
          <p:nvPr/>
        </p:nvSpPr>
        <p:spPr>
          <a:xfrm>
            <a:off x="172367" y="3261816"/>
            <a:ext cx="9606333" cy="3370996"/>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5600" dirty="0">
              <a:latin typeface="+mj-lt"/>
            </a:endParaRPr>
          </a:p>
          <a:p>
            <a:pPr lvl="1"/>
            <a:r>
              <a:rPr lang="en-US" sz="8000" dirty="0">
                <a:solidFill>
                  <a:schemeClr val="tx1"/>
                </a:solidFill>
                <a:latin typeface="+mj-lt"/>
                <a:cs typeface="Times New Roman" panose="02020603050405020304" pitchFamily="18" charset="0"/>
              </a:rPr>
              <a:t>In the development of the Program Plan, met with Oregon Blind Agency Directors, Counselors, and client groups to identify community partners and barriers</a:t>
            </a:r>
          </a:p>
          <a:p>
            <a:pPr lvl="1"/>
            <a:r>
              <a:rPr lang="en-US" sz="8000" dirty="0">
                <a:solidFill>
                  <a:schemeClr val="tx1"/>
                </a:solidFill>
                <a:latin typeface="+mj-lt"/>
                <a:cs typeface="Times New Roman" panose="02020603050405020304" pitchFamily="18" charset="0"/>
              </a:rPr>
              <a:t>Community Engagement consultant</a:t>
            </a:r>
            <a:r>
              <a:rPr lang="en-US" sz="5100" dirty="0">
                <a:latin typeface="+mj-lt"/>
                <a:cs typeface="Times New Roman" panose="02020603050405020304" pitchFamily="18" charset="0"/>
              </a:rPr>
              <a:t> </a:t>
            </a:r>
          </a:p>
          <a:p>
            <a:pPr lvl="1"/>
            <a:r>
              <a:rPr lang="en-US" sz="8000" dirty="0">
                <a:solidFill>
                  <a:schemeClr val="tx1"/>
                </a:solidFill>
                <a:latin typeface="+mj-lt"/>
                <a:cs typeface="Times New Roman" panose="02020603050405020304" pitchFamily="18" charset="0"/>
              </a:rPr>
              <a:t>Included TA specifically addressing client requests, Peer Mentoring Program</a:t>
            </a:r>
          </a:p>
          <a:p>
            <a:pPr lvl="1"/>
            <a:r>
              <a:rPr lang="en-US" sz="8000" dirty="0">
                <a:solidFill>
                  <a:schemeClr val="tx1"/>
                </a:solidFill>
                <a:latin typeface="+mj-lt"/>
                <a:cs typeface="Times New Roman" panose="02020603050405020304" pitchFamily="18" charset="0"/>
              </a:rPr>
              <a:t>Established relationships with Education District staff, Chamber, IL</a:t>
            </a:r>
          </a:p>
          <a:p>
            <a:pPr lvl="1"/>
            <a:r>
              <a:rPr lang="en-US" sz="8000" dirty="0">
                <a:solidFill>
                  <a:schemeClr val="tx1"/>
                </a:solidFill>
                <a:latin typeface="+mj-lt"/>
                <a:cs typeface="Times New Roman" panose="02020603050405020304" pitchFamily="18" charset="0"/>
              </a:rPr>
              <a:t>Establishing Advisory Council, including employers, VR and Blind Agency Counselors, Teachers, Agency representatives, Workforce Development, Advocates, IL</a:t>
            </a:r>
          </a:p>
          <a:p>
            <a:pPr lvl="1"/>
            <a:r>
              <a:rPr lang="en-US" sz="8000" dirty="0">
                <a:solidFill>
                  <a:schemeClr val="tx1"/>
                </a:solidFill>
                <a:latin typeface="+mj-lt"/>
                <a:cs typeface="Times New Roman" panose="02020603050405020304" pitchFamily="18" charset="0"/>
              </a:rPr>
              <a:t>Having materials reviewed for local relevance and validity</a:t>
            </a:r>
          </a:p>
        </p:txBody>
      </p:sp>
    </p:spTree>
    <p:custDataLst>
      <p:tags r:id="rId1"/>
    </p:custDataLst>
    <p:extLst>
      <p:ext uri="{BB962C8B-B14F-4D97-AF65-F5344CB8AC3E}">
        <p14:creationId xmlns:p14="http://schemas.microsoft.com/office/powerpoint/2010/main" val="33944150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5778"/>
            <a:ext cx="8523816" cy="869597"/>
          </a:xfrm>
        </p:spPr>
        <p:txBody>
          <a:bodyPr vert="horz" lIns="91440" tIns="45720" rIns="91440" bIns="45720" rtlCol="0" anchor="t">
            <a:noAutofit/>
          </a:bodyPr>
          <a:lstStyle/>
          <a:p>
            <a:r>
              <a:rPr lang="en-US" b="1" dirty="0">
                <a:cs typeface="Times New Roman" panose="02020603050405020304" pitchFamily="18" charset="0"/>
              </a:rPr>
              <a:t>Targeted Community: California</a:t>
            </a:r>
          </a:p>
        </p:txBody>
      </p:sp>
      <p:sp>
        <p:nvSpPr>
          <p:cNvPr id="3" name="Content Placeholder 2"/>
          <p:cNvSpPr>
            <a:spLocks noGrp="1"/>
          </p:cNvSpPr>
          <p:nvPr>
            <p:ph idx="1"/>
          </p:nvPr>
        </p:nvSpPr>
        <p:spPr>
          <a:xfrm>
            <a:off x="563034" y="2552700"/>
            <a:ext cx="9914466" cy="4160072"/>
          </a:xfrm>
        </p:spPr>
        <p:txBody>
          <a:bodyPr>
            <a:normAutofit/>
          </a:bodyPr>
          <a:lstStyle/>
          <a:p>
            <a:pPr marL="457200" lvl="1" indent="0">
              <a:lnSpc>
                <a:spcPct val="120000"/>
              </a:lnSpc>
              <a:spcBef>
                <a:spcPts val="0"/>
              </a:spcBef>
              <a:buNone/>
            </a:pPr>
            <a:r>
              <a:rPr lang="en-US" altLang="en-US" sz="2300" dirty="0">
                <a:solidFill>
                  <a:schemeClr val="tx1"/>
                </a:solidFill>
                <a:latin typeface="+mj-lt"/>
                <a:ea typeface="Arial" charset="0"/>
                <a:cs typeface="Times New Roman" panose="02020603050405020304" pitchFamily="18" charset="0"/>
              </a:rPr>
              <a:t>Targeted Community: Central Valley</a:t>
            </a:r>
          </a:p>
          <a:p>
            <a:pPr marL="457200" lvl="1" indent="0">
              <a:lnSpc>
                <a:spcPct val="120000"/>
              </a:lnSpc>
              <a:spcBef>
                <a:spcPts val="0"/>
              </a:spcBef>
              <a:buNone/>
            </a:pPr>
            <a:r>
              <a:rPr lang="en-US" altLang="en-US" sz="2300" dirty="0">
                <a:solidFill>
                  <a:schemeClr val="tx1"/>
                </a:solidFill>
                <a:latin typeface="+mj-lt"/>
                <a:ea typeface="Arial" charset="0"/>
                <a:cs typeface="Times New Roman" panose="02020603050405020304" pitchFamily="18" charset="0"/>
              </a:rPr>
              <a:t>Region 1: Fresno </a:t>
            </a:r>
          </a:p>
          <a:p>
            <a:pPr marL="457200" lvl="1" indent="0">
              <a:lnSpc>
                <a:spcPct val="120000"/>
              </a:lnSpc>
              <a:spcBef>
                <a:spcPts val="0"/>
              </a:spcBef>
              <a:buNone/>
            </a:pPr>
            <a:r>
              <a:rPr lang="en-US" altLang="en-US" sz="2300" dirty="0">
                <a:solidFill>
                  <a:schemeClr val="tx1"/>
                </a:solidFill>
                <a:latin typeface="+mj-lt"/>
                <a:ea typeface="Arial" charset="0"/>
                <a:cs typeface="Times New Roman" panose="02020603050405020304" pitchFamily="18" charset="0"/>
              </a:rPr>
              <a:t>Region 2: Kern Counties</a:t>
            </a:r>
          </a:p>
          <a:p>
            <a:pPr lvl="1">
              <a:lnSpc>
                <a:spcPct val="120000"/>
              </a:lnSpc>
              <a:spcBef>
                <a:spcPts val="0"/>
              </a:spcBef>
            </a:pPr>
            <a:endParaRPr lang="en-US" altLang="en-US" sz="2300" dirty="0">
              <a:solidFill>
                <a:schemeClr val="tx1"/>
              </a:solidFill>
              <a:latin typeface="+mj-lt"/>
              <a:ea typeface="Arial" charset="0"/>
              <a:cs typeface="Times New Roman" panose="02020603050405020304" pitchFamily="18" charset="0"/>
            </a:endParaRPr>
          </a:p>
          <a:p>
            <a:pPr marL="457200" lvl="1" indent="0">
              <a:lnSpc>
                <a:spcPct val="120000"/>
              </a:lnSpc>
              <a:spcBef>
                <a:spcPts val="0"/>
              </a:spcBef>
              <a:buNone/>
            </a:pPr>
            <a:r>
              <a:rPr lang="en-US" altLang="en-US" sz="2300" dirty="0">
                <a:solidFill>
                  <a:schemeClr val="tx1"/>
                </a:solidFill>
                <a:latin typeface="+mj-lt"/>
                <a:ea typeface="Arial" charset="0"/>
                <a:cs typeface="Times New Roman" panose="02020603050405020304" pitchFamily="18" charset="0"/>
              </a:rPr>
              <a:t>HLGNA 1: </a:t>
            </a:r>
            <a:r>
              <a:rPr lang="en-US" sz="2300" dirty="0">
                <a:latin typeface="+mj-lt"/>
                <a:cs typeface="Times New Roman" panose="02020603050405020304" pitchFamily="18" charset="0"/>
              </a:rPr>
              <a:t>Young adults (18-30) who receive public assistance  and are</a:t>
            </a:r>
          </a:p>
          <a:p>
            <a:pPr marL="457200" lvl="1" indent="0">
              <a:lnSpc>
                <a:spcPct val="120000"/>
              </a:lnSpc>
              <a:spcBef>
                <a:spcPts val="0"/>
              </a:spcBef>
              <a:buNone/>
            </a:pPr>
            <a:r>
              <a:rPr lang="en-US" sz="2300" dirty="0">
                <a:latin typeface="+mj-lt"/>
                <a:cs typeface="Times New Roman" panose="02020603050405020304" pitchFamily="18" charset="0"/>
              </a:rPr>
              <a:t>                   Hispanic with a disability or chronic illness</a:t>
            </a:r>
            <a:endParaRPr lang="en-US" altLang="en-US" sz="2300" dirty="0">
              <a:solidFill>
                <a:schemeClr val="tx1"/>
              </a:solidFill>
              <a:latin typeface="+mj-lt"/>
              <a:ea typeface="Arial" charset="0"/>
              <a:cs typeface="Times New Roman" panose="02020603050405020304" pitchFamily="18" charset="0"/>
            </a:endParaRPr>
          </a:p>
          <a:p>
            <a:pPr marL="457200" lvl="1" indent="0">
              <a:lnSpc>
                <a:spcPct val="120000"/>
              </a:lnSpc>
              <a:spcBef>
                <a:spcPts val="0"/>
              </a:spcBef>
              <a:buNone/>
            </a:pPr>
            <a:r>
              <a:rPr lang="en-US" altLang="en-US" sz="2300" dirty="0">
                <a:solidFill>
                  <a:schemeClr val="tx1"/>
                </a:solidFill>
                <a:latin typeface="+mj-lt"/>
                <a:ea typeface="Arial" charset="0"/>
                <a:cs typeface="Times New Roman" panose="02020603050405020304" pitchFamily="18" charset="0"/>
              </a:rPr>
              <a:t>HLGNA 2: </a:t>
            </a:r>
            <a:r>
              <a:rPr lang="en-US" sz="2300" dirty="0">
                <a:latin typeface="+mj-lt"/>
                <a:cs typeface="Times New Roman" panose="02020603050405020304" pitchFamily="18" charset="0"/>
              </a:rPr>
              <a:t>Young adults (18-30) who receive public assistance and </a:t>
            </a:r>
            <a:r>
              <a:rPr lang="en-US" altLang="en-US" sz="2300" dirty="0">
                <a:solidFill>
                  <a:schemeClr val="tx1"/>
                </a:solidFill>
                <a:latin typeface="+mj-lt"/>
                <a:ea typeface="Arial" charset="0"/>
                <a:cs typeface="Times New Roman" panose="02020603050405020304" pitchFamily="18" charset="0"/>
              </a:rPr>
              <a:t>are</a:t>
            </a:r>
            <a:r>
              <a:rPr lang="en-US" sz="2300" dirty="0">
                <a:latin typeface="+mj-lt"/>
                <a:cs typeface="Times New Roman" panose="02020603050405020304" pitchFamily="18" charset="0"/>
              </a:rPr>
              <a:t> 	</a:t>
            </a:r>
          </a:p>
          <a:p>
            <a:pPr marL="457200" lvl="1" indent="0">
              <a:lnSpc>
                <a:spcPct val="120000"/>
              </a:lnSpc>
              <a:spcBef>
                <a:spcPts val="0"/>
              </a:spcBef>
              <a:buNone/>
            </a:pPr>
            <a:r>
              <a:rPr lang="en-US" sz="2300" dirty="0">
                <a:latin typeface="+mj-lt"/>
                <a:cs typeface="Times New Roman" panose="02020603050405020304" pitchFamily="18" charset="0"/>
              </a:rPr>
              <a:t>      	             Hmong with depression and PTSD.</a:t>
            </a:r>
            <a:endParaRPr lang="en-US" altLang="en-US" sz="2300" dirty="0">
              <a:solidFill>
                <a:schemeClr val="tx1"/>
              </a:solidFill>
              <a:latin typeface="+mj-lt"/>
              <a:ea typeface="Arial" charset="0"/>
              <a:cs typeface="Times New Roman" panose="02020603050405020304" pitchFamily="18" charset="0"/>
            </a:endParaRPr>
          </a:p>
          <a:p>
            <a:pPr marL="0" indent="0">
              <a:buNone/>
            </a:pPr>
            <a:endParaRPr lang="en-US" sz="1900" dirty="0">
              <a:latin typeface="+mj-lt"/>
              <a:cs typeface="Times New Roman" panose="02020603050405020304" pitchFamily="18" charset="0"/>
            </a:endParaRPr>
          </a:p>
        </p:txBody>
      </p:sp>
    </p:spTree>
    <p:custDataLst>
      <p:tags r:id="rId1"/>
    </p:custDataLst>
    <p:extLst>
      <p:ext uri="{BB962C8B-B14F-4D97-AF65-F5344CB8AC3E}">
        <p14:creationId xmlns:p14="http://schemas.microsoft.com/office/powerpoint/2010/main" val="761173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Autofit/>
          </a:bodyPr>
          <a:lstStyle/>
          <a:p>
            <a:r>
              <a:rPr lang="en-US" b="1" dirty="0">
                <a:cs typeface="Times New Roman" panose="02020603050405020304" pitchFamily="18" charset="0"/>
              </a:rPr>
              <a:t>CBPR Activities: Central Valley</a:t>
            </a:r>
          </a:p>
        </p:txBody>
      </p:sp>
      <p:sp>
        <p:nvSpPr>
          <p:cNvPr id="5" name="Content Placeholder 4"/>
          <p:cNvSpPr>
            <a:spLocks noGrp="1"/>
          </p:cNvSpPr>
          <p:nvPr>
            <p:ph idx="1"/>
          </p:nvPr>
        </p:nvSpPr>
        <p:spPr>
          <a:xfrm>
            <a:off x="677334" y="2160589"/>
            <a:ext cx="9743016" cy="3880773"/>
          </a:xfrm>
        </p:spPr>
        <p:txBody>
          <a:bodyPr>
            <a:normAutofit lnSpcReduction="10000"/>
          </a:bodyPr>
          <a:lstStyle/>
          <a:p>
            <a:pPr marL="0">
              <a:spcBef>
                <a:spcPts val="0"/>
              </a:spcBef>
            </a:pPr>
            <a:r>
              <a:rPr lang="en-US" sz="3600" dirty="0">
                <a:latin typeface="+mj-lt"/>
                <a:cs typeface="Times New Roman" panose="02020603050405020304" pitchFamily="18" charset="0"/>
              </a:rPr>
              <a:t>Targeted Outreach</a:t>
            </a:r>
          </a:p>
          <a:p>
            <a:pPr marL="0" indent="0">
              <a:spcBef>
                <a:spcPts val="0"/>
              </a:spcBef>
              <a:buNone/>
            </a:pPr>
            <a:endParaRPr lang="en-US" sz="3600" dirty="0">
              <a:latin typeface="+mj-lt"/>
              <a:cs typeface="Times New Roman" panose="02020603050405020304" pitchFamily="18" charset="0"/>
            </a:endParaRPr>
          </a:p>
          <a:p>
            <a:pPr marL="0">
              <a:spcBef>
                <a:spcPts val="0"/>
              </a:spcBef>
            </a:pPr>
            <a:r>
              <a:rPr lang="en-US" sz="3600" dirty="0">
                <a:latin typeface="+mj-lt"/>
                <a:cs typeface="Times New Roman" panose="02020603050405020304" pitchFamily="18" charset="0"/>
              </a:rPr>
              <a:t>Informal Community Needs Assessment</a:t>
            </a:r>
          </a:p>
          <a:p>
            <a:pPr marL="0" indent="0">
              <a:spcBef>
                <a:spcPts val="0"/>
              </a:spcBef>
              <a:buNone/>
            </a:pPr>
            <a:endParaRPr lang="en-US" sz="3600" dirty="0">
              <a:latin typeface="+mj-lt"/>
              <a:cs typeface="Times New Roman" panose="02020603050405020304" pitchFamily="18" charset="0"/>
            </a:endParaRPr>
          </a:p>
          <a:p>
            <a:pPr marL="0">
              <a:spcBef>
                <a:spcPts val="0"/>
              </a:spcBef>
            </a:pPr>
            <a:r>
              <a:rPr lang="en-US" sz="3600" dirty="0">
                <a:latin typeface="+mj-lt"/>
                <a:cs typeface="Times New Roman" panose="02020603050405020304" pitchFamily="18" charset="0"/>
              </a:rPr>
              <a:t>Counselor Training in Motivational Interviewing</a:t>
            </a:r>
          </a:p>
          <a:p>
            <a:pPr marL="0" indent="0">
              <a:spcBef>
                <a:spcPts val="0"/>
              </a:spcBef>
              <a:buNone/>
            </a:pPr>
            <a:endParaRPr lang="en-US" sz="3600" dirty="0">
              <a:latin typeface="+mj-lt"/>
              <a:cs typeface="Times New Roman" panose="02020603050405020304" pitchFamily="18" charset="0"/>
            </a:endParaRPr>
          </a:p>
          <a:p>
            <a:pPr marL="0">
              <a:spcBef>
                <a:spcPts val="0"/>
              </a:spcBef>
            </a:pPr>
            <a:r>
              <a:rPr lang="en-US" sz="3600" dirty="0">
                <a:latin typeface="+mj-lt"/>
                <a:cs typeface="Times New Roman" panose="02020603050405020304" pitchFamily="18" charset="0"/>
              </a:rPr>
              <a:t>Counselor Training in Financial Empowerment</a:t>
            </a:r>
            <a:endParaRPr lang="en-US" sz="3600" dirty="0">
              <a:latin typeface="+mj-lt"/>
              <a:ea typeface="MS Mincho" panose="02020609040205080304" pitchFamily="49" charset="-128"/>
              <a:cs typeface="Times New Roman" panose="02020603050405020304" pitchFamily="18" charset="0"/>
            </a:endParaRPr>
          </a:p>
          <a:p>
            <a:endParaRPr lang="en-US" sz="3600" dirty="0">
              <a:latin typeface="+mj-lt"/>
              <a:cs typeface="Times New Roman" panose="02020603050405020304" pitchFamily="18" charset="0"/>
            </a:endParaRPr>
          </a:p>
        </p:txBody>
      </p:sp>
    </p:spTree>
    <p:custDataLst>
      <p:tags r:id="rId1"/>
    </p:custDataLst>
    <p:extLst>
      <p:ext uri="{BB962C8B-B14F-4D97-AF65-F5344CB8AC3E}">
        <p14:creationId xmlns:p14="http://schemas.microsoft.com/office/powerpoint/2010/main" val="37982225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088" y="112889"/>
            <a:ext cx="9629421" cy="1106311"/>
          </a:xfrm>
        </p:spPr>
        <p:txBody>
          <a:bodyPr vert="horz" lIns="91440" tIns="45720" rIns="91440" bIns="45720" rtlCol="0" anchor="t">
            <a:noAutofit/>
          </a:bodyPr>
          <a:lstStyle/>
          <a:p>
            <a:r>
              <a:rPr lang="en-US" b="1" dirty="0">
                <a:cs typeface="Times New Roman" panose="02020603050405020304" pitchFamily="18" charset="0"/>
              </a:rPr>
              <a:t>Targeted Community: Illinois</a:t>
            </a:r>
          </a:p>
        </p:txBody>
      </p:sp>
      <p:sp>
        <p:nvSpPr>
          <p:cNvPr id="3" name="Content Placeholder 2"/>
          <p:cNvSpPr>
            <a:spLocks noGrp="1"/>
          </p:cNvSpPr>
          <p:nvPr>
            <p:ph idx="1"/>
          </p:nvPr>
        </p:nvSpPr>
        <p:spPr>
          <a:xfrm>
            <a:off x="316087" y="1219200"/>
            <a:ext cx="9462613" cy="5278419"/>
          </a:xfrm>
        </p:spPr>
        <p:txBody>
          <a:bodyPr>
            <a:normAutofit/>
          </a:bodyPr>
          <a:lstStyle/>
          <a:p>
            <a:pPr marL="0" lvl="1" indent="0">
              <a:buNone/>
            </a:pPr>
            <a:endParaRPr lang="en-US" altLang="en-US" sz="2300" dirty="0">
              <a:solidFill>
                <a:schemeClr val="tx1"/>
              </a:solidFill>
              <a:ea typeface="Arial" charset="0"/>
              <a:cs typeface="Arial" charset="0"/>
            </a:endParaRPr>
          </a:p>
          <a:p>
            <a:pPr marL="0" lvl="1" indent="0">
              <a:buNone/>
            </a:pPr>
            <a:endParaRPr lang="en-US" altLang="en-US" sz="2300" dirty="0">
              <a:solidFill>
                <a:schemeClr val="tx1"/>
              </a:solidFill>
              <a:ea typeface="Arial" charset="0"/>
              <a:cs typeface="Arial" charset="0"/>
            </a:endParaRPr>
          </a:p>
          <a:p>
            <a:pPr marL="0" lvl="1" indent="0">
              <a:buNone/>
            </a:pPr>
            <a:endParaRPr lang="en-US" altLang="en-US" sz="2300" dirty="0">
              <a:solidFill>
                <a:schemeClr val="tx1"/>
              </a:solidFill>
              <a:ea typeface="Arial" charset="0"/>
              <a:cs typeface="Arial" charset="0"/>
            </a:endParaRPr>
          </a:p>
          <a:p>
            <a:pPr marL="0" lvl="1" indent="0">
              <a:buNone/>
            </a:pPr>
            <a:endParaRPr lang="en-US" altLang="en-US" sz="2300" dirty="0">
              <a:solidFill>
                <a:schemeClr val="tx1"/>
              </a:solidFill>
              <a:ea typeface="Arial" charset="0"/>
              <a:cs typeface="Arial" charset="0"/>
            </a:endParaRPr>
          </a:p>
          <a:p>
            <a:pPr marL="0" lvl="1" indent="0">
              <a:buNone/>
            </a:pPr>
            <a:r>
              <a:rPr lang="en-US" altLang="en-US" sz="2300" dirty="0">
                <a:solidFill>
                  <a:schemeClr val="tx1"/>
                </a:solidFill>
                <a:ea typeface="Arial" charset="0"/>
                <a:cs typeface="Arial" charset="0"/>
              </a:rPr>
              <a:t>Targeted Community: Chicago (Cook and Winnebago Counties)</a:t>
            </a:r>
          </a:p>
          <a:p>
            <a:pPr marL="0" lvl="1" indent="0">
              <a:buNone/>
            </a:pPr>
            <a:r>
              <a:rPr lang="en-US" altLang="en-US" sz="2300" dirty="0">
                <a:solidFill>
                  <a:schemeClr val="tx1"/>
                </a:solidFill>
                <a:ea typeface="Arial" charset="0"/>
                <a:cs typeface="Arial" charset="0"/>
              </a:rPr>
              <a:t>HLGNA 1: Incarcerated young adults</a:t>
            </a:r>
          </a:p>
          <a:p>
            <a:pPr marL="0" lvl="1" indent="0">
              <a:buNone/>
            </a:pPr>
            <a:r>
              <a:rPr lang="en-US" altLang="en-US" sz="2300" dirty="0">
                <a:solidFill>
                  <a:schemeClr val="tx1"/>
                </a:solidFill>
                <a:ea typeface="Arial" charset="0"/>
                <a:cs typeface="Arial" charset="0"/>
              </a:rPr>
              <a:t>HLGNA 2: Aging out of foster care young adults</a:t>
            </a:r>
          </a:p>
          <a:p>
            <a:pPr marL="0" lvl="1" indent="0">
              <a:buNone/>
            </a:pPr>
            <a:endParaRPr lang="en-US" altLang="en-US" sz="2300" dirty="0">
              <a:solidFill>
                <a:schemeClr val="tx1"/>
              </a:solidFill>
              <a:ea typeface="Arial" charset="0"/>
              <a:cs typeface="Arial" charset="0"/>
            </a:endParaRPr>
          </a:p>
          <a:p>
            <a:pPr marL="0" indent="0">
              <a:buNone/>
            </a:pPr>
            <a:endParaRPr lang="en-US" sz="5600" b="1" dirty="0"/>
          </a:p>
        </p:txBody>
      </p:sp>
    </p:spTree>
    <p:custDataLst>
      <p:tags r:id="rId1"/>
    </p:custDataLst>
    <p:extLst>
      <p:ext uri="{BB962C8B-B14F-4D97-AF65-F5344CB8AC3E}">
        <p14:creationId xmlns:p14="http://schemas.microsoft.com/office/powerpoint/2010/main" val="1782806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Autofit/>
          </a:bodyPr>
          <a:lstStyle/>
          <a:p>
            <a:r>
              <a:rPr lang="en-US" b="1" dirty="0">
                <a:cs typeface="Times New Roman" panose="02020603050405020304" pitchFamily="18" charset="0"/>
              </a:rPr>
              <a:t>CBPR Activities: Chicago</a:t>
            </a:r>
          </a:p>
        </p:txBody>
      </p:sp>
      <p:sp>
        <p:nvSpPr>
          <p:cNvPr id="3" name="Content Placeholder 2"/>
          <p:cNvSpPr>
            <a:spLocks noGrp="1"/>
          </p:cNvSpPr>
          <p:nvPr>
            <p:ph idx="1"/>
          </p:nvPr>
        </p:nvSpPr>
        <p:spPr/>
        <p:txBody>
          <a:bodyPr>
            <a:normAutofit/>
          </a:bodyPr>
          <a:lstStyle/>
          <a:p>
            <a:r>
              <a:rPr lang="en-US" sz="3200" dirty="0">
                <a:latin typeface="+mj-lt"/>
                <a:cs typeface="Times New Roman" panose="02020603050405020304" pitchFamily="18" charset="0"/>
              </a:rPr>
              <a:t>Targeted Outreach</a:t>
            </a:r>
          </a:p>
          <a:p>
            <a:r>
              <a:rPr lang="en-US" sz="3200" dirty="0">
                <a:latin typeface="+mj-lt"/>
                <a:cs typeface="Times New Roman" panose="02020603050405020304" pitchFamily="18" charset="0"/>
              </a:rPr>
              <a:t>Focus Groups Needs Assessment</a:t>
            </a:r>
          </a:p>
          <a:p>
            <a:r>
              <a:rPr lang="en-US" sz="3200" dirty="0">
                <a:latin typeface="+mj-lt"/>
                <a:cs typeface="Times New Roman" panose="02020603050405020304" pitchFamily="18" charset="0"/>
              </a:rPr>
              <a:t>Counselor Training in Motivational Interviewing</a:t>
            </a:r>
          </a:p>
          <a:p>
            <a:r>
              <a:rPr lang="en-US" sz="3200" dirty="0">
                <a:latin typeface="+mj-lt"/>
                <a:cs typeface="Times New Roman" panose="02020603050405020304" pitchFamily="18" charset="0"/>
              </a:rPr>
              <a:t>Counselor Training in Financial Empowerment</a:t>
            </a:r>
          </a:p>
          <a:p>
            <a:r>
              <a:rPr lang="en-US" sz="3200" dirty="0">
                <a:latin typeface="+mj-lt"/>
                <a:cs typeface="Times New Roman" panose="02020603050405020304" pitchFamily="18" charset="0"/>
              </a:rPr>
              <a:t>Advisory Board Meeting</a:t>
            </a:r>
          </a:p>
          <a:p>
            <a:r>
              <a:rPr lang="en-US" sz="3200" dirty="0">
                <a:latin typeface="+mj-lt"/>
                <a:cs typeface="Times New Roman" panose="02020603050405020304" pitchFamily="18" charset="0"/>
              </a:rPr>
              <a:t>Brief Inventory Screener-Initial Assessment</a:t>
            </a:r>
          </a:p>
          <a:p>
            <a:endParaRPr lang="en-US" dirty="0">
              <a:latin typeface="+mj-lt"/>
            </a:endParaRPr>
          </a:p>
        </p:txBody>
      </p:sp>
    </p:spTree>
    <p:custDataLst>
      <p:tags r:id="rId1"/>
    </p:custDataLst>
    <p:extLst>
      <p:ext uri="{BB962C8B-B14F-4D97-AF65-F5344CB8AC3E}">
        <p14:creationId xmlns:p14="http://schemas.microsoft.com/office/powerpoint/2010/main" val="36845261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513" y="4658061"/>
            <a:ext cx="11301725" cy="2086984"/>
          </a:xfrm>
        </p:spPr>
        <p:txBody>
          <a:bodyPr>
            <a:noAutofit/>
          </a:bodyPr>
          <a:lstStyle/>
          <a:p>
            <a:r>
              <a:rPr lang="en-US" sz="1900" b="1" dirty="0">
                <a:solidFill>
                  <a:schemeClr val="tx1"/>
                </a:solidFill>
              </a:rPr>
              <a:t>HLGNA 1: African Americans with HIV/AIDS ( primary or secondary disability).</a:t>
            </a:r>
            <a:br>
              <a:rPr lang="en-US" sz="1900" b="1" dirty="0">
                <a:solidFill>
                  <a:schemeClr val="tx1"/>
                </a:solidFill>
              </a:rPr>
            </a:br>
            <a:br>
              <a:rPr lang="en-US" sz="1900" b="1" dirty="0">
                <a:solidFill>
                  <a:schemeClr val="tx1"/>
                </a:solidFill>
              </a:rPr>
            </a:br>
            <a:r>
              <a:rPr lang="en-US" sz="1900" b="1" dirty="0">
                <a:solidFill>
                  <a:schemeClr val="tx1"/>
                </a:solidFill>
              </a:rPr>
              <a:t>HLGNA 2: African Americans with Mental Health Diagnosis  </a:t>
            </a:r>
            <a:br>
              <a:rPr lang="en-US" sz="1900" b="1" dirty="0">
                <a:solidFill>
                  <a:schemeClr val="tx1"/>
                </a:solidFill>
              </a:rPr>
            </a:br>
            <a:r>
              <a:rPr lang="en-US" sz="1900" b="1" dirty="0">
                <a:solidFill>
                  <a:schemeClr val="tx1"/>
                </a:solidFill>
              </a:rPr>
              <a:t>       	   (E.g., Anxiety Disorder and Depressive and Other Mood Disorders only                                         		            and with no HIV/AIDS diagnosis).</a:t>
            </a:r>
            <a:br>
              <a:rPr lang="en-US" sz="1900" b="1" dirty="0">
                <a:solidFill>
                  <a:schemeClr val="tx1"/>
                </a:solidFill>
              </a:rPr>
            </a:br>
            <a:br>
              <a:rPr lang="en-US" sz="1900" b="1" dirty="0">
                <a:solidFill>
                  <a:schemeClr val="tx1"/>
                </a:solidFill>
              </a:rPr>
            </a:br>
            <a:r>
              <a:rPr lang="en-US" sz="1900" b="1" dirty="0">
                <a:solidFill>
                  <a:schemeClr val="tx1"/>
                </a:solidFill>
              </a:rPr>
              <a:t>REPLICATION SITE : Baton Rouge, LA</a:t>
            </a:r>
          </a:p>
        </p:txBody>
      </p:sp>
      <p:sp>
        <p:nvSpPr>
          <p:cNvPr id="3" name="Content Placeholder 2"/>
          <p:cNvSpPr>
            <a:spLocks noGrp="1"/>
          </p:cNvSpPr>
          <p:nvPr>
            <p:ph idx="1"/>
          </p:nvPr>
        </p:nvSpPr>
        <p:spPr>
          <a:xfrm>
            <a:off x="525514" y="2160589"/>
            <a:ext cx="9597432" cy="5122338"/>
          </a:xfrm>
        </p:spPr>
        <p:txBody>
          <a:bodyPr/>
          <a:lstStyle/>
          <a:p>
            <a:endParaRPr lang="en-US" dirty="0"/>
          </a:p>
          <a:p>
            <a:endParaRPr lang="en-US" dirty="0"/>
          </a:p>
          <a:p>
            <a:pPr lvl="3"/>
            <a:r>
              <a:rPr lang="en-US" dirty="0"/>
              <a:t>                                       	 </a:t>
            </a:r>
          </a:p>
          <a:p>
            <a:pPr lvl="1"/>
            <a:r>
              <a:rPr lang="en-US" dirty="0"/>
              <a:t>                                         </a:t>
            </a:r>
          </a:p>
          <a:p>
            <a:endParaRPr lang="en-US" dirty="0"/>
          </a:p>
          <a:p>
            <a:pPr marL="0" indent="0">
              <a:buNone/>
            </a:pPr>
            <a:r>
              <a:rPr lang="en-US" sz="2300" b="1" dirty="0">
                <a:solidFill>
                  <a:schemeClr val="tx1"/>
                </a:solidFill>
              </a:rPr>
              <a:t>Targeted Community (TC): </a:t>
            </a:r>
            <a:r>
              <a:rPr lang="en-US" sz="1900" b="1" dirty="0">
                <a:solidFill>
                  <a:schemeClr val="tx1"/>
                </a:solidFill>
              </a:rPr>
              <a:t>New Orleans, LA 70112, 70113, 70117, and 70119</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5514" y="606242"/>
            <a:ext cx="3286125" cy="3267075"/>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264436" y="606242"/>
            <a:ext cx="5160497" cy="3267075"/>
          </a:xfrm>
          <a:prstGeom prst="rect">
            <a:avLst/>
          </a:prstGeom>
        </p:spPr>
      </p:pic>
    </p:spTree>
    <p:custDataLst>
      <p:tags r:id="rId1"/>
    </p:custDataLst>
    <p:extLst>
      <p:ext uri="{BB962C8B-B14F-4D97-AF65-F5344CB8AC3E}">
        <p14:creationId xmlns:p14="http://schemas.microsoft.com/office/powerpoint/2010/main" val="39257485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334" y="273624"/>
            <a:ext cx="10001026" cy="6374602"/>
          </a:xfrm>
        </p:spPr>
        <p:txBody>
          <a:bodyPr>
            <a:noAutofit/>
          </a:bodyPr>
          <a:lstStyle/>
          <a:p>
            <a:r>
              <a:rPr lang="en-US" sz="2400" b="1" dirty="0">
                <a:cs typeface="Times New Roman" panose="02020603050405020304" pitchFamily="18" charset="0"/>
              </a:rPr>
              <a:t>CBPR Activities in New Orleans</a:t>
            </a:r>
            <a:br>
              <a:rPr lang="en-US" sz="2400" b="1" i="1" dirty="0">
                <a:solidFill>
                  <a:schemeClr val="tx1"/>
                </a:solidFill>
                <a:latin typeface="Times New Roman" panose="02020603050405020304" pitchFamily="18" charset="0"/>
                <a:cs typeface="Times New Roman" panose="02020603050405020304" pitchFamily="18" charset="0"/>
              </a:rPr>
            </a:br>
            <a:r>
              <a:rPr lang="en-US" sz="1800" dirty="0">
                <a:solidFill>
                  <a:schemeClr val="tx1"/>
                </a:solidFill>
              </a:rPr>
              <a:t>1. Community Outreach, Needs Assessment, and Problem-Solving (groups and individuals):</a:t>
            </a:r>
            <a:br>
              <a:rPr lang="en-US" sz="1800" dirty="0">
                <a:solidFill>
                  <a:schemeClr val="tx1"/>
                </a:solidFill>
              </a:rPr>
            </a:br>
            <a:r>
              <a:rPr lang="en-US" sz="1800" dirty="0">
                <a:solidFill>
                  <a:schemeClr val="tx1"/>
                </a:solidFill>
              </a:rPr>
              <a:t>	Leadership Plenary Sessions 1 HIV/AIDS (March 23, 2017: N=32) and 2 (May 23, 2017: N=35).</a:t>
            </a:r>
            <a:br>
              <a:rPr lang="en-US" sz="1800" dirty="0">
                <a:solidFill>
                  <a:schemeClr val="tx1"/>
                </a:solidFill>
              </a:rPr>
            </a:br>
            <a:r>
              <a:rPr lang="en-US" sz="1800" dirty="0">
                <a:solidFill>
                  <a:schemeClr val="tx1"/>
                </a:solidFill>
              </a:rPr>
              <a:t>	Leadership Plenary Session 1 MI (February 1, 2018: Expected N=26)</a:t>
            </a:r>
            <a:br>
              <a:rPr lang="en-US" sz="1800" dirty="0">
                <a:solidFill>
                  <a:schemeClr val="tx1"/>
                </a:solidFill>
              </a:rPr>
            </a:br>
            <a:r>
              <a:rPr lang="en-US" sz="1800" dirty="0">
                <a:solidFill>
                  <a:schemeClr val="tx1"/>
                </a:solidFill>
              </a:rPr>
              <a:t>		Brainstorming sessions with CBO and VR administrators to identify barriers and facilitators of</a:t>
            </a:r>
            <a:br>
              <a:rPr lang="en-US" sz="1800" dirty="0">
                <a:solidFill>
                  <a:schemeClr val="tx1"/>
                </a:solidFill>
              </a:rPr>
            </a:br>
            <a:r>
              <a:rPr lang="en-US" sz="1800" dirty="0">
                <a:solidFill>
                  <a:schemeClr val="tx1"/>
                </a:solidFill>
              </a:rPr>
              <a:t>		collaborative service delivery; and modes of jointly outreaching underserved communities</a:t>
            </a:r>
            <a:br>
              <a:rPr lang="en-US" sz="1800" dirty="0">
                <a:solidFill>
                  <a:schemeClr val="tx1"/>
                </a:solidFill>
              </a:rPr>
            </a:br>
            <a:r>
              <a:rPr lang="en-US" sz="1800" dirty="0">
                <a:solidFill>
                  <a:schemeClr val="tx1"/>
                </a:solidFill>
              </a:rPr>
              <a:t> </a:t>
            </a:r>
            <a:br>
              <a:rPr lang="en-US" sz="1800" dirty="0">
                <a:solidFill>
                  <a:schemeClr val="tx1"/>
                </a:solidFill>
              </a:rPr>
            </a:br>
            <a:r>
              <a:rPr lang="en-US" sz="1800" dirty="0">
                <a:solidFill>
                  <a:schemeClr val="tx1"/>
                </a:solidFill>
              </a:rPr>
              <a:t>2. Comprehensive Supports Capacity Building: </a:t>
            </a:r>
            <a:br>
              <a:rPr lang="en-US" sz="1800" dirty="0">
                <a:solidFill>
                  <a:schemeClr val="tx1"/>
                </a:solidFill>
              </a:rPr>
            </a:br>
            <a:r>
              <a:rPr lang="en-US" sz="1800" dirty="0">
                <a:solidFill>
                  <a:schemeClr val="tx1"/>
                </a:solidFill>
              </a:rPr>
              <a:t>	Focused meeting with Project Lazarus staff and residents (August 25, 2017: N=14)</a:t>
            </a:r>
            <a:br>
              <a:rPr lang="en-US" sz="1800" dirty="0">
                <a:solidFill>
                  <a:schemeClr val="tx1"/>
                </a:solidFill>
              </a:rPr>
            </a:br>
            <a:r>
              <a:rPr lang="en-US" sz="1800" dirty="0">
                <a:solidFill>
                  <a:schemeClr val="tx1"/>
                </a:solidFill>
              </a:rPr>
              <a:t>	Focused Group Discussion and Capacity Building of Communities with HIV/AIDS                                          	(September 21, 2017: N=22) </a:t>
            </a:r>
            <a:br>
              <a:rPr lang="en-US" sz="1800" dirty="0">
                <a:solidFill>
                  <a:schemeClr val="tx1"/>
                </a:solidFill>
              </a:rPr>
            </a:br>
            <a:r>
              <a:rPr lang="en-US" sz="1800" dirty="0">
                <a:solidFill>
                  <a:schemeClr val="tx1"/>
                </a:solidFill>
              </a:rPr>
              <a:t>	Exploration of modes of incorporating CBPR among providers and communities that serve and host 	PLWH</a:t>
            </a:r>
            <a:br>
              <a:rPr lang="en-US" sz="1800" dirty="0">
                <a:solidFill>
                  <a:schemeClr val="tx1"/>
                </a:solidFill>
              </a:rPr>
            </a:br>
            <a:br>
              <a:rPr lang="en-US" sz="1800" dirty="0">
                <a:solidFill>
                  <a:schemeClr val="tx1"/>
                </a:solidFill>
              </a:rPr>
            </a:br>
            <a:r>
              <a:rPr lang="en-US" sz="1800" dirty="0">
                <a:solidFill>
                  <a:schemeClr val="tx1"/>
                </a:solidFill>
              </a:rPr>
              <a:t>3. Employment Opportunity Expansion, including Business Engagement: </a:t>
            </a:r>
            <a:br>
              <a:rPr lang="en-US" sz="1800" dirty="0">
                <a:solidFill>
                  <a:schemeClr val="tx1"/>
                </a:solidFill>
              </a:rPr>
            </a:br>
            <a:r>
              <a:rPr lang="en-US" sz="1800" dirty="0">
                <a:solidFill>
                  <a:schemeClr val="tx1"/>
                </a:solidFill>
              </a:rPr>
              <a:t>	New Orleans PLWH Employment Advisory Panel Meetings (July 6, 2017: N=6; September 22, 2017: 	N=6; November 2, 2017: N=6; February 22, 2018: N=6)</a:t>
            </a:r>
            <a:br>
              <a:rPr lang="en-US" sz="1800" dirty="0">
                <a:solidFill>
                  <a:schemeClr val="tx1"/>
                </a:solidFill>
              </a:rPr>
            </a:br>
            <a:r>
              <a:rPr lang="en-US" sz="1800" dirty="0">
                <a:solidFill>
                  <a:schemeClr val="tx1"/>
                </a:solidFill>
              </a:rPr>
              <a:t> </a:t>
            </a:r>
            <a:br>
              <a:rPr lang="en-US" sz="1800" dirty="0">
                <a:solidFill>
                  <a:schemeClr val="tx1"/>
                </a:solidFill>
              </a:rPr>
            </a:br>
            <a:r>
              <a:rPr lang="en-US" sz="1800" dirty="0">
                <a:solidFill>
                  <a:schemeClr val="tx1"/>
                </a:solidFill>
              </a:rPr>
              <a:t>4. VR Professional Training and TA: </a:t>
            </a:r>
            <a:br>
              <a:rPr lang="en-US" sz="1800" dirty="0">
                <a:solidFill>
                  <a:schemeClr val="tx1"/>
                </a:solidFill>
              </a:rPr>
            </a:br>
            <a:r>
              <a:rPr lang="en-US" sz="1800" dirty="0">
                <a:solidFill>
                  <a:schemeClr val="tx1"/>
                </a:solidFill>
              </a:rPr>
              <a:t>	Three sessions were designed to improve awareness among professionals regarding populations 	with HIV/AIDS and MI; importance of CBPR; proven modes of implementing CBPR; and program 	ethical perspectives.</a:t>
            </a:r>
            <a:br>
              <a:rPr lang="en-US" sz="1800" dirty="0">
                <a:solidFill>
                  <a:schemeClr val="tx1"/>
                </a:solidFill>
              </a:rPr>
            </a:br>
            <a:r>
              <a:rPr lang="en-US" sz="1800" dirty="0">
                <a:solidFill>
                  <a:schemeClr val="tx1"/>
                </a:solidFill>
              </a:rPr>
              <a:t> </a:t>
            </a:r>
            <a:br>
              <a:rPr lang="en-US" sz="1800" dirty="0">
                <a:solidFill>
                  <a:schemeClr val="tx1"/>
                </a:solidFill>
              </a:rPr>
            </a:br>
            <a:br>
              <a:rPr lang="en-US" sz="1800" dirty="0">
                <a:solidFill>
                  <a:schemeClr val="tx1"/>
                </a:solidFill>
              </a:rPr>
            </a:br>
            <a:endParaRPr lang="en-US" sz="1800" b="1" dirty="0">
              <a:solidFill>
                <a:schemeClr val="tx1"/>
              </a:solidFill>
            </a:endParaRPr>
          </a:p>
        </p:txBody>
      </p:sp>
    </p:spTree>
    <p:custDataLst>
      <p:tags r:id="rId1"/>
    </p:custDataLst>
    <p:extLst>
      <p:ext uri="{BB962C8B-B14F-4D97-AF65-F5344CB8AC3E}">
        <p14:creationId xmlns:p14="http://schemas.microsoft.com/office/powerpoint/2010/main" val="3891561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82" y="4238513"/>
            <a:ext cx="9673849" cy="2398955"/>
          </a:xfrm>
        </p:spPr>
        <p:txBody>
          <a:bodyPr>
            <a:noAutofit/>
          </a:bodyPr>
          <a:lstStyle/>
          <a:p>
            <a:br>
              <a:rPr lang="en-US" sz="2000" dirty="0">
                <a:solidFill>
                  <a:schemeClr val="tx1"/>
                </a:solidFill>
              </a:rPr>
            </a:br>
            <a:r>
              <a:rPr lang="en-US" sz="2400" dirty="0">
                <a:solidFill>
                  <a:schemeClr val="tx1"/>
                </a:solidFill>
                <a:cs typeface="Times New Roman" panose="02020603050405020304" pitchFamily="18" charset="0"/>
              </a:rPr>
              <a:t>HLGNA 1: Persons with a primary disability of anxiety disorder, depressive </a:t>
            </a:r>
            <a:br>
              <a:rPr lang="en-US" sz="2400" dirty="0">
                <a:solidFill>
                  <a:schemeClr val="tx1"/>
                </a:solidFill>
                <a:cs typeface="Times New Roman" panose="02020603050405020304" pitchFamily="18" charset="0"/>
              </a:rPr>
            </a:br>
            <a:r>
              <a:rPr lang="en-US" sz="2400" dirty="0">
                <a:solidFill>
                  <a:schemeClr val="tx1"/>
                </a:solidFill>
                <a:cs typeface="Times New Roman" panose="02020603050405020304" pitchFamily="18" charset="0"/>
              </a:rPr>
              <a:t>                   disorder, personality discords, and/or other mood disorders. </a:t>
            </a:r>
            <a:br>
              <a:rPr lang="en-US" sz="2400" dirty="0">
                <a:solidFill>
                  <a:schemeClr val="tx1"/>
                </a:solidFill>
                <a:cs typeface="Times New Roman" panose="02020603050405020304" pitchFamily="18" charset="0"/>
              </a:rPr>
            </a:br>
            <a:r>
              <a:rPr lang="en-US" sz="2400" dirty="0">
                <a:solidFill>
                  <a:schemeClr val="tx1"/>
                </a:solidFill>
                <a:cs typeface="Times New Roman" panose="02020603050405020304" pitchFamily="18" charset="0"/>
              </a:rPr>
              <a:t> </a:t>
            </a:r>
            <a:br>
              <a:rPr lang="en-US" sz="2400" dirty="0">
                <a:solidFill>
                  <a:schemeClr val="tx1"/>
                </a:solidFill>
                <a:cs typeface="Times New Roman" panose="02020603050405020304" pitchFamily="18" charset="0"/>
              </a:rPr>
            </a:br>
            <a:r>
              <a:rPr lang="en-US" sz="2400" dirty="0">
                <a:solidFill>
                  <a:schemeClr val="tx1"/>
                </a:solidFill>
                <a:cs typeface="Times New Roman" panose="02020603050405020304" pitchFamily="18" charset="0"/>
              </a:rPr>
              <a:t>HLGNA 2: Persons with a primary disability of alcohol abuse or drug </a:t>
            </a:r>
            <a:br>
              <a:rPr lang="en-US" sz="2400" dirty="0">
                <a:solidFill>
                  <a:schemeClr val="tx1"/>
                </a:solidFill>
                <a:cs typeface="Times New Roman" panose="02020603050405020304" pitchFamily="18" charset="0"/>
              </a:rPr>
            </a:br>
            <a:r>
              <a:rPr lang="en-US" sz="2400" dirty="0">
                <a:solidFill>
                  <a:schemeClr val="tx1"/>
                </a:solidFill>
                <a:cs typeface="Times New Roman" panose="02020603050405020304" pitchFamily="18" charset="0"/>
              </a:rPr>
              <a:t>                   dependence.</a:t>
            </a:r>
            <a:br>
              <a:rPr lang="en-US" sz="2400" dirty="0">
                <a:solidFill>
                  <a:schemeClr val="tx1"/>
                </a:solidFill>
                <a:cs typeface="Times New Roman" panose="02020603050405020304" pitchFamily="18" charset="0"/>
              </a:rPr>
            </a:br>
            <a:endParaRPr lang="en-US" sz="2400" b="1" dirty="0">
              <a:solidFill>
                <a:schemeClr val="tx1"/>
              </a:solidFill>
              <a:cs typeface="Times New Roman" panose="02020603050405020304" pitchFamily="18" charset="0"/>
            </a:endParaRPr>
          </a:p>
        </p:txBody>
      </p:sp>
      <p:sp>
        <p:nvSpPr>
          <p:cNvPr id="3" name="Content Placeholder 2"/>
          <p:cNvSpPr>
            <a:spLocks noGrp="1"/>
          </p:cNvSpPr>
          <p:nvPr>
            <p:ph idx="1"/>
          </p:nvPr>
        </p:nvSpPr>
        <p:spPr>
          <a:xfrm>
            <a:off x="427582" y="2160589"/>
            <a:ext cx="8846420" cy="2077924"/>
          </a:xfrm>
        </p:spPr>
        <p:txBody>
          <a:bodyPr/>
          <a:lstStyle/>
          <a:p>
            <a:endParaRPr lang="en-US" dirty="0">
              <a:latin typeface="+mj-lt"/>
            </a:endParaRPr>
          </a:p>
          <a:p>
            <a:endParaRPr lang="en-US" dirty="0">
              <a:latin typeface="+mj-lt"/>
            </a:endParaRPr>
          </a:p>
          <a:p>
            <a:endParaRPr lang="en-US" dirty="0">
              <a:latin typeface="+mj-lt"/>
            </a:endParaRPr>
          </a:p>
          <a:p>
            <a:pPr marL="0" indent="0">
              <a:buNone/>
            </a:pPr>
            <a:r>
              <a:rPr lang="en-US" sz="2300" b="1" dirty="0">
                <a:solidFill>
                  <a:schemeClr val="tx1"/>
                </a:solidFill>
                <a:latin typeface="+mj-lt"/>
                <a:cs typeface="Times New Roman" panose="02020603050405020304" pitchFamily="18" charset="0"/>
              </a:rPr>
              <a:t>Targeted Community (TC):</a:t>
            </a:r>
          </a:p>
          <a:p>
            <a:pPr marL="0" indent="0">
              <a:buNone/>
            </a:pPr>
            <a:r>
              <a:rPr lang="en-US" sz="1900" b="1" dirty="0">
                <a:solidFill>
                  <a:schemeClr val="tx1"/>
                </a:solidFill>
                <a:latin typeface="+mj-lt"/>
                <a:cs typeface="Times New Roman" panose="02020603050405020304" pitchFamily="18" charset="0"/>
              </a:rPr>
              <a:t>Albuquerque, NM 87102, 87105, 87106, 87108, 87121</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27582" y="280409"/>
            <a:ext cx="3333871" cy="3011432"/>
          </a:xfrm>
          <a:prstGeom prst="rect">
            <a:avLst/>
          </a:prstGeom>
        </p:spPr>
      </p:pic>
      <p:pic>
        <p:nvPicPr>
          <p:cNvPr id="7" name="Picture 6" descr="Zip code map"/>
          <p:cNvPicPr/>
          <p:nvPr/>
        </p:nvPicPr>
        <p:blipFill>
          <a:blip r:embed="rId4">
            <a:extLst>
              <a:ext uri="{28A0092B-C50C-407E-A947-70E740481C1C}">
                <a14:useLocalDpi xmlns:a14="http://schemas.microsoft.com/office/drawing/2010/main" val="0"/>
              </a:ext>
            </a:extLst>
          </a:blip>
          <a:srcRect/>
          <a:stretch>
            <a:fillRect/>
          </a:stretch>
        </p:blipFill>
        <p:spPr bwMode="auto">
          <a:xfrm>
            <a:off x="4947665" y="280409"/>
            <a:ext cx="4197246" cy="3409464"/>
          </a:xfrm>
          <a:prstGeom prst="rect">
            <a:avLst/>
          </a:prstGeom>
          <a:noFill/>
          <a:ln>
            <a:noFill/>
          </a:ln>
        </p:spPr>
      </p:pic>
    </p:spTree>
    <p:custDataLst>
      <p:tags r:id="rId1"/>
    </p:custDataLst>
    <p:extLst>
      <p:ext uri="{BB962C8B-B14F-4D97-AF65-F5344CB8AC3E}">
        <p14:creationId xmlns:p14="http://schemas.microsoft.com/office/powerpoint/2010/main" val="20665569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815B2D4-86AB-4975-971B-F3874C5E4354}"/>
              </a:ext>
            </a:extLst>
          </p:cNvPr>
          <p:cNvSpPr>
            <a:spLocks noGrp="1"/>
          </p:cNvSpPr>
          <p:nvPr>
            <p:ph type="title"/>
          </p:nvPr>
        </p:nvSpPr>
        <p:spPr>
          <a:xfrm>
            <a:off x="677863" y="428625"/>
            <a:ext cx="8596312" cy="559398"/>
          </a:xfrm>
        </p:spPr>
        <p:txBody>
          <a:bodyPr>
            <a:noAutofit/>
          </a:bodyPr>
          <a:lstStyle/>
          <a:p>
            <a:r>
              <a:rPr lang="en-US" b="1" dirty="0">
                <a:cs typeface="Times New Roman" panose="02020603050405020304" pitchFamily="18" charset="0"/>
              </a:rPr>
              <a:t>CBPR Activities in Albuquerque</a:t>
            </a:r>
            <a:endParaRPr lang="en-US" sz="2400" b="1" dirty="0">
              <a:cs typeface="Times New Roman" panose="02020603050405020304" pitchFamily="18" charset="0"/>
            </a:endParaRPr>
          </a:p>
        </p:txBody>
      </p:sp>
      <p:sp>
        <p:nvSpPr>
          <p:cNvPr id="10" name="TextBox 9">
            <a:extLst>
              <a:ext uri="{FF2B5EF4-FFF2-40B4-BE49-F238E27FC236}">
                <a16:creationId xmlns:a16="http://schemas.microsoft.com/office/drawing/2014/main" id="{3E937AE3-46DA-4746-B00A-967E3E0B901B}"/>
              </a:ext>
            </a:extLst>
          </p:cNvPr>
          <p:cNvSpPr txBox="1"/>
          <p:nvPr/>
        </p:nvSpPr>
        <p:spPr>
          <a:xfrm>
            <a:off x="773348" y="1322964"/>
            <a:ext cx="8720847" cy="4524315"/>
          </a:xfrm>
          <a:prstGeom prst="rect">
            <a:avLst/>
          </a:prstGeom>
          <a:noFill/>
        </p:spPr>
        <p:txBody>
          <a:bodyPr wrap="square">
            <a:spAutoFit/>
          </a:bodyPr>
          <a:lstStyle/>
          <a:p>
            <a:pPr marL="233363" indent="-233363">
              <a:buFont typeface="+mj-lt"/>
              <a:buAutoNum type="arabicPeriod"/>
            </a:pPr>
            <a:r>
              <a:rPr lang="en-US" b="1" dirty="0">
                <a:cs typeface="Times New Roman" panose="02020603050405020304" pitchFamily="18" charset="0"/>
              </a:rPr>
              <a:t>Community</a:t>
            </a:r>
            <a:r>
              <a:rPr lang="en-US" sz="1800" b="1" dirty="0">
                <a:cs typeface="Times New Roman" panose="02020603050405020304" pitchFamily="18" charset="0"/>
              </a:rPr>
              <a:t> Outreach, Needs Assessment, and Problem-Solving (groups and individuals):</a:t>
            </a:r>
            <a:br>
              <a:rPr lang="en-US" sz="1800" dirty="0">
                <a:cs typeface="Times New Roman" panose="02020603050405020304" pitchFamily="18" charset="0"/>
              </a:rPr>
            </a:br>
            <a:r>
              <a:rPr lang="en-US" sz="1800" dirty="0">
                <a:cs typeface="Times New Roman" panose="02020603050405020304" pitchFamily="18" charset="0"/>
              </a:rPr>
              <a:t>Leadership Plenary Sessions 1 (October 23, 2017:     N=14) and                                                                               	                                      2 (December 14, 2017: N=19).</a:t>
            </a:r>
            <a:br>
              <a:rPr lang="en-US" sz="1800" dirty="0">
                <a:cs typeface="Times New Roman" panose="02020603050405020304" pitchFamily="18" charset="0"/>
              </a:rPr>
            </a:br>
            <a:r>
              <a:rPr lang="en-US" sz="1800" dirty="0">
                <a:cs typeface="Times New Roman" panose="02020603050405020304" pitchFamily="18" charset="0"/>
              </a:rPr>
              <a:t>   </a:t>
            </a:r>
            <a:br>
              <a:rPr lang="en-US" sz="1800" dirty="0">
                <a:cs typeface="Times New Roman" panose="02020603050405020304" pitchFamily="18" charset="0"/>
              </a:rPr>
            </a:br>
            <a:r>
              <a:rPr lang="en-US" sz="1800" dirty="0">
                <a:cs typeface="Times New Roman" panose="02020603050405020304" pitchFamily="18" charset="0"/>
              </a:rPr>
              <a:t>	Brainstorming sessions with CBO and VR administrators to identify barriers                           	and facilitators of collaborative service delivery; and modes of jointly                              	outreaching underserved communities</a:t>
            </a:r>
          </a:p>
          <a:p>
            <a:endParaRPr lang="en-US" dirty="0">
              <a:cs typeface="Times New Roman" panose="02020603050405020304" pitchFamily="18" charset="0"/>
            </a:endParaRPr>
          </a:p>
          <a:p>
            <a:pPr marL="342900" indent="-342900">
              <a:buFont typeface="+mj-lt"/>
              <a:buAutoNum type="arabicPeriod" startAt="2"/>
            </a:pPr>
            <a:r>
              <a:rPr lang="en-US" sz="1800" b="1" dirty="0">
                <a:cs typeface="Times New Roman" panose="02020603050405020304" pitchFamily="18" charset="0"/>
              </a:rPr>
              <a:t>VR Professional Training and TA: </a:t>
            </a:r>
            <a:br>
              <a:rPr lang="en-US" sz="1800" dirty="0">
                <a:cs typeface="Times New Roman" panose="02020603050405020304" pitchFamily="18" charset="0"/>
              </a:rPr>
            </a:br>
            <a:r>
              <a:rPr lang="en-US" sz="1800" dirty="0">
                <a:cs typeface="Times New Roman" panose="02020603050405020304" pitchFamily="18" charset="0"/>
              </a:rPr>
              <a:t>	One session was designed to improve awareness among professionals regarding   	populations with HIV/AIDS and MI; importance of CBPR; </a:t>
            </a:r>
            <a:br>
              <a:rPr lang="en-US" sz="1800" dirty="0">
                <a:cs typeface="Times New Roman" panose="02020603050405020304" pitchFamily="18" charset="0"/>
              </a:rPr>
            </a:br>
            <a:r>
              <a:rPr lang="en-US" sz="1800" dirty="0">
                <a:cs typeface="Times New Roman" panose="02020603050405020304" pitchFamily="18" charset="0"/>
              </a:rPr>
              <a:t>	proven modes of implementing CBPR; and </a:t>
            </a:r>
            <a:br>
              <a:rPr lang="en-US" sz="1800" dirty="0">
                <a:cs typeface="Times New Roman" panose="02020603050405020304" pitchFamily="18" charset="0"/>
              </a:rPr>
            </a:br>
            <a:r>
              <a:rPr lang="en-US" sz="1800" dirty="0">
                <a:cs typeface="Times New Roman" panose="02020603050405020304" pitchFamily="18" charset="0"/>
              </a:rPr>
              <a:t>	program ethical perspectives.</a:t>
            </a:r>
            <a:br>
              <a:rPr lang="en-US" sz="1800" dirty="0">
                <a:cs typeface="Times New Roman" panose="02020603050405020304" pitchFamily="18" charset="0"/>
              </a:rPr>
            </a:br>
            <a:r>
              <a:rPr lang="en-US" sz="1800" dirty="0">
                <a:cs typeface="Times New Roman" panose="02020603050405020304" pitchFamily="18" charset="0"/>
              </a:rPr>
              <a:t> </a:t>
            </a:r>
            <a:br>
              <a:rPr lang="en-US" sz="1800" dirty="0">
                <a:cs typeface="Times New Roman" panose="02020603050405020304" pitchFamily="18" charset="0"/>
              </a:rPr>
            </a:br>
            <a:endParaRPr lang="en-US" dirty="0"/>
          </a:p>
        </p:txBody>
      </p:sp>
    </p:spTree>
    <p:custDataLst>
      <p:tags r:id="rId1"/>
    </p:custDataLst>
    <p:extLst>
      <p:ext uri="{BB962C8B-B14F-4D97-AF65-F5344CB8AC3E}">
        <p14:creationId xmlns:p14="http://schemas.microsoft.com/office/powerpoint/2010/main" val="1255491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1" y="1752600"/>
            <a:ext cx="3192483" cy="2286000"/>
          </a:xfrm>
        </p:spPr>
        <p:txBody>
          <a:bodyPr>
            <a:normAutofit/>
          </a:bodyPr>
          <a:lstStyle/>
          <a:p>
            <a:r>
              <a:rPr lang="en-US" sz="4800" b="1" dirty="0">
                <a:solidFill>
                  <a:schemeClr val="bg1"/>
                </a:solidFill>
                <a:cs typeface="Times New Roman" panose="02020603050405020304" pitchFamily="18" charset="0"/>
              </a:rPr>
              <a:t>The Purpose</a:t>
            </a:r>
          </a:p>
        </p:txBody>
      </p:sp>
      <p:pic>
        <p:nvPicPr>
          <p:cNvPr id="7" name="Picture 6">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r="10031" b="75818"/>
          <a:stretch/>
        </p:blipFill>
        <p:spPr>
          <a:xfrm>
            <a:off x="15081" y="11969"/>
            <a:ext cx="4105690" cy="829473"/>
          </a:xfrm>
          <a:prstGeom prst="rect">
            <a:avLst/>
          </a:prstGeom>
        </p:spPr>
      </p:pic>
      <p:pic>
        <p:nvPicPr>
          <p:cNvPr id="6" name="Picture 5">
            <a:extLs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l="18152" t="52204" r="6570"/>
          <a:stretch/>
        </p:blipFill>
        <p:spPr>
          <a:xfrm>
            <a:off x="15081" y="4898572"/>
            <a:ext cx="4105690" cy="1959429"/>
          </a:xfrm>
          <a:prstGeom prst="rect">
            <a:avLst/>
          </a:prstGeom>
        </p:spPr>
      </p:pic>
      <p:sp>
        <p:nvSpPr>
          <p:cNvPr id="2" name="Content Placeholder 1"/>
          <p:cNvSpPr>
            <a:spLocks noGrp="1"/>
          </p:cNvSpPr>
          <p:nvPr>
            <p:ph idx="1"/>
          </p:nvPr>
        </p:nvSpPr>
        <p:spPr>
          <a:xfrm>
            <a:off x="4812993" y="731520"/>
            <a:ext cx="7007532" cy="5669280"/>
          </a:xfrm>
        </p:spPr>
        <p:txBody>
          <a:bodyPr>
            <a:noAutofit/>
          </a:bodyPr>
          <a:lstStyle/>
          <a:p>
            <a:pPr marL="0" indent="0">
              <a:buNone/>
            </a:pPr>
            <a:r>
              <a:rPr lang="en-US" sz="2400" dirty="0"/>
              <a:t>Provide technical assistance (TA) to State VR agencies and their partners, </a:t>
            </a:r>
            <a:r>
              <a:rPr lang="en-US" sz="2400" dirty="0">
                <a:solidFill>
                  <a:schemeClr val="accent5"/>
                </a:solidFill>
              </a:rPr>
              <a:t>addressing barriers </a:t>
            </a:r>
            <a:r>
              <a:rPr lang="en-US" sz="2400" dirty="0"/>
              <a:t>to VR participation and competitive, integrated employment of historically-underserved groups of individuals with disabilities. </a:t>
            </a:r>
          </a:p>
          <a:p>
            <a:pPr marL="0" indent="0">
              <a:buNone/>
            </a:pPr>
            <a:r>
              <a:rPr lang="en-US" sz="2400" dirty="0"/>
              <a:t> </a:t>
            </a:r>
          </a:p>
          <a:p>
            <a:pPr marL="0" indent="0">
              <a:buNone/>
            </a:pPr>
            <a:r>
              <a:rPr lang="en-US" sz="2400" i="1" dirty="0">
                <a:solidFill>
                  <a:schemeClr val="accent5"/>
                </a:solidFill>
              </a:rPr>
              <a:t>Intensive TA will be provided onsite through long-term service delivery relationships with local VR agency personnel and community-based partners in economically disadvantaged communities identified by the VR agencies.</a:t>
            </a:r>
          </a:p>
        </p:txBody>
      </p:sp>
    </p:spTree>
    <p:custDataLst>
      <p:tags r:id="rId1"/>
    </p:custDataLst>
    <p:extLst>
      <p:ext uri="{BB962C8B-B14F-4D97-AF65-F5344CB8AC3E}">
        <p14:creationId xmlns:p14="http://schemas.microsoft.com/office/powerpoint/2010/main" val="275480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16050"/>
            <a:ext cx="8596668" cy="1320800"/>
          </a:xfrm>
        </p:spPr>
        <p:txBody>
          <a:bodyPr/>
          <a:lstStyle/>
          <a:p>
            <a:r>
              <a:rPr lang="en-US" b="1" dirty="0"/>
              <a:t>Targeted Community: </a:t>
            </a:r>
            <a:br>
              <a:rPr lang="en-US" b="1" dirty="0"/>
            </a:br>
            <a:r>
              <a:rPr lang="en-US" b="1" dirty="0"/>
              <a:t>Glacier and Pondera counties, Montana</a:t>
            </a:r>
          </a:p>
        </p:txBody>
      </p:sp>
      <p:pic>
        <p:nvPicPr>
          <p:cNvPr id="4" name="Content Placeholder 3">
            <a:extLst>
              <a:ext uri="{C183D7F6-B498-43B3-948B-1728B52AA6E4}">
                <adec:decorative xmlns:adec="http://schemas.microsoft.com/office/drawing/2017/decorative" val="1"/>
              </a:ext>
            </a:extLst>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7334" y="1930401"/>
            <a:ext cx="3745531" cy="2311400"/>
          </a:xfrm>
          <a:prstGeom prst="rect">
            <a:avLst/>
          </a:prstGeom>
          <a:noFill/>
          <a:ln>
            <a:noFill/>
          </a:ln>
          <a:extLst>
            <a:ext uri="{FAA26D3D-D897-4be2-8F04-BA451C77F1D7}">
              <ma14:placeholderFlag xmlns="" xmlns:ma14="http://schemas.microsoft.com/office/mac/drawingml/2011/main"/>
            </a:ext>
          </a:extLst>
        </p:spPr>
      </p:pic>
      <p:pic>
        <p:nvPicPr>
          <p:cNvPr id="5" name="Picture 4" descr="Image result for map blackfeet reservation"/>
          <p:cNvPicPr/>
          <p:nvPr/>
        </p:nvPicPr>
        <p:blipFill>
          <a:blip r:embed="rId4">
            <a:extLst>
              <a:ext uri="{28A0092B-C50C-407E-A947-70E740481C1C}">
                <a14:useLocalDpi xmlns:a14="http://schemas.microsoft.com/office/drawing/2010/main" val="0"/>
              </a:ext>
            </a:extLst>
          </a:blip>
          <a:srcRect/>
          <a:stretch>
            <a:fillRect/>
          </a:stretch>
        </p:blipFill>
        <p:spPr bwMode="auto">
          <a:xfrm>
            <a:off x="5357813" y="1930401"/>
            <a:ext cx="4057650" cy="2198688"/>
          </a:xfrm>
          <a:prstGeom prst="rect">
            <a:avLst/>
          </a:prstGeom>
          <a:noFill/>
          <a:ln>
            <a:noFill/>
          </a:ln>
        </p:spPr>
      </p:pic>
      <p:sp>
        <p:nvSpPr>
          <p:cNvPr id="6" name="TextBox 5"/>
          <p:cNvSpPr txBox="1"/>
          <p:nvPr/>
        </p:nvSpPr>
        <p:spPr>
          <a:xfrm>
            <a:off x="371475" y="4429125"/>
            <a:ext cx="9515475" cy="2031325"/>
          </a:xfrm>
          <a:prstGeom prst="rect">
            <a:avLst/>
          </a:prstGeom>
          <a:noFill/>
        </p:spPr>
        <p:txBody>
          <a:bodyPr wrap="square" rtlCol="0">
            <a:spAutoFit/>
          </a:bodyPr>
          <a:lstStyle/>
          <a:p>
            <a:r>
              <a:rPr lang="en-US" b="1" dirty="0"/>
              <a:t>Group 1:</a:t>
            </a:r>
            <a:r>
              <a:rPr lang="en-US" dirty="0"/>
              <a:t> Persons with psychosocial impairments attributed to alcohol abuse or </a:t>
            </a:r>
          </a:p>
          <a:p>
            <a:r>
              <a:rPr lang="en-US" dirty="0"/>
              <a:t>               dependence </a:t>
            </a:r>
          </a:p>
          <a:p>
            <a:r>
              <a:rPr lang="en-US" b="1" dirty="0"/>
              <a:t>Group 2:</a:t>
            </a:r>
            <a:r>
              <a:rPr lang="en-US" dirty="0"/>
              <a:t> Persons with Cognitive, mobility or psychosocial impairments attributed to </a:t>
            </a:r>
          </a:p>
          <a:p>
            <a:r>
              <a:rPr lang="en-US" dirty="0"/>
              <a:t>               traumatic brain injuries (TBI)</a:t>
            </a:r>
          </a:p>
          <a:p>
            <a:r>
              <a:rPr lang="en-US" b="1" dirty="0"/>
              <a:t>Group 3:</a:t>
            </a:r>
            <a:r>
              <a:rPr lang="en-US" dirty="0"/>
              <a:t> Persons with psychosocial impairments attributed to depression or anxiety</a:t>
            </a:r>
          </a:p>
          <a:p>
            <a:endParaRPr lang="en-US" dirty="0"/>
          </a:p>
          <a:p>
            <a:r>
              <a:rPr lang="en-US" dirty="0"/>
              <a:t>Replication site: Big Horn County, Montana</a:t>
            </a:r>
          </a:p>
        </p:txBody>
      </p:sp>
    </p:spTree>
    <p:custDataLst>
      <p:tags r:id="rId1"/>
    </p:custDataLst>
    <p:extLst>
      <p:ext uri="{BB962C8B-B14F-4D97-AF65-F5344CB8AC3E}">
        <p14:creationId xmlns:p14="http://schemas.microsoft.com/office/powerpoint/2010/main" val="1320172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738129" cy="1320800"/>
          </a:xfrm>
        </p:spPr>
        <p:txBody>
          <a:bodyPr/>
          <a:lstStyle/>
          <a:p>
            <a:r>
              <a:rPr lang="en-US" b="1" dirty="0">
                <a:cs typeface="Times New Roman" panose="02020603050405020304" pitchFamily="18" charset="0"/>
              </a:rPr>
              <a:t>CBPR Activities in Glacier and Pondera counties</a:t>
            </a:r>
            <a:endParaRPr lang="en-US" dirty="0"/>
          </a:p>
        </p:txBody>
      </p:sp>
      <p:sp>
        <p:nvSpPr>
          <p:cNvPr id="3" name="Content Placeholder 2"/>
          <p:cNvSpPr>
            <a:spLocks noGrp="1"/>
          </p:cNvSpPr>
          <p:nvPr>
            <p:ph idx="1"/>
          </p:nvPr>
        </p:nvSpPr>
        <p:spPr>
          <a:xfrm>
            <a:off x="328613" y="1930400"/>
            <a:ext cx="8945389" cy="4627563"/>
          </a:xfrm>
        </p:spPr>
        <p:txBody>
          <a:bodyPr>
            <a:normAutofit fontScale="40000" lnSpcReduction="20000"/>
          </a:bodyPr>
          <a:lstStyle/>
          <a:p>
            <a:pPr lvl="1">
              <a:spcAft>
                <a:spcPts val="1200"/>
              </a:spcAft>
            </a:pPr>
            <a:r>
              <a:rPr lang="en-US" sz="5100" dirty="0">
                <a:latin typeface="+mj-lt"/>
                <a:cs typeface="Times New Roman" panose="02020603050405020304" pitchFamily="18" charset="0"/>
              </a:rPr>
              <a:t>Met with state VR leadership, local VR providers, and key stakeholders to identify populations, barriers and challenges to be addressed (June 2016)</a:t>
            </a:r>
          </a:p>
          <a:p>
            <a:pPr lvl="1">
              <a:spcAft>
                <a:spcPts val="1200"/>
              </a:spcAft>
            </a:pPr>
            <a:r>
              <a:rPr lang="en-US" sz="5100" dirty="0">
                <a:latin typeface="+mj-lt"/>
                <a:cs typeface="Times New Roman" panose="02020603050405020304" pitchFamily="18" charset="0"/>
              </a:rPr>
              <a:t>Identified partners for participation in Advisory Council (September 2016)</a:t>
            </a:r>
          </a:p>
          <a:p>
            <a:pPr lvl="1">
              <a:spcAft>
                <a:spcPts val="1200"/>
              </a:spcAft>
            </a:pPr>
            <a:r>
              <a:rPr lang="en-US" sz="5100" dirty="0">
                <a:latin typeface="+mj-lt"/>
                <a:cs typeface="Times New Roman" panose="02020603050405020304" pitchFamily="18" charset="0"/>
              </a:rPr>
              <a:t>Met with key stakeholders and additional partners to provide overview of project to develop commitment from partners to serve on the Advisory Council including local and statewide resource personnel (​November 2016)</a:t>
            </a:r>
          </a:p>
          <a:p>
            <a:pPr lvl="1">
              <a:spcAft>
                <a:spcPts val="1200"/>
              </a:spcAft>
            </a:pPr>
            <a:r>
              <a:rPr lang="en-US" sz="5100" dirty="0">
                <a:latin typeface="+mj-lt"/>
                <a:cs typeface="Times New Roman" panose="02020603050405020304" pitchFamily="18" charset="0"/>
              </a:rPr>
              <a:t>First Advisory Council Meeting – Confirmed initial findings regarding challenges, training and technical assistance needs (January 2017)</a:t>
            </a:r>
          </a:p>
          <a:p>
            <a:pPr lvl="1">
              <a:spcAft>
                <a:spcPts val="1200"/>
              </a:spcAft>
            </a:pPr>
            <a:r>
              <a:rPr lang="en-US" sz="5100" dirty="0">
                <a:latin typeface="+mj-lt"/>
                <a:cs typeface="Times New Roman" panose="02020603050405020304" pitchFamily="18" charset="0"/>
              </a:rPr>
              <a:t>Monthly advisory council meetings to evaluate technical assistance plan, evaluate current activities, and identify new opportunities or barriers </a:t>
            </a:r>
          </a:p>
          <a:p>
            <a:pPr lvl="1">
              <a:spcAft>
                <a:spcPts val="1200"/>
              </a:spcAft>
            </a:pPr>
            <a:r>
              <a:rPr lang="en-US" sz="5100" dirty="0">
                <a:latin typeface="+mj-lt"/>
                <a:cs typeface="Times New Roman" panose="02020603050405020304" pitchFamily="18" charset="0"/>
              </a:rPr>
              <a:t>Technical assistance has covered 12 different areas based on needs identified by local community</a:t>
            </a:r>
            <a:endParaRPr lang="en-US" dirty="0">
              <a:latin typeface="+mj-lt"/>
            </a:endParaRPr>
          </a:p>
        </p:txBody>
      </p:sp>
    </p:spTree>
    <p:custDataLst>
      <p:tags r:id="rId1"/>
    </p:custDataLst>
    <p:extLst>
      <p:ext uri="{BB962C8B-B14F-4D97-AF65-F5344CB8AC3E}">
        <p14:creationId xmlns:p14="http://schemas.microsoft.com/office/powerpoint/2010/main" val="12775804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342900"/>
            <a:ext cx="8596668" cy="971550"/>
          </a:xfrm>
        </p:spPr>
        <p:txBody>
          <a:bodyPr>
            <a:normAutofit fontScale="90000"/>
          </a:bodyPr>
          <a:lstStyle/>
          <a:p>
            <a:r>
              <a:rPr lang="en-US" b="1" dirty="0"/>
              <a:t>Targeted Community: </a:t>
            </a:r>
            <a:br>
              <a:rPr lang="en-US" b="1" dirty="0"/>
            </a:br>
            <a:r>
              <a:rPr lang="en-US" b="1" dirty="0"/>
              <a:t>Pee Dee region, South Carolina</a:t>
            </a:r>
          </a:p>
        </p:txBody>
      </p:sp>
      <p:pic>
        <p:nvPicPr>
          <p:cNvPr id="1026" name="Picture 2" descr="Image result for pee dee region, south carolina map"/>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2875" y="1386681"/>
            <a:ext cx="5029200" cy="30861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5715000" y="1930400"/>
            <a:ext cx="3871913" cy="1477328"/>
          </a:xfrm>
          <a:prstGeom prst="rect">
            <a:avLst/>
          </a:prstGeom>
          <a:noFill/>
        </p:spPr>
        <p:txBody>
          <a:bodyPr wrap="square" rtlCol="0">
            <a:spAutoFit/>
          </a:bodyPr>
          <a:lstStyle/>
          <a:p>
            <a:r>
              <a:rPr lang="en-US" dirty="0"/>
              <a:t>Includes:</a:t>
            </a:r>
          </a:p>
          <a:p>
            <a:r>
              <a:rPr lang="en-US" dirty="0"/>
              <a:t>Horry County</a:t>
            </a:r>
          </a:p>
          <a:p>
            <a:r>
              <a:rPr lang="en-US" dirty="0"/>
              <a:t>Georgetown County</a:t>
            </a:r>
          </a:p>
          <a:p>
            <a:r>
              <a:rPr lang="en-US" dirty="0"/>
              <a:t>Florence County</a:t>
            </a:r>
          </a:p>
          <a:p>
            <a:r>
              <a:rPr lang="en-US" dirty="0"/>
              <a:t>Marion County</a:t>
            </a:r>
          </a:p>
        </p:txBody>
      </p:sp>
      <p:sp>
        <p:nvSpPr>
          <p:cNvPr id="5" name="TextBox 4"/>
          <p:cNvSpPr txBox="1"/>
          <p:nvPr/>
        </p:nvSpPr>
        <p:spPr>
          <a:xfrm>
            <a:off x="785813" y="4772025"/>
            <a:ext cx="8615362" cy="2308324"/>
          </a:xfrm>
          <a:prstGeom prst="rect">
            <a:avLst/>
          </a:prstGeom>
          <a:noFill/>
        </p:spPr>
        <p:txBody>
          <a:bodyPr wrap="square" rtlCol="0">
            <a:spAutoFit/>
          </a:bodyPr>
          <a:lstStyle/>
          <a:p>
            <a:r>
              <a:rPr lang="en-US" b="1" dirty="0"/>
              <a:t>HLGNA 1: </a:t>
            </a:r>
            <a:r>
              <a:rPr lang="en-US" dirty="0"/>
              <a:t>Women over the age of 18 who have specific sensory impairments including (1) Blindness or (2) Other visual impairments, who are receiving Temporary Assistance for Needy Families (TANF), Supplemental Security Income (SSI), or Social Security Disability Insurance (SSDI)</a:t>
            </a:r>
          </a:p>
          <a:p>
            <a:r>
              <a:rPr lang="en-US" b="1" dirty="0"/>
              <a:t>HLGNA 2: </a:t>
            </a:r>
            <a:r>
              <a:rPr lang="en-US" dirty="0"/>
              <a:t>African-American males over the age of 18 who have specific sensory impairments including (1) Blindness or (2) Other visual impairments</a:t>
            </a:r>
          </a:p>
          <a:p>
            <a:r>
              <a:rPr lang="en-US" dirty="0"/>
              <a:t>Replication area: Midland area</a:t>
            </a:r>
          </a:p>
          <a:p>
            <a:endParaRPr lang="en-US" dirty="0"/>
          </a:p>
        </p:txBody>
      </p:sp>
    </p:spTree>
    <p:custDataLst>
      <p:tags r:id="rId1"/>
    </p:custDataLst>
    <p:extLst>
      <p:ext uri="{BB962C8B-B14F-4D97-AF65-F5344CB8AC3E}">
        <p14:creationId xmlns:p14="http://schemas.microsoft.com/office/powerpoint/2010/main" val="13542478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cs typeface="Times New Roman" panose="02020603050405020304" pitchFamily="18" charset="0"/>
              </a:rPr>
              <a:t>CBPR Activities in Pee Dee Region, SC</a:t>
            </a:r>
            <a:endParaRPr lang="en-US" dirty="0"/>
          </a:p>
        </p:txBody>
      </p:sp>
      <p:sp>
        <p:nvSpPr>
          <p:cNvPr id="3" name="Content Placeholder 2"/>
          <p:cNvSpPr>
            <a:spLocks noGrp="1"/>
          </p:cNvSpPr>
          <p:nvPr>
            <p:ph idx="1"/>
          </p:nvPr>
        </p:nvSpPr>
        <p:spPr>
          <a:xfrm>
            <a:off x="514350" y="1343025"/>
            <a:ext cx="9334499" cy="5429250"/>
          </a:xfrm>
        </p:spPr>
        <p:txBody>
          <a:bodyPr>
            <a:normAutofit fontScale="92500" lnSpcReduction="10000"/>
          </a:bodyPr>
          <a:lstStyle/>
          <a:p>
            <a:pPr>
              <a:spcAft>
                <a:spcPts val="1200"/>
              </a:spcAft>
            </a:pPr>
            <a:r>
              <a:rPr lang="en-US" sz="2400" dirty="0">
                <a:latin typeface="+mj-lt"/>
                <a:cs typeface="Times New Roman" panose="02020603050405020304" pitchFamily="18" charset="0"/>
              </a:rPr>
              <a:t>Met with state VR leadership and local VR providers to identify populations, barriers and challenges to be addressed (September 2017)</a:t>
            </a:r>
          </a:p>
          <a:p>
            <a:pPr>
              <a:spcAft>
                <a:spcPts val="1200"/>
              </a:spcAft>
            </a:pPr>
            <a:r>
              <a:rPr lang="en-US" sz="2400" dirty="0">
                <a:latin typeface="+mj-lt"/>
                <a:cs typeface="Times New Roman" panose="02020603050405020304" pitchFamily="18" charset="0"/>
              </a:rPr>
              <a:t>Worked with key stakeholders to identify potential partners for participation in Advisory Council (September 2017)</a:t>
            </a:r>
          </a:p>
          <a:p>
            <a:pPr>
              <a:spcAft>
                <a:spcPts val="1200"/>
              </a:spcAft>
            </a:pPr>
            <a:r>
              <a:rPr lang="en-US" sz="2400" dirty="0">
                <a:latin typeface="+mj-lt"/>
                <a:cs typeface="Times New Roman" panose="02020603050405020304" pitchFamily="18" charset="0"/>
              </a:rPr>
              <a:t>Identified additional potential partners through development of community resource guide that includes social services, educational institutions, community rehabilitation providers, and employment services (December 2017)</a:t>
            </a:r>
          </a:p>
          <a:p>
            <a:pPr>
              <a:spcAft>
                <a:spcPts val="1200"/>
              </a:spcAft>
            </a:pPr>
            <a:r>
              <a:rPr lang="en-US" sz="2400" dirty="0">
                <a:latin typeface="+mj-lt"/>
                <a:cs typeface="Times New Roman" panose="02020603050405020304" pitchFamily="18" charset="0"/>
              </a:rPr>
              <a:t>Met with key stakeholders and additional partners to provide overview of project, including CBPR and role advisory council, to solicit interest from partners for participation in Advisory Council (​January 2017)</a:t>
            </a:r>
          </a:p>
          <a:p>
            <a:pPr>
              <a:spcAft>
                <a:spcPts val="1200"/>
              </a:spcAft>
            </a:pPr>
            <a:r>
              <a:rPr lang="en-US" sz="2400" dirty="0">
                <a:latin typeface="+mj-lt"/>
                <a:cs typeface="Times New Roman" panose="02020603050405020304" pitchFamily="18" charset="0"/>
              </a:rPr>
              <a:t>Conducted initial technical assistance activity to demonstrate project activities (March 2017)</a:t>
            </a:r>
          </a:p>
          <a:p>
            <a:pPr>
              <a:spcAft>
                <a:spcPts val="1200"/>
              </a:spcAft>
            </a:pPr>
            <a:endParaRPr lang="en-US" dirty="0">
              <a:latin typeface="+mj-lt"/>
              <a:cs typeface="Times New Roman" panose="02020603050405020304" pitchFamily="18" charset="0"/>
            </a:endParaRPr>
          </a:p>
          <a:p>
            <a:pPr>
              <a:spcAft>
                <a:spcPts val="1200"/>
              </a:spcAft>
            </a:pPr>
            <a:endParaRPr lang="en-US" dirty="0">
              <a:latin typeface="+mj-lt"/>
            </a:endParaRPr>
          </a:p>
        </p:txBody>
      </p:sp>
    </p:spTree>
    <p:custDataLst>
      <p:tags r:id="rId1"/>
    </p:custDataLst>
    <p:extLst>
      <p:ext uri="{BB962C8B-B14F-4D97-AF65-F5344CB8AC3E}">
        <p14:creationId xmlns:p14="http://schemas.microsoft.com/office/powerpoint/2010/main" val="31283140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677863" y="561975"/>
            <a:ext cx="8596312" cy="54800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a:ln>
                <a:noFill/>
              </a:ln>
              <a:solidFill>
                <a:schemeClr val="accent2">
                  <a:lumMod val="50000"/>
                </a:schemeClr>
              </a:solidFill>
              <a:effectLst/>
              <a:uLnTx/>
              <a:uFillTx/>
              <a:latin typeface="+mj-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a:ln>
                <a:noFill/>
              </a:ln>
              <a:solidFill>
                <a:schemeClr val="accent2">
                  <a:lumMod val="50000"/>
                </a:schemeClr>
              </a:solidFill>
              <a:effectLst/>
              <a:uLnTx/>
              <a:uFillTx/>
              <a:latin typeface="+mj-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a:ln>
                <a:noFill/>
              </a:ln>
              <a:solidFill>
                <a:schemeClr val="accent2">
                  <a:lumMod val="50000"/>
                </a:schemeClr>
              </a:solidFill>
              <a:effectLst/>
              <a:uLnTx/>
              <a:uFillTx/>
              <a:latin typeface="+mj-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a:ln>
                <a:noFill/>
              </a:ln>
              <a:solidFill>
                <a:schemeClr val="accent2">
                  <a:lumMod val="50000"/>
                </a:schemeClr>
              </a:solidFill>
              <a:effectLst/>
              <a:uLnTx/>
              <a:uFillTx/>
              <a:latin typeface="+mj-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a:ln>
                <a:noFill/>
              </a:ln>
              <a:solidFill>
                <a:schemeClr val="accent2">
                  <a:lumMod val="50000"/>
                </a:schemeClr>
              </a:solidFill>
              <a:effectLst/>
              <a:uLnTx/>
              <a:uFillTx/>
              <a:latin typeface="+mj-lt"/>
              <a:ea typeface="+mn-ea"/>
              <a:cs typeface="+mn-cs"/>
            </a:endParaRPr>
          </a:p>
          <a:p>
            <a:pPr marL="342900" marR="0" lvl="0" indent="-342900" algn="l" defTabSz="457200" rtl="0" eaLnBrk="1" fontAlgn="auto" latinLnBrk="0" hangingPunct="1">
              <a:lnSpc>
                <a:spcPct val="100000"/>
              </a:lnSpc>
              <a:spcBef>
                <a:spcPts val="1000"/>
              </a:spcBef>
              <a:spcAft>
                <a:spcPts val="0"/>
              </a:spcAft>
              <a:buClr>
                <a:schemeClr val="accent1"/>
              </a:buClr>
              <a:buSzPct val="80000"/>
              <a:buFont typeface="Wingdings 3" charset="2"/>
              <a:buChar char=""/>
              <a:tabLst/>
              <a:defRPr/>
            </a:pPr>
            <a:endParaRPr kumimoji="0" lang="en-US" sz="1800" b="0" i="0" u="none" strike="noStrike" kern="1200" cap="none" spc="0" normalizeH="0" baseline="0" noProof="0" dirty="0">
              <a:ln>
                <a:noFill/>
              </a:ln>
              <a:solidFill>
                <a:schemeClr val="accent2">
                  <a:lumMod val="50000"/>
                </a:schemeClr>
              </a:solidFill>
              <a:effectLst/>
              <a:uLnTx/>
              <a:uFillTx/>
              <a:latin typeface="+mj-lt"/>
              <a:ea typeface="+mn-ea"/>
              <a:cs typeface="+mn-cs"/>
            </a:endParaRPr>
          </a:p>
          <a:p>
            <a:pPr marL="0" marR="0" lvl="0" indent="0" algn="l" defTabSz="457200" rtl="0" eaLnBrk="1" fontAlgn="auto" latinLnBrk="0" hangingPunct="1">
              <a:lnSpc>
                <a:spcPct val="100000"/>
              </a:lnSpc>
              <a:spcBef>
                <a:spcPts val="1000"/>
              </a:spcBef>
              <a:spcAft>
                <a:spcPts val="0"/>
              </a:spcAft>
              <a:buClr>
                <a:schemeClr val="accent1"/>
              </a:buClr>
              <a:buSzPct val="80000"/>
              <a:buFont typeface="Wingdings 3" charset="2"/>
              <a:buNone/>
              <a:tabLst/>
              <a:defRPr/>
            </a:pPr>
            <a:r>
              <a:rPr kumimoji="0" lang="en-US" sz="4000" b="1" i="0" u="none" strike="noStrike" kern="1200" cap="none" spc="0" normalizeH="0" baseline="0" noProof="0" dirty="0">
                <a:ln>
                  <a:noFill/>
                </a:ln>
                <a:solidFill>
                  <a:schemeClr val="accent2">
                    <a:lumMod val="50000"/>
                  </a:schemeClr>
                </a:solidFill>
                <a:effectLst/>
                <a:uLnTx/>
                <a:uFillTx/>
                <a:latin typeface="+mj-lt"/>
                <a:ea typeface="+mn-ea"/>
                <a:cs typeface="Times New Roman" panose="02020603050405020304" pitchFamily="18" charset="0"/>
              </a:rPr>
              <a:t>Project E3 Evaluation Strategies</a:t>
            </a:r>
          </a:p>
        </p:txBody>
      </p:sp>
    </p:spTree>
    <p:custDataLst>
      <p:tags r:id="rId1"/>
    </p:custDataLst>
    <p:extLst>
      <p:ext uri="{BB962C8B-B14F-4D97-AF65-F5344CB8AC3E}">
        <p14:creationId xmlns:p14="http://schemas.microsoft.com/office/powerpoint/2010/main" val="18631998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12337"/>
          </a:xfrm>
        </p:spPr>
        <p:txBody>
          <a:bodyPr>
            <a:normAutofit fontScale="90000"/>
          </a:bodyPr>
          <a:lstStyle/>
          <a:p>
            <a:r>
              <a:rPr lang="en-US" b="1" dirty="0">
                <a:cs typeface="Times New Roman" panose="02020603050405020304" pitchFamily="18" charset="0"/>
              </a:rPr>
              <a:t>Project Evaluation Overview</a:t>
            </a:r>
          </a:p>
        </p:txBody>
      </p:sp>
      <p:sp>
        <p:nvSpPr>
          <p:cNvPr id="3" name="Content Placeholder 2"/>
          <p:cNvSpPr>
            <a:spLocks noGrp="1"/>
          </p:cNvSpPr>
          <p:nvPr>
            <p:ph idx="1"/>
          </p:nvPr>
        </p:nvSpPr>
        <p:spPr>
          <a:xfrm>
            <a:off x="838200" y="1133856"/>
            <a:ext cx="8805672" cy="5724144"/>
          </a:xfrm>
        </p:spPr>
        <p:txBody>
          <a:bodyPr>
            <a:normAutofit/>
          </a:bodyPr>
          <a:lstStyle/>
          <a:p>
            <a:r>
              <a:rPr lang="en-US" sz="2400" dirty="0">
                <a:latin typeface="+mj-lt"/>
                <a:cs typeface="Times New Roman" panose="02020603050405020304" pitchFamily="18" charset="0"/>
              </a:rPr>
              <a:t>Across the 12 intensive TA sites (e.g., Targeted Communities) and the general and targeted TA, a range of evaluation components applicable to each site have been developed.</a:t>
            </a:r>
          </a:p>
          <a:p>
            <a:r>
              <a:rPr lang="en-US" sz="2400" dirty="0">
                <a:latin typeface="+mj-lt"/>
                <a:cs typeface="Times New Roman" panose="02020603050405020304" pitchFamily="18" charset="0"/>
              </a:rPr>
              <a:t>The evaluation components are organized across three principal areas:</a:t>
            </a:r>
          </a:p>
          <a:p>
            <a:pPr marL="457200" lvl="1" indent="0">
              <a:buNone/>
            </a:pPr>
            <a:r>
              <a:rPr lang="en-US" sz="2400" b="1" dirty="0">
                <a:solidFill>
                  <a:srgbClr val="7030A0"/>
                </a:solidFill>
                <a:latin typeface="+mj-lt"/>
                <a:cs typeface="Times New Roman" panose="02020603050405020304" pitchFamily="18" charset="0"/>
              </a:rPr>
              <a:t>A. Project Performance Metrics:</a:t>
            </a:r>
            <a:r>
              <a:rPr lang="en-US" sz="2400" dirty="0">
                <a:latin typeface="+mj-lt"/>
                <a:cs typeface="Times New Roman" panose="02020603050405020304" pitchFamily="18" charset="0"/>
              </a:rPr>
              <a:t> GPRA measures consistent with the RSA 911 Case Services Manual</a:t>
            </a:r>
          </a:p>
          <a:p>
            <a:pPr marL="457200" lvl="1" indent="0">
              <a:buNone/>
            </a:pPr>
            <a:r>
              <a:rPr lang="en-US" sz="2400" b="1" dirty="0">
                <a:solidFill>
                  <a:srgbClr val="7030A0"/>
                </a:solidFill>
                <a:latin typeface="+mj-lt"/>
                <a:cs typeface="Times New Roman" panose="02020603050405020304" pitchFamily="18" charset="0"/>
              </a:rPr>
              <a:t>B. Community Based Participatory Research Metrics:</a:t>
            </a:r>
            <a:r>
              <a:rPr lang="en-US" sz="2400" dirty="0">
                <a:latin typeface="+mj-lt"/>
                <a:cs typeface="Times New Roman" panose="02020603050405020304" pitchFamily="18" charset="0"/>
              </a:rPr>
              <a:t> non-GPRA measures that evaluate community engagement and implementation toward sustainability and replication</a:t>
            </a:r>
          </a:p>
          <a:p>
            <a:pPr marL="457200" lvl="1" indent="0">
              <a:buNone/>
            </a:pPr>
            <a:r>
              <a:rPr lang="en-US" sz="2400" b="1" dirty="0">
                <a:solidFill>
                  <a:srgbClr val="7030A0"/>
                </a:solidFill>
                <a:latin typeface="+mj-lt"/>
                <a:cs typeface="Times New Roman" panose="02020603050405020304" pitchFamily="18" charset="0"/>
              </a:rPr>
              <a:t>C. Community Capacity - Outcome measures</a:t>
            </a:r>
            <a:r>
              <a:rPr lang="en-US" sz="2400" dirty="0">
                <a:latin typeface="+mj-lt"/>
                <a:cs typeface="Times New Roman" panose="02020603050405020304" pitchFamily="18" charset="0"/>
              </a:rPr>
              <a:t>: non-GPRA measures of efforts to increase the skills and knowledge of the community </a:t>
            </a:r>
          </a:p>
        </p:txBody>
      </p:sp>
    </p:spTree>
    <p:custDataLst>
      <p:tags r:id="rId1"/>
    </p:custDataLst>
    <p:extLst>
      <p:ext uri="{BB962C8B-B14F-4D97-AF65-F5344CB8AC3E}">
        <p14:creationId xmlns:p14="http://schemas.microsoft.com/office/powerpoint/2010/main" val="817030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0688"/>
            <a:ext cx="10515600" cy="712182"/>
          </a:xfrm>
        </p:spPr>
        <p:txBody>
          <a:bodyPr vert="horz" lIns="91440" tIns="45720" rIns="91440" bIns="45720" rtlCol="0" anchor="t">
            <a:normAutofit/>
          </a:bodyPr>
          <a:lstStyle/>
          <a:p>
            <a:r>
              <a:rPr lang="en-US" b="1" dirty="0">
                <a:cs typeface="Times New Roman" panose="02020603050405020304" pitchFamily="18" charset="0"/>
              </a:rPr>
              <a:t>A. Project Performance Metrics - Outcomes</a:t>
            </a:r>
          </a:p>
        </p:txBody>
      </p:sp>
      <p:sp>
        <p:nvSpPr>
          <p:cNvPr id="3" name="Content Placeholder 2"/>
          <p:cNvSpPr>
            <a:spLocks noGrp="1"/>
          </p:cNvSpPr>
          <p:nvPr>
            <p:ph idx="1"/>
          </p:nvPr>
        </p:nvSpPr>
        <p:spPr>
          <a:xfrm>
            <a:off x="838199" y="1187850"/>
            <a:ext cx="11027979" cy="5961889"/>
          </a:xfrm>
        </p:spPr>
        <p:txBody>
          <a:bodyPr>
            <a:noAutofit/>
          </a:bodyPr>
          <a:lstStyle/>
          <a:p>
            <a:pPr>
              <a:spcBef>
                <a:spcPts val="600"/>
              </a:spcBef>
            </a:pPr>
            <a:r>
              <a:rPr lang="en-US" sz="2000" dirty="0">
                <a:latin typeface="+mj-lt"/>
                <a:cs typeface="Times New Roman" panose="02020603050405020304" pitchFamily="18" charset="0"/>
              </a:rPr>
              <a:t>Applications from HGLNAs in TCs - Total number of applications received </a:t>
            </a:r>
          </a:p>
          <a:p>
            <a:pPr>
              <a:spcBef>
                <a:spcPts val="600"/>
              </a:spcBef>
            </a:pPr>
            <a:r>
              <a:rPr lang="en-US" sz="2000" dirty="0">
                <a:latin typeface="+mj-lt"/>
                <a:cs typeface="Times New Roman" panose="02020603050405020304" pitchFamily="18" charset="0"/>
              </a:rPr>
              <a:t>IPE completion- (Acceptance and retention)</a:t>
            </a:r>
          </a:p>
          <a:p>
            <a:pPr>
              <a:spcBef>
                <a:spcPts val="600"/>
              </a:spcBef>
            </a:pPr>
            <a:r>
              <a:rPr lang="en-US" sz="2000" dirty="0">
                <a:latin typeface="+mj-lt"/>
                <a:cs typeface="Times New Roman" panose="02020603050405020304" pitchFamily="18" charset="0"/>
              </a:rPr>
              <a:t>Services provided (Traditional)</a:t>
            </a:r>
          </a:p>
          <a:p>
            <a:pPr>
              <a:spcBef>
                <a:spcPts val="600"/>
              </a:spcBef>
            </a:pPr>
            <a:r>
              <a:rPr lang="en-US" sz="2000" dirty="0">
                <a:latin typeface="+mj-lt"/>
                <a:cs typeface="Times New Roman" panose="02020603050405020304" pitchFamily="18" charset="0"/>
              </a:rPr>
              <a:t>Case dollars per client</a:t>
            </a:r>
          </a:p>
          <a:p>
            <a:pPr>
              <a:spcBef>
                <a:spcPts val="600"/>
              </a:spcBef>
            </a:pPr>
            <a:r>
              <a:rPr lang="en-US" sz="2000" dirty="0">
                <a:latin typeface="+mj-lt"/>
                <a:cs typeface="Times New Roman" panose="02020603050405020304" pitchFamily="18" charset="0"/>
              </a:rPr>
              <a:t>Competitive integrated employment (CIE) outcome</a:t>
            </a:r>
          </a:p>
          <a:p>
            <a:pPr>
              <a:spcBef>
                <a:spcPts val="600"/>
              </a:spcBef>
            </a:pPr>
            <a:r>
              <a:rPr lang="en-US" sz="2000" dirty="0">
                <a:latin typeface="+mj-lt"/>
                <a:cs typeface="Times New Roman" panose="02020603050405020304" pitchFamily="18" charset="0"/>
              </a:rPr>
              <a:t>Competitive integrated employment during the 2</a:t>
            </a:r>
            <a:r>
              <a:rPr lang="en-US" sz="2000" baseline="30000" dirty="0">
                <a:latin typeface="+mj-lt"/>
                <a:cs typeface="Times New Roman" panose="02020603050405020304" pitchFamily="18" charset="0"/>
              </a:rPr>
              <a:t>nd</a:t>
            </a:r>
            <a:r>
              <a:rPr lang="en-US" sz="2000" dirty="0">
                <a:latin typeface="+mj-lt"/>
                <a:cs typeface="Times New Roman" panose="02020603050405020304" pitchFamily="18" charset="0"/>
              </a:rPr>
              <a:t> quarter after exit</a:t>
            </a:r>
          </a:p>
          <a:p>
            <a:pPr>
              <a:spcBef>
                <a:spcPts val="600"/>
              </a:spcBef>
            </a:pPr>
            <a:r>
              <a:rPr lang="en-US" sz="2000" dirty="0">
                <a:latin typeface="+mj-lt"/>
                <a:cs typeface="Times New Roman" panose="02020603050405020304" pitchFamily="18" charset="0"/>
              </a:rPr>
              <a:t>Competitive integrated employment during the quarter 12 months after exit</a:t>
            </a:r>
          </a:p>
          <a:p>
            <a:pPr>
              <a:spcBef>
                <a:spcPts val="600"/>
              </a:spcBef>
            </a:pPr>
            <a:r>
              <a:rPr lang="en-US" sz="2000" dirty="0">
                <a:latin typeface="+mj-lt"/>
                <a:cs typeface="Times New Roman" panose="02020603050405020304" pitchFamily="18" charset="0"/>
              </a:rPr>
              <a:t>Primary source of support at closure</a:t>
            </a:r>
          </a:p>
          <a:p>
            <a:pPr>
              <a:spcBef>
                <a:spcPts val="600"/>
              </a:spcBef>
            </a:pPr>
            <a:r>
              <a:rPr lang="en-US" sz="2000" dirty="0">
                <a:latin typeface="+mj-lt"/>
                <a:cs typeface="Times New Roman" panose="02020603050405020304" pitchFamily="18" charset="0"/>
              </a:rPr>
              <a:t>Weekly hours at closure; Q2 post-CIE, Q4 post-CIE, end of project</a:t>
            </a:r>
          </a:p>
          <a:p>
            <a:pPr>
              <a:spcBef>
                <a:spcPts val="600"/>
              </a:spcBef>
            </a:pPr>
            <a:r>
              <a:rPr lang="en-US" sz="2000" dirty="0">
                <a:latin typeface="+mj-lt"/>
                <a:cs typeface="Times New Roman" panose="02020603050405020304" pitchFamily="18" charset="0"/>
              </a:rPr>
              <a:t>Hourly wage at closure</a:t>
            </a:r>
          </a:p>
          <a:p>
            <a:pPr>
              <a:spcBef>
                <a:spcPts val="600"/>
              </a:spcBef>
            </a:pPr>
            <a:r>
              <a:rPr lang="en-US" sz="2000" dirty="0">
                <a:latin typeface="+mj-lt"/>
                <a:cs typeface="Times New Roman" panose="02020603050405020304" pitchFamily="18" charset="0"/>
              </a:rPr>
              <a:t>2</a:t>
            </a:r>
            <a:r>
              <a:rPr lang="en-US" sz="2000" baseline="30000" dirty="0">
                <a:latin typeface="+mj-lt"/>
                <a:cs typeface="Times New Roman" panose="02020603050405020304" pitchFamily="18" charset="0"/>
              </a:rPr>
              <a:t>nd</a:t>
            </a:r>
            <a:r>
              <a:rPr lang="en-US" sz="2000" dirty="0">
                <a:latin typeface="+mj-lt"/>
                <a:cs typeface="Times New Roman" panose="02020603050405020304" pitchFamily="18" charset="0"/>
              </a:rPr>
              <a:t> quarter after exit, median earnings of those in CIE</a:t>
            </a:r>
          </a:p>
          <a:p>
            <a:pPr>
              <a:spcBef>
                <a:spcPts val="600"/>
              </a:spcBef>
            </a:pPr>
            <a:r>
              <a:rPr lang="en-US" sz="2000" dirty="0">
                <a:latin typeface="+mj-lt"/>
                <a:cs typeface="Times New Roman" panose="02020603050405020304" pitchFamily="18" charset="0"/>
              </a:rPr>
              <a:t>4</a:t>
            </a:r>
            <a:r>
              <a:rPr lang="en-US" sz="2000" baseline="30000" dirty="0">
                <a:latin typeface="+mj-lt"/>
                <a:cs typeface="Times New Roman" panose="02020603050405020304" pitchFamily="18" charset="0"/>
              </a:rPr>
              <a:t>th</a:t>
            </a:r>
            <a:r>
              <a:rPr lang="en-US" sz="2000" dirty="0">
                <a:latin typeface="+mj-lt"/>
                <a:cs typeface="Times New Roman" panose="02020603050405020304" pitchFamily="18" charset="0"/>
              </a:rPr>
              <a:t> quarter after exit, median earnings of those in CIE</a:t>
            </a:r>
          </a:p>
          <a:p>
            <a:pPr>
              <a:spcBef>
                <a:spcPts val="600"/>
              </a:spcBef>
            </a:pPr>
            <a:r>
              <a:rPr lang="en-US" sz="2000" dirty="0">
                <a:latin typeface="+mj-lt"/>
                <a:cs typeface="Times New Roman" panose="02020603050405020304" pitchFamily="18" charset="0"/>
              </a:rPr>
              <a:t>Credential Rate</a:t>
            </a:r>
          </a:p>
          <a:p>
            <a:pPr>
              <a:spcBef>
                <a:spcPts val="600"/>
              </a:spcBef>
            </a:pPr>
            <a:r>
              <a:rPr lang="en-US" sz="2000" dirty="0">
                <a:latin typeface="+mj-lt"/>
                <a:cs typeface="Times New Roman" panose="02020603050405020304" pitchFamily="18" charset="0"/>
              </a:rPr>
              <a:t>Measurable Skills Gains</a:t>
            </a:r>
          </a:p>
        </p:txBody>
      </p:sp>
    </p:spTree>
    <p:custDataLst>
      <p:tags r:id="rId1"/>
    </p:custDataLst>
    <p:extLst>
      <p:ext uri="{BB962C8B-B14F-4D97-AF65-F5344CB8AC3E}">
        <p14:creationId xmlns:p14="http://schemas.microsoft.com/office/powerpoint/2010/main" val="35170782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54378"/>
          </a:xfrm>
        </p:spPr>
        <p:txBody>
          <a:bodyPr vert="horz" lIns="91440" tIns="45720" rIns="91440" bIns="45720" rtlCol="0" anchor="t">
            <a:normAutofit/>
          </a:bodyPr>
          <a:lstStyle/>
          <a:p>
            <a:r>
              <a:rPr lang="en-US" b="1" dirty="0">
                <a:cs typeface="Times New Roman" panose="02020603050405020304" pitchFamily="18" charset="0"/>
              </a:rPr>
              <a:t>Project Performance - Outcome Comparisons</a:t>
            </a:r>
          </a:p>
        </p:txBody>
      </p:sp>
      <p:sp>
        <p:nvSpPr>
          <p:cNvPr id="3" name="Content Placeholder 2"/>
          <p:cNvSpPr>
            <a:spLocks noGrp="1"/>
          </p:cNvSpPr>
          <p:nvPr>
            <p:ph idx="1"/>
          </p:nvPr>
        </p:nvSpPr>
        <p:spPr>
          <a:xfrm>
            <a:off x="838200" y="1156138"/>
            <a:ext cx="10219944" cy="6573590"/>
          </a:xfrm>
        </p:spPr>
        <p:txBody>
          <a:bodyPr>
            <a:noAutofit/>
          </a:bodyPr>
          <a:lstStyle/>
          <a:p>
            <a:r>
              <a:rPr lang="en-US" sz="2800" dirty="0">
                <a:latin typeface="+mj-lt"/>
                <a:cs typeface="Times New Roman" panose="02020603050405020304" pitchFamily="18" charset="0"/>
              </a:rPr>
              <a:t>Reporting on outcomes in Targeted Communities is insufficient to demonstrate the effectiveness of the project.</a:t>
            </a:r>
          </a:p>
          <a:p>
            <a:r>
              <a:rPr lang="en-US" sz="2800" dirty="0">
                <a:latin typeface="+mj-lt"/>
                <a:cs typeface="Times New Roman" panose="02020603050405020304" pitchFamily="18" charset="0"/>
              </a:rPr>
              <a:t>The initial comparison will be focused on comparing outcome data for the HGLNAs in the targeted community to:</a:t>
            </a:r>
          </a:p>
          <a:p>
            <a:pPr lvl="1"/>
            <a:r>
              <a:rPr lang="en-US" sz="2800" dirty="0">
                <a:latin typeface="+mj-lt"/>
                <a:cs typeface="Times New Roman" panose="02020603050405020304" pitchFamily="18" charset="0"/>
              </a:rPr>
              <a:t>HGLNA baseline data in Targeted Community</a:t>
            </a:r>
          </a:p>
          <a:p>
            <a:r>
              <a:rPr lang="en-US" sz="2800" dirty="0">
                <a:latin typeface="+mj-lt"/>
                <a:cs typeface="Times New Roman" panose="02020603050405020304" pitchFamily="18" charset="0"/>
              </a:rPr>
              <a:t>The secondary analysis will compare outcome data for the HGLNAs in the targeted community to:</a:t>
            </a:r>
          </a:p>
          <a:p>
            <a:pPr lvl="1"/>
            <a:r>
              <a:rPr lang="en-US" sz="2800" dirty="0">
                <a:latin typeface="+mj-lt"/>
                <a:cs typeface="Times New Roman" panose="02020603050405020304" pitchFamily="18" charset="0"/>
              </a:rPr>
              <a:t>HGLNAs in comparable community in other part of the state</a:t>
            </a:r>
          </a:p>
          <a:p>
            <a:pPr lvl="1"/>
            <a:r>
              <a:rPr lang="en-US" sz="2800" dirty="0">
                <a:latin typeface="+mj-lt"/>
                <a:cs typeface="Times New Roman" panose="02020603050405020304" pitchFamily="18" charset="0"/>
              </a:rPr>
              <a:t>HGLNAs across the state	</a:t>
            </a:r>
          </a:p>
          <a:p>
            <a:pPr lvl="1"/>
            <a:r>
              <a:rPr lang="en-US" sz="2800" dirty="0">
                <a:latin typeface="+mj-lt"/>
                <a:cs typeface="Times New Roman" panose="02020603050405020304" pitchFamily="18" charset="0"/>
              </a:rPr>
              <a:t>Aggregate performance of state VR</a:t>
            </a:r>
          </a:p>
          <a:p>
            <a:endParaRPr lang="en-US" sz="2800" dirty="0">
              <a:latin typeface="+mj-lt"/>
              <a:cs typeface="Times New Roman" panose="02020603050405020304" pitchFamily="18" charset="0"/>
            </a:endParaRPr>
          </a:p>
        </p:txBody>
      </p:sp>
    </p:spTree>
    <p:custDataLst>
      <p:tags r:id="rId1"/>
    </p:custDataLst>
    <p:extLst>
      <p:ext uri="{BB962C8B-B14F-4D97-AF65-F5344CB8AC3E}">
        <p14:creationId xmlns:p14="http://schemas.microsoft.com/office/powerpoint/2010/main" val="2549506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353800" cy="1325563"/>
          </a:xfrm>
        </p:spPr>
        <p:txBody>
          <a:bodyPr vert="horz" lIns="91440" tIns="45720" rIns="91440" bIns="45720" rtlCol="0" anchor="t">
            <a:normAutofit/>
          </a:bodyPr>
          <a:lstStyle/>
          <a:p>
            <a:r>
              <a:rPr lang="en-US" b="1" dirty="0">
                <a:cs typeface="Times New Roman" panose="02020603050405020304" pitchFamily="18" charset="0"/>
              </a:rPr>
              <a:t>B. Community Based Participatory </a:t>
            </a:r>
            <a:br>
              <a:rPr lang="en-US" b="1" dirty="0">
                <a:cs typeface="Times New Roman" panose="02020603050405020304" pitchFamily="18" charset="0"/>
              </a:rPr>
            </a:br>
            <a:r>
              <a:rPr lang="en-US" b="1" dirty="0">
                <a:cs typeface="Times New Roman" panose="02020603050405020304" pitchFamily="18" charset="0"/>
              </a:rPr>
              <a:t>     Research - Metrics</a:t>
            </a:r>
          </a:p>
        </p:txBody>
      </p:sp>
      <p:sp>
        <p:nvSpPr>
          <p:cNvPr id="3" name="Content Placeholder 2"/>
          <p:cNvSpPr>
            <a:spLocks noGrp="1"/>
          </p:cNvSpPr>
          <p:nvPr>
            <p:ph idx="1"/>
          </p:nvPr>
        </p:nvSpPr>
        <p:spPr>
          <a:xfrm>
            <a:off x="451104" y="1825625"/>
            <a:ext cx="9171867" cy="4848444"/>
          </a:xfrm>
        </p:spPr>
        <p:txBody>
          <a:bodyPr>
            <a:normAutofit/>
          </a:bodyPr>
          <a:lstStyle/>
          <a:p>
            <a:r>
              <a:rPr lang="en-US" sz="2400" dirty="0">
                <a:latin typeface="+mj-lt"/>
                <a:cs typeface="Times New Roman" panose="02020603050405020304" pitchFamily="18" charset="0"/>
              </a:rPr>
              <a:t>Compared to baseline assessments prior to commencing services:</a:t>
            </a:r>
          </a:p>
          <a:p>
            <a:pPr lvl="1"/>
            <a:r>
              <a:rPr lang="en-US" sz="2400" dirty="0">
                <a:latin typeface="+mj-lt"/>
                <a:cs typeface="Times New Roman" panose="02020603050405020304" pitchFamily="18" charset="0"/>
              </a:rPr>
              <a:t>Number of community groups or stakeholders involved in TC</a:t>
            </a:r>
          </a:p>
          <a:p>
            <a:pPr lvl="1"/>
            <a:r>
              <a:rPr lang="en-US" sz="2400" dirty="0">
                <a:latin typeface="+mj-lt"/>
                <a:cs typeface="Times New Roman" panose="02020603050405020304" pitchFamily="18" charset="0"/>
              </a:rPr>
              <a:t>Number of community groups making referrals</a:t>
            </a:r>
          </a:p>
          <a:p>
            <a:pPr lvl="1"/>
            <a:r>
              <a:rPr lang="en-US" sz="2400" dirty="0">
                <a:latin typeface="+mj-lt"/>
                <a:cs typeface="Times New Roman" panose="02020603050405020304" pitchFamily="18" charset="0"/>
              </a:rPr>
              <a:t>Number of community groups or stakeholders providing services to HGLNAs as part of the plan</a:t>
            </a:r>
          </a:p>
          <a:p>
            <a:pPr lvl="1"/>
            <a:r>
              <a:rPr lang="en-US" sz="2400" dirty="0">
                <a:latin typeface="+mj-lt"/>
                <a:cs typeface="Times New Roman" panose="02020603050405020304" pitchFamily="18" charset="0"/>
              </a:rPr>
              <a:t>Qualitative analysis of policies of state VR and stakeholders regarding MOUs stating formal collaboration and service coordination</a:t>
            </a:r>
          </a:p>
          <a:p>
            <a:pPr marL="0" indent="0">
              <a:buNone/>
            </a:pPr>
            <a:endParaRPr lang="en-US" sz="2400" dirty="0">
              <a:latin typeface="+mj-lt"/>
            </a:endParaRPr>
          </a:p>
        </p:txBody>
      </p:sp>
    </p:spTree>
    <p:custDataLst>
      <p:tags r:id="rId1"/>
    </p:custDataLst>
    <p:extLst>
      <p:ext uri="{BB962C8B-B14F-4D97-AF65-F5344CB8AC3E}">
        <p14:creationId xmlns:p14="http://schemas.microsoft.com/office/powerpoint/2010/main" val="33489009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1739"/>
          </a:xfrm>
        </p:spPr>
        <p:txBody>
          <a:bodyPr vert="horz" lIns="91440" tIns="45720" rIns="91440" bIns="45720" rtlCol="0" anchor="t">
            <a:normAutofit fontScale="90000"/>
          </a:bodyPr>
          <a:lstStyle/>
          <a:p>
            <a:r>
              <a:rPr lang="en-US" b="1" dirty="0">
                <a:cs typeface="Times New Roman" panose="02020603050405020304" pitchFamily="18" charset="0"/>
              </a:rPr>
              <a:t>C: Community Capacity - Outcome Measures</a:t>
            </a:r>
          </a:p>
        </p:txBody>
      </p:sp>
      <p:sp>
        <p:nvSpPr>
          <p:cNvPr id="3" name="Content Placeholder 2"/>
          <p:cNvSpPr>
            <a:spLocks noGrp="1"/>
          </p:cNvSpPr>
          <p:nvPr>
            <p:ph idx="1"/>
          </p:nvPr>
        </p:nvSpPr>
        <p:spPr>
          <a:xfrm>
            <a:off x="838200" y="1365504"/>
            <a:ext cx="8680270" cy="5298055"/>
          </a:xfrm>
        </p:spPr>
        <p:txBody>
          <a:bodyPr>
            <a:noAutofit/>
          </a:bodyPr>
          <a:lstStyle/>
          <a:p>
            <a:r>
              <a:rPr lang="en-US" sz="2000" dirty="0">
                <a:latin typeface="+mj-lt"/>
                <a:cs typeface="Times New Roman" panose="02020603050405020304" pitchFamily="18" charset="0"/>
              </a:rPr>
              <a:t>Number of distinct </a:t>
            </a:r>
            <a:r>
              <a:rPr lang="en-US" sz="2000" b="1" dirty="0">
                <a:solidFill>
                  <a:srgbClr val="3366FF"/>
                </a:solidFill>
                <a:latin typeface="+mj-lt"/>
                <a:cs typeface="Times New Roman" panose="02020603050405020304" pitchFamily="18" charset="0"/>
              </a:rPr>
              <a:t>strategies or interventions implemented </a:t>
            </a:r>
            <a:r>
              <a:rPr lang="en-US" sz="2000" dirty="0">
                <a:latin typeface="+mj-lt"/>
                <a:cs typeface="Times New Roman" panose="02020603050405020304" pitchFamily="18" charset="0"/>
              </a:rPr>
              <a:t>in TC either focused on </a:t>
            </a:r>
            <a:r>
              <a:rPr lang="en-US" sz="2000" b="1" dirty="0">
                <a:solidFill>
                  <a:srgbClr val="3366FF"/>
                </a:solidFill>
                <a:latin typeface="+mj-lt"/>
                <a:cs typeface="Times New Roman" panose="02020603050405020304" pitchFamily="18" charset="0"/>
              </a:rPr>
              <a:t>counselor</a:t>
            </a:r>
            <a:r>
              <a:rPr lang="en-US" sz="2000" dirty="0">
                <a:latin typeface="+mj-lt"/>
                <a:cs typeface="Times New Roman" panose="02020603050405020304" pitchFamily="18" charset="0"/>
              </a:rPr>
              <a:t> or </a:t>
            </a:r>
            <a:r>
              <a:rPr lang="en-US" sz="2000" b="1" dirty="0">
                <a:solidFill>
                  <a:srgbClr val="3366FF"/>
                </a:solidFill>
                <a:latin typeface="+mj-lt"/>
                <a:cs typeface="Times New Roman" panose="02020603050405020304" pitchFamily="18" charset="0"/>
              </a:rPr>
              <a:t>client skill acquisition on knowledge development</a:t>
            </a:r>
          </a:p>
          <a:p>
            <a:r>
              <a:rPr lang="en-US" sz="2000" b="1" dirty="0">
                <a:solidFill>
                  <a:srgbClr val="3366FF"/>
                </a:solidFill>
                <a:latin typeface="+mj-lt"/>
                <a:cs typeface="Times New Roman" panose="02020603050405020304" pitchFamily="18" charset="0"/>
              </a:rPr>
              <a:t>Costs of strategy or intervention </a:t>
            </a:r>
            <a:r>
              <a:rPr lang="en-US" sz="2000" dirty="0">
                <a:latin typeface="+mj-lt"/>
                <a:cs typeface="Times New Roman" panose="02020603050405020304" pitchFamily="18" charset="0"/>
              </a:rPr>
              <a:t>for both implementation and sustainability (based on cost estimates provided by VRTAC-TC partners)</a:t>
            </a:r>
          </a:p>
          <a:p>
            <a:r>
              <a:rPr lang="en-US" sz="2000" dirty="0">
                <a:latin typeface="+mj-lt"/>
                <a:cs typeface="Times New Roman" panose="02020603050405020304" pitchFamily="18" charset="0"/>
              </a:rPr>
              <a:t>Number of TCs using a specific strategies or intervention implemented in TC</a:t>
            </a:r>
          </a:p>
          <a:p>
            <a:r>
              <a:rPr lang="en-US" sz="2000" dirty="0">
                <a:latin typeface="+mj-lt"/>
                <a:cs typeface="Times New Roman" panose="02020603050405020304" pitchFamily="18" charset="0"/>
              </a:rPr>
              <a:t>Number of trainings offered in a specific strategies or intervention implemented in TCs</a:t>
            </a:r>
          </a:p>
          <a:p>
            <a:r>
              <a:rPr lang="en-US" sz="2000" dirty="0">
                <a:latin typeface="+mj-lt"/>
                <a:cs typeface="Times New Roman" panose="02020603050405020304" pitchFamily="18" charset="0"/>
              </a:rPr>
              <a:t>Community stakeholder satisfaction with training (based on Technology Acceptance Model constructs)</a:t>
            </a:r>
          </a:p>
          <a:p>
            <a:pPr lvl="1"/>
            <a:r>
              <a:rPr lang="en-US" sz="2000" dirty="0">
                <a:latin typeface="+mj-lt"/>
                <a:cs typeface="Times New Roman" panose="02020603050405020304" pitchFamily="18" charset="0"/>
              </a:rPr>
              <a:t>Relevance</a:t>
            </a:r>
          </a:p>
          <a:p>
            <a:pPr lvl="1"/>
            <a:r>
              <a:rPr lang="en-US" sz="2000" dirty="0">
                <a:latin typeface="+mj-lt"/>
                <a:cs typeface="Times New Roman" panose="02020603050405020304" pitchFamily="18" charset="0"/>
              </a:rPr>
              <a:t>Ease of Use</a:t>
            </a:r>
          </a:p>
          <a:p>
            <a:pPr lvl="1"/>
            <a:r>
              <a:rPr lang="en-US" sz="2000" dirty="0">
                <a:latin typeface="+mj-lt"/>
                <a:cs typeface="Times New Roman" panose="02020603050405020304" pitchFamily="18" charset="0"/>
              </a:rPr>
              <a:t>Utility</a:t>
            </a:r>
          </a:p>
          <a:p>
            <a:endParaRPr lang="en-US" sz="2000" dirty="0">
              <a:latin typeface="+mj-lt"/>
            </a:endParaRPr>
          </a:p>
        </p:txBody>
      </p:sp>
    </p:spTree>
    <p:custDataLst>
      <p:tags r:id="rId1"/>
    </p:custDataLst>
    <p:extLst>
      <p:ext uri="{BB962C8B-B14F-4D97-AF65-F5344CB8AC3E}">
        <p14:creationId xmlns:p14="http://schemas.microsoft.com/office/powerpoint/2010/main" val="4142449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17408" y="152400"/>
            <a:ext cx="2521581" cy="2583180"/>
          </a:xfrm>
          <a:prstGeom prst="rect">
            <a:avLst/>
          </a:prstGeom>
        </p:spPr>
      </p:pic>
      <p:sp>
        <p:nvSpPr>
          <p:cNvPr id="7" name="Content Placeholder 6"/>
          <p:cNvSpPr>
            <a:spLocks noGrp="1"/>
          </p:cNvSpPr>
          <p:nvPr>
            <p:ph idx="1"/>
          </p:nvPr>
        </p:nvSpPr>
        <p:spPr>
          <a:xfrm>
            <a:off x="677334" y="1600200"/>
            <a:ext cx="9015306" cy="5105400"/>
          </a:xfrm>
        </p:spPr>
        <p:txBody>
          <a:bodyPr>
            <a:normAutofit fontScale="85000" lnSpcReduction="10000"/>
          </a:bodyPr>
          <a:lstStyle/>
          <a:p>
            <a:pPr marL="0" indent="0">
              <a:lnSpc>
                <a:spcPct val="110000"/>
              </a:lnSpc>
              <a:buNone/>
            </a:pPr>
            <a:r>
              <a:rPr lang="en-US" sz="3200" dirty="0"/>
              <a:t>Defined as any economically disadvantaged community that qualifies as an Empowerment Zone:</a:t>
            </a:r>
          </a:p>
          <a:p>
            <a:pPr lvl="1">
              <a:lnSpc>
                <a:spcPct val="120000"/>
              </a:lnSpc>
            </a:pPr>
            <a:r>
              <a:rPr lang="en-US" sz="2800" dirty="0">
                <a:solidFill>
                  <a:schemeClr val="tx1">
                    <a:lumMod val="75000"/>
                  </a:schemeClr>
                </a:solidFill>
                <a:cs typeface="Times New Roman" panose="02020603050405020304" pitchFamily="18" charset="0"/>
              </a:rPr>
              <a:t>The median </a:t>
            </a:r>
            <a:r>
              <a:rPr lang="en-US" sz="2800" b="1" dirty="0">
                <a:solidFill>
                  <a:schemeClr val="accent5"/>
                </a:solidFill>
                <a:cs typeface="Times New Roman" panose="02020603050405020304" pitchFamily="18" charset="0"/>
              </a:rPr>
              <a:t>household </a:t>
            </a:r>
            <a:r>
              <a:rPr lang="en-US" sz="2800" b="1" dirty="0">
                <a:solidFill>
                  <a:schemeClr val="accent5"/>
                </a:solidFill>
              </a:rPr>
              <a:t>income </a:t>
            </a:r>
            <a:r>
              <a:rPr lang="en-US" sz="2800" dirty="0">
                <a:solidFill>
                  <a:schemeClr val="tx1">
                    <a:lumMod val="75000"/>
                  </a:schemeClr>
                </a:solidFill>
              </a:rPr>
              <a:t>is under 200% of the Federal poverty level;</a:t>
            </a:r>
            <a:endParaRPr lang="en-US" sz="2800" dirty="0">
              <a:solidFill>
                <a:schemeClr val="tx1">
                  <a:lumMod val="75000"/>
                </a:schemeClr>
              </a:solidFill>
              <a:cs typeface="Times New Roman" panose="02020603050405020304" pitchFamily="18" charset="0"/>
            </a:endParaRPr>
          </a:p>
          <a:p>
            <a:pPr lvl="1">
              <a:lnSpc>
                <a:spcPct val="120000"/>
              </a:lnSpc>
            </a:pPr>
            <a:r>
              <a:rPr lang="en-US" sz="2800" dirty="0">
                <a:solidFill>
                  <a:schemeClr val="tx1">
                    <a:lumMod val="75000"/>
                  </a:schemeClr>
                </a:solidFill>
                <a:cs typeface="Times New Roman" panose="02020603050405020304" pitchFamily="18" charset="0"/>
              </a:rPr>
              <a:t>The </a:t>
            </a:r>
            <a:r>
              <a:rPr lang="en-US" sz="2800" b="1" dirty="0">
                <a:solidFill>
                  <a:schemeClr val="accent5"/>
                </a:solidFill>
              </a:rPr>
              <a:t>unemployment rate </a:t>
            </a:r>
            <a:r>
              <a:rPr lang="en-US" sz="2800" dirty="0">
                <a:solidFill>
                  <a:schemeClr val="tx1">
                    <a:lumMod val="75000"/>
                  </a:schemeClr>
                </a:solidFill>
              </a:rPr>
              <a:t>is at, or above the national average; </a:t>
            </a:r>
          </a:p>
          <a:p>
            <a:pPr lvl="1">
              <a:lnSpc>
                <a:spcPct val="120000"/>
              </a:lnSpc>
            </a:pPr>
            <a:r>
              <a:rPr lang="en-US" sz="2800" dirty="0">
                <a:solidFill>
                  <a:schemeClr val="tx1">
                    <a:lumMod val="75000"/>
                  </a:schemeClr>
                </a:solidFill>
                <a:cs typeface="Times New Roman" panose="02020603050405020304" pitchFamily="18" charset="0"/>
              </a:rPr>
              <a:t>As a group, </a:t>
            </a:r>
            <a:r>
              <a:rPr lang="en-US" sz="2800" dirty="0">
                <a:solidFill>
                  <a:schemeClr val="tx1">
                    <a:lumMod val="75000"/>
                  </a:schemeClr>
                </a:solidFill>
              </a:rPr>
              <a:t>individuals with disabilities have historically sought, have been eligible for, or have received Vocational Rehabilitation (VR) services at </a:t>
            </a:r>
            <a:r>
              <a:rPr lang="en-US" sz="2800" b="1" dirty="0">
                <a:solidFill>
                  <a:srgbClr val="EB1969"/>
                </a:solidFill>
              </a:rPr>
              <a:t>less than 65% of the average rate of VR Agency, </a:t>
            </a:r>
            <a:r>
              <a:rPr lang="en-US" sz="2800" dirty="0">
                <a:solidFill>
                  <a:schemeClr val="tx1">
                    <a:lumMod val="75000"/>
                  </a:schemeClr>
                </a:solidFill>
              </a:rPr>
              <a:t>or</a:t>
            </a:r>
            <a:r>
              <a:rPr lang="en-US" sz="2800" b="1" dirty="0">
                <a:solidFill>
                  <a:schemeClr val="tx1">
                    <a:lumMod val="75000"/>
                  </a:schemeClr>
                </a:solidFill>
              </a:rPr>
              <a:t> </a:t>
            </a:r>
            <a:r>
              <a:rPr lang="en-US" sz="2800" b="1" dirty="0">
                <a:solidFill>
                  <a:schemeClr val="accent5"/>
                </a:solidFill>
              </a:rPr>
              <a:t>achieved</a:t>
            </a:r>
            <a:r>
              <a:rPr lang="en-US" sz="2800" b="1" dirty="0">
                <a:solidFill>
                  <a:schemeClr val="tx1">
                    <a:lumMod val="75000"/>
                  </a:schemeClr>
                </a:solidFill>
              </a:rPr>
              <a:t> </a:t>
            </a:r>
            <a:r>
              <a:rPr lang="en-US" sz="2800" b="1" dirty="0">
                <a:solidFill>
                  <a:schemeClr val="accent5"/>
                </a:solidFill>
              </a:rPr>
              <a:t>competitive integrated employment at</a:t>
            </a:r>
            <a:r>
              <a:rPr lang="en-US" sz="2800" dirty="0">
                <a:solidFill>
                  <a:schemeClr val="accent5"/>
                </a:solidFill>
              </a:rPr>
              <a:t> </a:t>
            </a:r>
            <a:r>
              <a:rPr lang="en-US" sz="2800" b="1" dirty="0">
                <a:solidFill>
                  <a:schemeClr val="accent5"/>
                </a:solidFill>
              </a:rPr>
              <a:t>65% or less </a:t>
            </a:r>
            <a:r>
              <a:rPr lang="en-US" sz="2800" dirty="0">
                <a:solidFill>
                  <a:schemeClr val="tx1">
                    <a:lumMod val="75000"/>
                  </a:schemeClr>
                </a:solidFill>
              </a:rPr>
              <a:t>of the State VR agency’s employment outcome level.</a:t>
            </a:r>
          </a:p>
          <a:p>
            <a:pPr lvl="1"/>
            <a:endParaRPr lang="en-US" sz="2800" dirty="0">
              <a:solidFill>
                <a:schemeClr val="tx1"/>
              </a:solidFill>
              <a:cs typeface="Times New Roman" panose="02020603050405020304" pitchFamily="18" charset="0"/>
            </a:endParaRPr>
          </a:p>
        </p:txBody>
      </p:sp>
      <p:sp>
        <p:nvSpPr>
          <p:cNvPr id="2" name="Title 1"/>
          <p:cNvSpPr>
            <a:spLocks noGrp="1"/>
          </p:cNvSpPr>
          <p:nvPr>
            <p:ph type="title"/>
          </p:nvPr>
        </p:nvSpPr>
        <p:spPr/>
        <p:txBody>
          <a:bodyPr vert="horz" lIns="91440" tIns="45720" rIns="91440" bIns="45720" rtlCol="0" anchor="t">
            <a:noAutofit/>
          </a:bodyPr>
          <a:lstStyle/>
          <a:p>
            <a:r>
              <a:rPr lang="en-US" b="1" dirty="0">
                <a:cs typeface="Times New Roman" panose="02020603050405020304" pitchFamily="18" charset="0"/>
              </a:rPr>
              <a:t>Targeted Communities (TCs)</a:t>
            </a:r>
          </a:p>
        </p:txBody>
      </p:sp>
    </p:spTree>
    <p:custDataLst>
      <p:tags r:id="rId1"/>
    </p:custDataLst>
    <p:extLst>
      <p:ext uri="{BB962C8B-B14F-4D97-AF65-F5344CB8AC3E}">
        <p14:creationId xmlns:p14="http://schemas.microsoft.com/office/powerpoint/2010/main" val="262136298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677863" y="485775"/>
            <a:ext cx="8596312" cy="55562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7500"/>
          </a:bodyPr>
          <a:lstStyle/>
          <a:p>
            <a:pPr marL="342900" marR="0" lvl="0" indent="-342900" algn="l" defTabSz="457200" rtl="0" eaLnBrk="1" fontAlgn="auto" latinLnBrk="0" hangingPunct="1">
              <a:lnSpc>
                <a:spcPct val="100000"/>
              </a:lnSpc>
              <a:spcBef>
                <a:spcPct val="0"/>
              </a:spcBef>
              <a:spcAft>
                <a:spcPts val="0"/>
              </a:spcAft>
              <a:buClr>
                <a:schemeClr val="accent1"/>
              </a:buClr>
              <a:buSzPct val="80000"/>
              <a:buFont typeface="Wingdings 3" charset="2"/>
              <a:buNone/>
              <a:tabLst/>
              <a:defRPr/>
            </a:pPr>
            <a:endParaRPr kumimoji="0" lang="en-US" sz="3600" b="1" i="0" u="none" strike="noStrike" kern="1200" cap="none" spc="0" normalizeH="0" baseline="0" noProof="0" dirty="0">
              <a:ln>
                <a:noFill/>
              </a:ln>
              <a:solidFill>
                <a:schemeClr val="accent2">
                  <a:lumMod val="50000"/>
                </a:schemeClr>
              </a:solidFill>
              <a:effectLst/>
              <a:uLnTx/>
              <a:uFillTx/>
              <a:latin typeface="+mj-lt"/>
              <a:ea typeface="+mj-ea"/>
              <a:cs typeface="Times New Roman" panose="02020603050405020304" pitchFamily="18" charset="0"/>
            </a:endParaRPr>
          </a:p>
          <a:p>
            <a:pPr marL="342900" marR="0" lvl="0" indent="-342900" algn="l" defTabSz="457200" rtl="0" eaLnBrk="1" fontAlgn="auto" latinLnBrk="0" hangingPunct="1">
              <a:lnSpc>
                <a:spcPct val="100000"/>
              </a:lnSpc>
              <a:spcBef>
                <a:spcPct val="0"/>
              </a:spcBef>
              <a:spcAft>
                <a:spcPts val="0"/>
              </a:spcAft>
              <a:buClr>
                <a:schemeClr val="accent1"/>
              </a:buClr>
              <a:buSzPct val="80000"/>
              <a:buFont typeface="Wingdings 3" charset="2"/>
              <a:buNone/>
              <a:tabLst/>
              <a:defRPr/>
            </a:pPr>
            <a:endParaRPr kumimoji="0" lang="en-US" sz="3600" b="1" i="0" u="none" strike="noStrike" kern="1200" cap="none" spc="0" normalizeH="0" baseline="0" noProof="0" dirty="0">
              <a:ln>
                <a:noFill/>
              </a:ln>
              <a:solidFill>
                <a:schemeClr val="accent2">
                  <a:lumMod val="50000"/>
                </a:schemeClr>
              </a:solidFill>
              <a:effectLst/>
              <a:uLnTx/>
              <a:uFillTx/>
              <a:latin typeface="+mj-lt"/>
              <a:ea typeface="+mj-ea"/>
              <a:cs typeface="Times New Roman" panose="02020603050405020304" pitchFamily="18" charset="0"/>
            </a:endParaRPr>
          </a:p>
          <a:p>
            <a:pPr marL="342900" marR="0" lvl="0" indent="-342900" algn="l" defTabSz="457200" rtl="0" eaLnBrk="1" fontAlgn="auto" latinLnBrk="0" hangingPunct="1">
              <a:lnSpc>
                <a:spcPct val="100000"/>
              </a:lnSpc>
              <a:spcBef>
                <a:spcPct val="0"/>
              </a:spcBef>
              <a:spcAft>
                <a:spcPts val="0"/>
              </a:spcAft>
              <a:buClr>
                <a:schemeClr val="accent1"/>
              </a:buClr>
              <a:buSzPct val="80000"/>
              <a:buFont typeface="Wingdings 3" charset="2"/>
              <a:buNone/>
              <a:tabLst/>
              <a:defRPr/>
            </a:pPr>
            <a:endParaRPr kumimoji="0" lang="en-US" sz="3600" b="1" i="0" u="none" strike="noStrike" kern="1200" cap="none" spc="0" normalizeH="0" baseline="0" noProof="0" dirty="0">
              <a:ln>
                <a:noFill/>
              </a:ln>
              <a:solidFill>
                <a:schemeClr val="accent2">
                  <a:lumMod val="50000"/>
                </a:schemeClr>
              </a:solidFill>
              <a:effectLst/>
              <a:uLnTx/>
              <a:uFillTx/>
              <a:latin typeface="+mj-lt"/>
              <a:ea typeface="+mj-ea"/>
              <a:cs typeface="Times New Roman" panose="02020603050405020304" pitchFamily="18" charset="0"/>
            </a:endParaRPr>
          </a:p>
          <a:p>
            <a:pPr marL="342900" marR="0" lvl="0" indent="-342900" algn="l" defTabSz="457200" rtl="0" eaLnBrk="1" fontAlgn="auto" latinLnBrk="0" hangingPunct="1">
              <a:lnSpc>
                <a:spcPct val="100000"/>
              </a:lnSpc>
              <a:spcBef>
                <a:spcPct val="0"/>
              </a:spcBef>
              <a:spcAft>
                <a:spcPts val="0"/>
              </a:spcAft>
              <a:buClr>
                <a:schemeClr val="accent1"/>
              </a:buClr>
              <a:buSzPct val="80000"/>
              <a:buFont typeface="Wingdings 3" charset="2"/>
              <a:buNone/>
              <a:tabLst/>
              <a:defRPr/>
            </a:pPr>
            <a:r>
              <a:rPr kumimoji="0" lang="en-US" sz="3600" b="1" i="0" u="none" strike="noStrike" kern="1200" cap="none" spc="0" normalizeH="0" baseline="0" noProof="0" dirty="0">
                <a:ln>
                  <a:noFill/>
                </a:ln>
                <a:solidFill>
                  <a:schemeClr val="accent2">
                    <a:lumMod val="50000"/>
                  </a:schemeClr>
                </a:solidFill>
                <a:effectLst/>
                <a:uLnTx/>
                <a:uFillTx/>
                <a:latin typeface="+mj-lt"/>
                <a:ea typeface="+mj-ea"/>
                <a:cs typeface="Times New Roman" panose="02020603050405020304" pitchFamily="18" charset="0"/>
              </a:rPr>
              <a:t>	</a:t>
            </a:r>
            <a:r>
              <a:rPr kumimoji="0" lang="en-US" sz="7400" b="1" i="0" u="none" strike="noStrike" kern="1200" cap="none" spc="0" normalizeH="0" baseline="0" noProof="0" dirty="0">
                <a:ln>
                  <a:noFill/>
                </a:ln>
                <a:solidFill>
                  <a:schemeClr val="accent2">
                    <a:lumMod val="50000"/>
                  </a:schemeClr>
                </a:solidFill>
                <a:effectLst/>
                <a:uLnTx/>
                <a:uFillTx/>
                <a:latin typeface="+mj-lt"/>
                <a:ea typeface="+mj-ea"/>
                <a:cs typeface="Times New Roman" panose="02020603050405020304" pitchFamily="18" charset="0"/>
              </a:rPr>
              <a:t>Questions and Answers</a:t>
            </a:r>
          </a:p>
        </p:txBody>
      </p:sp>
    </p:spTree>
    <p:custDataLst>
      <p:tags r:id="rId1"/>
    </p:custDataLst>
    <p:extLst>
      <p:ext uri="{BB962C8B-B14F-4D97-AF65-F5344CB8AC3E}">
        <p14:creationId xmlns:p14="http://schemas.microsoft.com/office/powerpoint/2010/main" val="15463653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7334" y="609600"/>
            <a:ext cx="8596668" cy="2000250"/>
          </a:xfrm>
        </p:spPr>
        <p:txBody>
          <a:bodyPr vert="horz" lIns="91440" tIns="45720" rIns="91440" bIns="45720" rtlCol="0" anchor="t">
            <a:normAutofit/>
          </a:bodyPr>
          <a:lstStyle/>
          <a:p>
            <a:r>
              <a:rPr lang="en-US" b="1" dirty="0">
                <a:cs typeface="Times New Roman" panose="02020603050405020304" pitchFamily="18" charset="0"/>
              </a:rPr>
              <a:t>Project E3: VR TAC TC</a:t>
            </a:r>
            <a:br>
              <a:rPr lang="en-US" b="1" dirty="0">
                <a:cs typeface="Times New Roman" panose="02020603050405020304" pitchFamily="18" charset="0"/>
              </a:rPr>
            </a:br>
            <a:r>
              <a:rPr lang="en-US" b="1" dirty="0">
                <a:cs typeface="Times New Roman" panose="02020603050405020304" pitchFamily="18" charset="0"/>
              </a:rPr>
              <a:t>web: projecte3.com</a:t>
            </a:r>
            <a:br>
              <a:rPr lang="en-US" b="1" dirty="0">
                <a:cs typeface="Times New Roman" panose="02020603050405020304" pitchFamily="18" charset="0"/>
              </a:rPr>
            </a:br>
            <a:r>
              <a:rPr lang="en-US" b="1" dirty="0">
                <a:cs typeface="Times New Roman" panose="02020603050405020304" pitchFamily="18" charset="0"/>
              </a:rPr>
              <a:t>email: contact@prjecte3.com</a:t>
            </a:r>
          </a:p>
        </p:txBody>
      </p:sp>
      <p:sp>
        <p:nvSpPr>
          <p:cNvPr id="2" name="Content Placeholder 1"/>
          <p:cNvSpPr>
            <a:spLocks noGrp="1"/>
          </p:cNvSpPr>
          <p:nvPr>
            <p:ph idx="1"/>
          </p:nvPr>
        </p:nvSpPr>
        <p:spPr>
          <a:xfrm>
            <a:off x="677334" y="2609850"/>
            <a:ext cx="9972673" cy="3705225"/>
          </a:xfrm>
        </p:spPr>
        <p:txBody>
          <a:bodyPr>
            <a:normAutofit fontScale="92500" lnSpcReduction="10000"/>
          </a:bodyPr>
          <a:lstStyle/>
          <a:p>
            <a:pPr marL="45720" indent="0">
              <a:lnSpc>
                <a:spcPct val="120000"/>
              </a:lnSpc>
              <a:spcBef>
                <a:spcPts val="0"/>
              </a:spcBef>
              <a:buNone/>
            </a:pPr>
            <a:r>
              <a:rPr lang="en-US" sz="2200" dirty="0">
                <a:latin typeface="+mj-lt"/>
                <a:cs typeface="Times New Roman" panose="02020603050405020304" pitchFamily="18" charset="0"/>
              </a:rPr>
              <a:t>Dr. Madan M. Kundu								Dr. </a:t>
            </a:r>
            <a:r>
              <a:rPr lang="en-US" sz="2200" dirty="0" err="1">
                <a:latin typeface="+mj-lt"/>
                <a:cs typeface="Times New Roman" panose="02020603050405020304" pitchFamily="18" charset="0"/>
              </a:rPr>
              <a:t>Alo</a:t>
            </a:r>
            <a:r>
              <a:rPr lang="en-US" sz="2200" dirty="0">
                <a:latin typeface="+mj-lt"/>
                <a:cs typeface="Times New Roman" panose="02020603050405020304" pitchFamily="18" charset="0"/>
              </a:rPr>
              <a:t> Dutta</a:t>
            </a:r>
          </a:p>
          <a:p>
            <a:pPr marL="45720" indent="0">
              <a:lnSpc>
                <a:spcPct val="120000"/>
              </a:lnSpc>
              <a:spcBef>
                <a:spcPts val="0"/>
              </a:spcBef>
              <a:buNone/>
            </a:pPr>
            <a:r>
              <a:rPr lang="en-US" sz="2200" dirty="0">
                <a:latin typeface="+mj-lt"/>
                <a:cs typeface="Times New Roman" panose="02020603050405020304" pitchFamily="18" charset="0"/>
              </a:rPr>
              <a:t>Project Director				      					Principal Investigator</a:t>
            </a:r>
          </a:p>
          <a:p>
            <a:pPr marL="45720" indent="0">
              <a:lnSpc>
                <a:spcPct val="120000"/>
              </a:lnSpc>
              <a:spcBef>
                <a:spcPts val="0"/>
              </a:spcBef>
              <a:buNone/>
            </a:pPr>
            <a:r>
              <a:rPr lang="en-US" sz="2200" dirty="0">
                <a:latin typeface="+mj-lt"/>
                <a:cs typeface="Times New Roman" panose="02020603050405020304" pitchFamily="18" charset="0"/>
              </a:rPr>
              <a:t>Department of Rehabilitation and Disability Studies</a:t>
            </a:r>
          </a:p>
          <a:p>
            <a:pPr marL="45720" indent="0">
              <a:lnSpc>
                <a:spcPct val="120000"/>
              </a:lnSpc>
              <a:spcBef>
                <a:spcPts val="0"/>
              </a:spcBef>
              <a:buNone/>
            </a:pPr>
            <a:r>
              <a:rPr lang="en-US" sz="2200" dirty="0">
                <a:latin typeface="+mj-lt"/>
                <a:cs typeface="Times New Roman" panose="02020603050405020304" pitchFamily="18" charset="0"/>
              </a:rPr>
              <a:t>Southern University</a:t>
            </a:r>
          </a:p>
          <a:p>
            <a:pPr marL="45720" indent="0">
              <a:lnSpc>
                <a:spcPct val="120000"/>
              </a:lnSpc>
              <a:spcBef>
                <a:spcPts val="0"/>
              </a:spcBef>
              <a:buNone/>
            </a:pPr>
            <a:r>
              <a:rPr lang="en-US" sz="2200" dirty="0">
                <a:latin typeface="+mj-lt"/>
                <a:cs typeface="Times New Roman" panose="02020603050405020304" pitchFamily="18" charset="0"/>
              </a:rPr>
              <a:t>231 Blanks Hall</a:t>
            </a:r>
          </a:p>
          <a:p>
            <a:pPr marL="45720" indent="0">
              <a:lnSpc>
                <a:spcPct val="120000"/>
              </a:lnSpc>
              <a:spcBef>
                <a:spcPts val="0"/>
              </a:spcBef>
              <a:buNone/>
            </a:pPr>
            <a:r>
              <a:rPr lang="en-US" sz="2200" dirty="0">
                <a:latin typeface="+mj-lt"/>
                <a:cs typeface="Times New Roman" panose="02020603050405020304" pitchFamily="18" charset="0"/>
              </a:rPr>
              <a:t>Baton Rouge, LA 70813</a:t>
            </a:r>
          </a:p>
          <a:p>
            <a:pPr marL="45720" indent="0">
              <a:lnSpc>
                <a:spcPct val="120000"/>
              </a:lnSpc>
              <a:spcBef>
                <a:spcPts val="0"/>
              </a:spcBef>
              <a:buNone/>
            </a:pPr>
            <a:endParaRPr lang="en-US" sz="2200" dirty="0">
              <a:latin typeface="+mj-lt"/>
              <a:cs typeface="Times New Roman" panose="02020603050405020304" pitchFamily="18" charset="0"/>
            </a:endParaRPr>
          </a:p>
          <a:p>
            <a:pPr marL="45720" indent="0">
              <a:lnSpc>
                <a:spcPct val="120000"/>
              </a:lnSpc>
              <a:spcBef>
                <a:spcPts val="0"/>
              </a:spcBef>
              <a:buNone/>
            </a:pPr>
            <a:r>
              <a:rPr lang="en-US" sz="2200" dirty="0">
                <a:latin typeface="+mj-lt"/>
                <a:cs typeface="Times New Roman" panose="02020603050405020304" pitchFamily="18" charset="0"/>
              </a:rPr>
              <a:t>Phone: 225-771-2325			            				Phone: 225-771-2335</a:t>
            </a:r>
          </a:p>
          <a:p>
            <a:pPr marL="45720" indent="0">
              <a:lnSpc>
                <a:spcPct val="120000"/>
              </a:lnSpc>
              <a:spcBef>
                <a:spcPts val="0"/>
              </a:spcBef>
              <a:buNone/>
            </a:pPr>
            <a:r>
              <a:rPr lang="en-US" sz="2200" dirty="0">
                <a:latin typeface="+mj-lt"/>
                <a:cs typeface="Times New Roman" panose="02020603050405020304" pitchFamily="18" charset="0"/>
              </a:rPr>
              <a:t>Fax:     225-771-2293			            				Fax:      225-771-2293</a:t>
            </a:r>
          </a:p>
          <a:p>
            <a:pPr marL="45720" indent="0">
              <a:lnSpc>
                <a:spcPct val="120000"/>
              </a:lnSpc>
              <a:spcBef>
                <a:spcPts val="0"/>
              </a:spcBef>
              <a:buNone/>
            </a:pPr>
            <a:r>
              <a:rPr lang="en-US" sz="2400" dirty="0">
                <a:solidFill>
                  <a:srgbClr val="0000FF"/>
                </a:solidFill>
                <a:latin typeface="+mj-lt"/>
                <a:cs typeface="Times New Roman" panose="02020603050405020304" pitchFamily="18" charset="0"/>
              </a:rPr>
              <a:t>E-mail: kundusubr@aol.com                                   E-mail: alodutta1992@aol.com</a:t>
            </a:r>
          </a:p>
          <a:p>
            <a:pPr marL="45720" indent="0">
              <a:lnSpc>
                <a:spcPct val="120000"/>
              </a:lnSpc>
              <a:spcBef>
                <a:spcPts val="0"/>
              </a:spcBef>
              <a:buNone/>
            </a:pPr>
            <a:endParaRPr lang="en-US" sz="2200" dirty="0">
              <a:latin typeface="+mj-lt"/>
              <a:cs typeface="Times New Roman" panose="02020603050405020304" pitchFamily="18" charset="0"/>
            </a:endParaRPr>
          </a:p>
          <a:p>
            <a:pPr marL="45720" indent="0">
              <a:buNone/>
            </a:pPr>
            <a:endParaRPr lang="en-US" dirty="0">
              <a:latin typeface="+mj-lt"/>
            </a:endParaRP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420099" y="729696"/>
            <a:ext cx="2362202" cy="951679"/>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17118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1886" y="1146048"/>
            <a:ext cx="9117874" cy="5955792"/>
          </a:xfrm>
        </p:spPr>
        <p:txBody>
          <a:bodyPr>
            <a:normAutofit lnSpcReduction="10000"/>
          </a:bodyPr>
          <a:lstStyle/>
          <a:p>
            <a:r>
              <a:rPr lang="en-US" sz="2300" dirty="0"/>
              <a:t>Defined as  groups of individuals with disabilities who are </a:t>
            </a:r>
            <a:r>
              <a:rPr lang="en-US" sz="2300" b="1" dirty="0">
                <a:solidFill>
                  <a:srgbClr val="00B050"/>
                </a:solidFill>
              </a:rPr>
              <a:t>frequently identified by State VR agencies throughout the Nation </a:t>
            </a:r>
            <a:r>
              <a:rPr lang="en-US" sz="2300" dirty="0"/>
              <a:t>in their statewide comprehensive needs assessments as groups </a:t>
            </a:r>
            <a:r>
              <a:rPr lang="en-US" sz="2300" dirty="0">
                <a:solidFill>
                  <a:schemeClr val="tx1"/>
                </a:solidFill>
              </a:rPr>
              <a:t>comprised of </a:t>
            </a:r>
            <a:r>
              <a:rPr lang="en-US" sz="2300" b="1" dirty="0">
                <a:solidFill>
                  <a:srgbClr val="00B050"/>
                </a:solidFill>
              </a:rPr>
              <a:t>individuals that are either underserved or who have achieved substandard performance</a:t>
            </a:r>
            <a:r>
              <a:rPr lang="en-US" sz="2300" dirty="0"/>
              <a:t>. For example,</a:t>
            </a:r>
          </a:p>
          <a:p>
            <a:pPr lvl="1"/>
            <a:r>
              <a:rPr lang="en-US" sz="2000" dirty="0"/>
              <a:t>Residents of rural and remote communities;</a:t>
            </a:r>
          </a:p>
          <a:p>
            <a:pPr lvl="1"/>
            <a:r>
              <a:rPr lang="en-US" sz="2000" dirty="0"/>
              <a:t>Adjudicated adults and youth;</a:t>
            </a:r>
          </a:p>
          <a:p>
            <a:pPr lvl="1"/>
            <a:r>
              <a:rPr lang="en-US" sz="2000" dirty="0"/>
              <a:t>Youth with disabilities in foster care;</a:t>
            </a:r>
          </a:p>
          <a:p>
            <a:pPr lvl="1"/>
            <a:r>
              <a:rPr lang="en-US" sz="2000" dirty="0"/>
              <a:t>Individuals with disabilities receiving Federal financial assistance through TANF;</a:t>
            </a:r>
          </a:p>
          <a:p>
            <a:pPr lvl="1"/>
            <a:r>
              <a:rPr lang="en-US" sz="2000" dirty="0"/>
              <a:t>Culturally diverse populations, e.g., African Americans, Hispanic Americans,</a:t>
            </a:r>
          </a:p>
          <a:p>
            <a:pPr marL="457200" lvl="1" indent="0">
              <a:buNone/>
            </a:pPr>
            <a:r>
              <a:rPr lang="en-US" sz="2000" dirty="0"/>
              <a:t>    Native Americans, and non-English speaking populations;</a:t>
            </a:r>
          </a:p>
          <a:p>
            <a:pPr lvl="1"/>
            <a:r>
              <a:rPr lang="en-US" sz="2000" dirty="0"/>
              <a:t>High school dropouts and functionally illiterate consumers;</a:t>
            </a:r>
          </a:p>
          <a:p>
            <a:pPr lvl="1"/>
            <a:r>
              <a:rPr lang="en-US" sz="2000" dirty="0"/>
              <a:t>Persons with multiple disabilities, </a:t>
            </a:r>
            <a:r>
              <a:rPr lang="en-US" sz="2000" i="1" dirty="0"/>
              <a:t>e.g., </a:t>
            </a:r>
            <a:r>
              <a:rPr lang="en-US" sz="2000" dirty="0"/>
              <a:t>deaf-blindness, HIV/AIDS, substance abuse; and</a:t>
            </a:r>
          </a:p>
          <a:p>
            <a:pPr lvl="1"/>
            <a:r>
              <a:rPr lang="en-US" sz="2000" dirty="0"/>
              <a:t>SSI and SSDI recipients, including subminimum-wage employees.</a:t>
            </a:r>
            <a:endParaRPr lang="en-US" sz="2000" dirty="0">
              <a:solidFill>
                <a:schemeClr val="tx1"/>
              </a:solidFill>
              <a:cs typeface="Times New Roman" panose="02020603050405020304" pitchFamily="18" charset="0"/>
            </a:endParaRPr>
          </a:p>
        </p:txBody>
      </p:sp>
      <p:sp>
        <p:nvSpPr>
          <p:cNvPr id="2" name="Title 1"/>
          <p:cNvSpPr>
            <a:spLocks noGrp="1"/>
          </p:cNvSpPr>
          <p:nvPr>
            <p:ph type="title"/>
          </p:nvPr>
        </p:nvSpPr>
        <p:spPr>
          <a:xfrm>
            <a:off x="245745" y="218440"/>
            <a:ext cx="11360251" cy="1320800"/>
          </a:xfrm>
        </p:spPr>
        <p:txBody>
          <a:bodyPr>
            <a:normAutofit/>
          </a:bodyPr>
          <a:lstStyle/>
          <a:p>
            <a:r>
              <a:rPr lang="en-US" sz="3200" b="1" dirty="0">
                <a:solidFill>
                  <a:schemeClr val="tx1"/>
                </a:solidFill>
                <a:cs typeface="Times New Roman" panose="02020603050405020304" pitchFamily="18" charset="0"/>
              </a:rPr>
              <a:t>High Leverage Groups with National Applicability (HLGNAs)</a:t>
            </a:r>
          </a:p>
        </p:txBody>
      </p:sp>
    </p:spTree>
    <p:custDataLst>
      <p:tags r:id="rId1"/>
    </p:custDataLst>
    <p:extLst>
      <p:ext uri="{BB962C8B-B14F-4D97-AF65-F5344CB8AC3E}">
        <p14:creationId xmlns:p14="http://schemas.microsoft.com/office/powerpoint/2010/main" val="10937192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6059" y="270602"/>
            <a:ext cx="9753600" cy="563562"/>
          </a:xfrm>
        </p:spPr>
        <p:txBody>
          <a:bodyPr vert="horz" lIns="91440" tIns="45720" rIns="91440" bIns="45720" rtlCol="0" anchor="t">
            <a:noAutofit/>
          </a:bodyPr>
          <a:lstStyle/>
          <a:p>
            <a:r>
              <a:rPr lang="en-US" b="1" dirty="0">
                <a:cs typeface="Times New Roman" panose="02020603050405020304" pitchFamily="18" charset="0"/>
              </a:rPr>
              <a:t>Project activities</a:t>
            </a:r>
          </a:p>
        </p:txBody>
      </p:sp>
      <p:sp>
        <p:nvSpPr>
          <p:cNvPr id="2" name="Content Placeholder 1"/>
          <p:cNvSpPr>
            <a:spLocks noGrp="1"/>
          </p:cNvSpPr>
          <p:nvPr>
            <p:ph idx="1"/>
          </p:nvPr>
        </p:nvSpPr>
        <p:spPr>
          <a:xfrm>
            <a:off x="447676" y="1034958"/>
            <a:ext cx="9753600" cy="5857875"/>
          </a:xfrm>
        </p:spPr>
        <p:txBody>
          <a:bodyPr>
            <a:noAutofit/>
          </a:bodyPr>
          <a:lstStyle/>
          <a:p>
            <a:pPr marL="45720" indent="0">
              <a:spcBef>
                <a:spcPts val="600"/>
              </a:spcBef>
              <a:buClrTx/>
              <a:buNone/>
            </a:pPr>
            <a:r>
              <a:rPr lang="en-US" sz="2000" b="1" dirty="0">
                <a:solidFill>
                  <a:schemeClr val="tx1"/>
                </a:solidFill>
                <a:latin typeface="+mj-lt"/>
                <a:cs typeface="Times New Roman" panose="02020603050405020304" pitchFamily="18" charset="0"/>
              </a:rPr>
              <a:t>I. Knowledge development:</a:t>
            </a:r>
          </a:p>
          <a:p>
            <a:pPr lvl="1">
              <a:spcBef>
                <a:spcPts val="600"/>
              </a:spcBef>
              <a:buClrTx/>
            </a:pPr>
            <a:r>
              <a:rPr lang="en-US" sz="2000" dirty="0">
                <a:solidFill>
                  <a:schemeClr val="tx1"/>
                </a:solidFill>
                <a:latin typeface="+mj-lt"/>
                <a:cs typeface="Times New Roman" panose="02020603050405020304" pitchFamily="18" charset="0"/>
              </a:rPr>
              <a:t>Technical assistance needs assessment survey of 80 state VR agencies</a:t>
            </a:r>
          </a:p>
          <a:p>
            <a:pPr lvl="1">
              <a:spcBef>
                <a:spcPts val="600"/>
              </a:spcBef>
              <a:buClrTx/>
            </a:pPr>
            <a:r>
              <a:rPr lang="en-US" sz="2000" dirty="0">
                <a:solidFill>
                  <a:schemeClr val="tx1"/>
                </a:solidFill>
                <a:latin typeface="+mj-lt"/>
                <a:cs typeface="Times New Roman" panose="02020603050405020304" pitchFamily="18" charset="0"/>
              </a:rPr>
              <a:t>Literature review of emerging, promising, and evidence-based practices </a:t>
            </a:r>
          </a:p>
          <a:p>
            <a:pPr lvl="1">
              <a:spcBef>
                <a:spcPts val="600"/>
              </a:spcBef>
              <a:buClrTx/>
            </a:pPr>
            <a:r>
              <a:rPr lang="en-US" sz="2000" dirty="0">
                <a:solidFill>
                  <a:schemeClr val="tx1"/>
                </a:solidFill>
                <a:latin typeface="+mj-lt"/>
                <a:cs typeface="Times New Roman" panose="02020603050405020304" pitchFamily="18" charset="0"/>
              </a:rPr>
              <a:t>Active involvement of targeted community experts and representatives</a:t>
            </a:r>
          </a:p>
          <a:p>
            <a:pPr lvl="2">
              <a:spcBef>
                <a:spcPts val="600"/>
              </a:spcBef>
              <a:buClrTx/>
            </a:pPr>
            <a:r>
              <a:rPr lang="en-US" sz="2000" dirty="0">
                <a:solidFill>
                  <a:schemeClr val="tx1"/>
                </a:solidFill>
                <a:latin typeface="+mj-lt"/>
                <a:cs typeface="Times New Roman" panose="02020603050405020304" pitchFamily="18" charset="0"/>
              </a:rPr>
              <a:t>Focus groups, structured interview, interactions via webcasts/teleconferences, etc.</a:t>
            </a:r>
          </a:p>
          <a:p>
            <a:pPr marL="45720" indent="0">
              <a:spcBef>
                <a:spcPts val="600"/>
              </a:spcBef>
              <a:buClrTx/>
              <a:buNone/>
            </a:pPr>
            <a:r>
              <a:rPr lang="en-US" sz="2000" b="1" dirty="0">
                <a:solidFill>
                  <a:schemeClr val="tx1"/>
                </a:solidFill>
                <a:latin typeface="+mj-lt"/>
                <a:cs typeface="Times New Roman" panose="02020603050405020304" pitchFamily="18" charset="0"/>
              </a:rPr>
              <a:t>II. Targeted community selection with input from state VR agencies:</a:t>
            </a:r>
          </a:p>
          <a:p>
            <a:pPr lvl="1">
              <a:spcBef>
                <a:spcPts val="600"/>
              </a:spcBef>
              <a:buClrTx/>
            </a:pPr>
            <a:r>
              <a:rPr lang="en-US" sz="2000" dirty="0">
                <a:solidFill>
                  <a:schemeClr val="tx1"/>
                </a:solidFill>
                <a:latin typeface="+mj-lt"/>
                <a:cs typeface="Times New Roman" panose="02020603050405020304" pitchFamily="18" charset="0"/>
              </a:rPr>
              <a:t>Surveyed state agencies to identify at least 2 underserved groups located in targeted communities</a:t>
            </a:r>
          </a:p>
          <a:p>
            <a:pPr lvl="1">
              <a:spcBef>
                <a:spcPts val="600"/>
              </a:spcBef>
              <a:buClrTx/>
            </a:pPr>
            <a:r>
              <a:rPr lang="en-US" sz="2000" dirty="0">
                <a:solidFill>
                  <a:schemeClr val="tx1"/>
                </a:solidFill>
                <a:latin typeface="+mj-lt"/>
                <a:cs typeface="Times New Roman" panose="02020603050405020304" pitchFamily="18" charset="0"/>
              </a:rPr>
              <a:t>Selected 12 targeted communities and develop intensive TA proposals in 12 states:</a:t>
            </a:r>
          </a:p>
          <a:p>
            <a:pPr marL="457200" lvl="1" indent="0">
              <a:spcBef>
                <a:spcPts val="600"/>
              </a:spcBef>
              <a:buClrTx/>
              <a:buNone/>
            </a:pPr>
            <a:r>
              <a:rPr lang="en-US" sz="2000" dirty="0">
                <a:solidFill>
                  <a:schemeClr val="tx1"/>
                </a:solidFill>
                <a:latin typeface="+mj-lt"/>
                <a:cs typeface="Times New Roman" panose="02020603050405020304" pitchFamily="18" charset="0"/>
              </a:rPr>
              <a:t>    - CA, IL, KY, LA, MT, NM, NC, NH, OR, SC, TX, and VA.</a:t>
            </a:r>
          </a:p>
          <a:p>
            <a:pPr marL="115888" lvl="1" indent="0">
              <a:spcBef>
                <a:spcPts val="600"/>
              </a:spcBef>
              <a:buClrTx/>
              <a:buNone/>
            </a:pPr>
            <a:r>
              <a:rPr lang="en-US" sz="2000" b="1" dirty="0">
                <a:solidFill>
                  <a:schemeClr val="tx1"/>
                </a:solidFill>
                <a:latin typeface="+mj-lt"/>
                <a:cs typeface="Times New Roman" panose="02020603050405020304" pitchFamily="18" charset="0"/>
              </a:rPr>
              <a:t>III. Intensive Technical Assistance: 	</a:t>
            </a:r>
          </a:p>
          <a:p>
            <a:pPr lvl="1">
              <a:spcBef>
                <a:spcPts val="600"/>
              </a:spcBef>
              <a:buClrTx/>
            </a:pPr>
            <a:r>
              <a:rPr lang="en-US" sz="2000" dirty="0">
                <a:solidFill>
                  <a:schemeClr val="tx1"/>
                </a:solidFill>
                <a:latin typeface="+mj-lt"/>
                <a:cs typeface="Times New Roman" panose="02020603050405020304" pitchFamily="18" charset="0"/>
              </a:rPr>
              <a:t>12 Targeted Communities and 12 Replication Sites </a:t>
            </a:r>
          </a:p>
          <a:p>
            <a:pPr marL="858838" lvl="2" indent="-396875">
              <a:spcBef>
                <a:spcPts val="600"/>
              </a:spcBef>
              <a:buClrTx/>
            </a:pPr>
            <a:r>
              <a:rPr lang="en-US" sz="2000" dirty="0">
                <a:solidFill>
                  <a:schemeClr val="tx1"/>
                </a:solidFill>
                <a:latin typeface="+mj-lt"/>
                <a:cs typeface="Times New Roman" panose="02020603050405020304" pitchFamily="18" charset="0"/>
              </a:rPr>
              <a:t>receive long-term, on-going, and on-site TA to increase Competitive Integrated Employment (CIE) outcomes and community integration of people with disabilities in TCs.</a:t>
            </a:r>
          </a:p>
          <a:p>
            <a:pPr marL="115888" lvl="1" indent="0">
              <a:spcBef>
                <a:spcPts val="600"/>
              </a:spcBef>
              <a:buClrTx/>
              <a:buNone/>
            </a:pPr>
            <a:r>
              <a:rPr lang="en-US" sz="2000" b="1" dirty="0">
                <a:solidFill>
                  <a:schemeClr val="tx1"/>
                </a:solidFill>
                <a:latin typeface="+mj-lt"/>
                <a:cs typeface="Times New Roman" panose="02020603050405020304" pitchFamily="18" charset="0"/>
              </a:rPr>
              <a:t>        </a:t>
            </a:r>
          </a:p>
        </p:txBody>
      </p:sp>
    </p:spTree>
    <p:custDataLst>
      <p:tags r:id="rId1"/>
    </p:custDataLst>
    <p:extLst>
      <p:ext uri="{BB962C8B-B14F-4D97-AF65-F5344CB8AC3E}">
        <p14:creationId xmlns:p14="http://schemas.microsoft.com/office/powerpoint/2010/main" val="485677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1886" y="126593"/>
            <a:ext cx="9753600" cy="868362"/>
          </a:xfrm>
        </p:spPr>
        <p:txBody>
          <a:bodyPr vert="horz" lIns="91440" tIns="45720" rIns="91440" bIns="45720" rtlCol="0" anchor="t">
            <a:noAutofit/>
          </a:bodyPr>
          <a:lstStyle/>
          <a:p>
            <a:r>
              <a:rPr lang="en-US" b="1" dirty="0">
                <a:cs typeface="Times New Roman" panose="02020603050405020304" pitchFamily="18" charset="0"/>
              </a:rPr>
              <a:t>Project activities (Cont’d)</a:t>
            </a:r>
          </a:p>
        </p:txBody>
      </p:sp>
      <p:sp>
        <p:nvSpPr>
          <p:cNvPr id="2" name="Content Placeholder 1"/>
          <p:cNvSpPr>
            <a:spLocks noGrp="1"/>
          </p:cNvSpPr>
          <p:nvPr>
            <p:ph idx="1"/>
          </p:nvPr>
        </p:nvSpPr>
        <p:spPr>
          <a:xfrm>
            <a:off x="391886" y="994955"/>
            <a:ext cx="8638903" cy="5867400"/>
          </a:xfrm>
        </p:spPr>
        <p:txBody>
          <a:bodyPr>
            <a:noAutofit/>
          </a:bodyPr>
          <a:lstStyle/>
          <a:p>
            <a:pPr marL="45720" indent="0">
              <a:buClrTx/>
              <a:buNone/>
            </a:pPr>
            <a:r>
              <a:rPr lang="en-US" sz="2000" b="1" dirty="0">
                <a:solidFill>
                  <a:schemeClr val="tx1"/>
                </a:solidFill>
                <a:latin typeface="+mj-lt"/>
                <a:cs typeface="Times New Roman" panose="02020603050405020304" pitchFamily="18" charset="0"/>
              </a:rPr>
              <a:t>IV. Targeted and Universal Technical Assistance:</a:t>
            </a:r>
          </a:p>
          <a:p>
            <a:pPr lvl="1"/>
            <a:endParaRPr lang="en-US" sz="2000" baseline="30000" dirty="0">
              <a:solidFill>
                <a:schemeClr val="tx1"/>
              </a:solidFill>
              <a:latin typeface="+mj-lt"/>
              <a:cs typeface="Times New Roman" panose="02020603050405020304" pitchFamily="18" charset="0"/>
            </a:endParaRPr>
          </a:p>
          <a:p>
            <a:pPr lvl="1">
              <a:spcBef>
                <a:spcPts val="0"/>
              </a:spcBef>
            </a:pPr>
            <a:r>
              <a:rPr lang="en-US" sz="2000" dirty="0">
                <a:solidFill>
                  <a:schemeClr val="tx1"/>
                </a:solidFill>
                <a:latin typeface="+mj-lt"/>
                <a:cs typeface="Times New Roman" panose="02020603050405020304" pitchFamily="18" charset="0"/>
              </a:rPr>
              <a:t>Provides products and services to state VR agencies and rehabilitation professionals representing SRCs, ILCs, CRPs and CBOs.</a:t>
            </a:r>
          </a:p>
          <a:p>
            <a:pPr marL="457200" lvl="1" indent="0">
              <a:spcBef>
                <a:spcPts val="0"/>
              </a:spcBef>
              <a:buNone/>
            </a:pPr>
            <a:r>
              <a:rPr lang="en-US" sz="2000" dirty="0">
                <a:solidFill>
                  <a:schemeClr val="tx1"/>
                </a:solidFill>
                <a:latin typeface="+mj-lt"/>
                <a:cs typeface="Times New Roman" panose="02020603050405020304" pitchFamily="18" charset="0"/>
              </a:rPr>
              <a:t>	- Information developed collaboratively and disseminated through </a:t>
            </a:r>
          </a:p>
          <a:p>
            <a:pPr marL="457200" lvl="1" indent="0">
              <a:spcBef>
                <a:spcPts val="0"/>
              </a:spcBef>
              <a:buNone/>
            </a:pPr>
            <a:r>
              <a:rPr lang="en-US" sz="2000" dirty="0">
                <a:solidFill>
                  <a:schemeClr val="tx1"/>
                </a:solidFill>
                <a:latin typeface="+mj-lt"/>
                <a:cs typeface="Times New Roman" panose="02020603050405020304" pitchFamily="18" charset="0"/>
              </a:rPr>
              <a:t>        Communities of Practice (</a:t>
            </a:r>
            <a:r>
              <a:rPr lang="en-US" sz="2000" dirty="0" err="1">
                <a:solidFill>
                  <a:schemeClr val="tx1"/>
                </a:solidFill>
                <a:latin typeface="+mj-lt"/>
                <a:cs typeface="Times New Roman" panose="02020603050405020304" pitchFamily="18" charset="0"/>
              </a:rPr>
              <a:t>CoPs</a:t>
            </a:r>
            <a:r>
              <a:rPr lang="en-US" sz="2000" dirty="0">
                <a:solidFill>
                  <a:schemeClr val="tx1"/>
                </a:solidFill>
                <a:latin typeface="+mj-lt"/>
                <a:cs typeface="Times New Roman" panose="02020603050405020304" pitchFamily="18" charset="0"/>
              </a:rPr>
              <a:t>), Project E3 website, NCRTM, and CSAVR. </a:t>
            </a:r>
          </a:p>
          <a:p>
            <a:pPr lvl="1">
              <a:spcBef>
                <a:spcPts val="0"/>
              </a:spcBef>
            </a:pPr>
            <a:endParaRPr lang="en-US" sz="2000" dirty="0">
              <a:solidFill>
                <a:schemeClr val="tx1"/>
              </a:solidFill>
              <a:latin typeface="+mj-lt"/>
              <a:cs typeface="Times New Roman" panose="02020603050405020304" pitchFamily="18" charset="0"/>
            </a:endParaRPr>
          </a:p>
          <a:p>
            <a:pPr lvl="1">
              <a:spcBef>
                <a:spcPts val="0"/>
              </a:spcBef>
            </a:pPr>
            <a:r>
              <a:rPr lang="en-US" sz="2000" dirty="0">
                <a:solidFill>
                  <a:schemeClr val="tx1"/>
                </a:solidFill>
                <a:latin typeface="+mj-lt"/>
                <a:cs typeface="Times New Roman" panose="02020603050405020304" pitchFamily="18" charset="0"/>
              </a:rPr>
              <a:t>A relationship is established between the TA recipient and one or more TA center staff.  This category of TA includes one-time, labor-intensive events, such as facilitating strategic planning or hosting regional or national conferences.</a:t>
            </a:r>
          </a:p>
          <a:p>
            <a:pPr marL="457200" lvl="1" indent="0">
              <a:spcBef>
                <a:spcPts val="0"/>
              </a:spcBef>
              <a:buNone/>
            </a:pPr>
            <a:endParaRPr lang="en-US" sz="2000" dirty="0">
              <a:solidFill>
                <a:schemeClr val="tx1"/>
              </a:solidFill>
              <a:latin typeface="+mj-lt"/>
              <a:cs typeface="Times New Roman" panose="02020603050405020304" pitchFamily="18" charset="0"/>
            </a:endParaRPr>
          </a:p>
          <a:p>
            <a:pPr lvl="1">
              <a:spcBef>
                <a:spcPts val="0"/>
              </a:spcBef>
            </a:pPr>
            <a:r>
              <a:rPr lang="en-US" sz="2000" dirty="0">
                <a:solidFill>
                  <a:schemeClr val="tx1"/>
                </a:solidFill>
                <a:latin typeface="+mj-lt"/>
                <a:cs typeface="Times New Roman" panose="02020603050405020304" pitchFamily="18" charset="0"/>
              </a:rPr>
              <a:t>It can also include episodic, less labor-intensive events that extend over a period of time, such as facilitating a series of conference calls on single or multiple topics that are designed around the needs of the recipients.</a:t>
            </a:r>
          </a:p>
          <a:p>
            <a:pPr marL="457200" lvl="1" indent="0">
              <a:spcBef>
                <a:spcPts val="0"/>
              </a:spcBef>
              <a:buNone/>
            </a:pPr>
            <a:endParaRPr lang="en-US" sz="2000" dirty="0">
              <a:solidFill>
                <a:schemeClr val="tx1"/>
              </a:solidFill>
              <a:latin typeface="+mj-lt"/>
              <a:cs typeface="Times New Roman" panose="02020603050405020304" pitchFamily="18" charset="0"/>
            </a:endParaRPr>
          </a:p>
          <a:p>
            <a:pPr lvl="1">
              <a:spcBef>
                <a:spcPts val="0"/>
              </a:spcBef>
            </a:pPr>
            <a:r>
              <a:rPr lang="en-US" sz="2000" dirty="0">
                <a:solidFill>
                  <a:schemeClr val="tx1"/>
                </a:solidFill>
                <a:latin typeface="+mj-lt"/>
                <a:cs typeface="Times New Roman" panose="02020603050405020304" pitchFamily="18" charset="0"/>
              </a:rPr>
              <a:t>Facilitating Communities of Practice can also be considered targeted, specialized TA.</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44201" y="198438"/>
            <a:ext cx="1229405" cy="49530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11331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FACET" val="mTkK3Sju"/>
  <p:tag name="MMPROD_NEXTUNIQUEID" val="10009"/>
  <p:tag name="ARTICULATE_SLIDE_COUNT" val="61"/>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 - &amp;quot;RSA Project E3: Educate, Empower, and Employ: Applications of Community-based Participatory Research (CBPR) in Targ&quot;/&gt;&lt;property id=&quot;20307&quot; value=&quot;487&quot;/&gt;&lt;/object&gt;&lt;object type=&quot;3&quot; unique_id=&quot;10004&quot;&gt;&lt;property id=&quot;20148&quot; value=&quot;5&quot;/&gt;&lt;property id=&quot;20300&quot; value=&quot;Slide 2 - &amp;quot;              VOCATIONAL REHABILITATION TECHNICAL ASSISTANCE  CENTER FOR  TARGETED COMMUNITIES (VR-TAC-TC) PROJECT &quot;/&gt;&lt;property id=&quot;20307&quot; value=&quot;488&quot;/&gt;&lt;/object&gt;&lt;object type=&quot;3&quot; unique_id=&quot;10005&quot;&gt;&lt;property id=&quot;20148&quot; value=&quot;5&quot;/&gt;&lt;property id=&quot;20300&quot; value=&quot;Slide 3 - &amp;quot;Acknowledgement&amp;quot;&quot;/&gt;&lt;property id=&quot;20307&quot; value=&quot;515&quot;/&gt;&lt;/object&gt;&lt;object type=&quot;3&quot; unique_id=&quot;10006&quot;&gt;&lt;property id=&quot;20148&quot; value=&quot;5&quot;/&gt;&lt;property id=&quot;20300&quot; value=&quot;Slide 4 - &amp;quot;The Project&amp;quot;&quot;/&gt;&lt;property id=&quot;20307&quot; value=&quot;489&quot;/&gt;&lt;/object&gt;&lt;object type=&quot;3&quot; unique_id=&quot;10007&quot;&gt;&lt;property id=&quot;20148&quot; value=&quot;5&quot;/&gt;&lt;property id=&quot;20300&quot; value=&quot;Slide 5 - &amp;quot;The Purpose&amp;quot;&quot;/&gt;&lt;property id=&quot;20307&quot; value=&quot;490&quot;/&gt;&lt;/object&gt;&lt;object type=&quot;3&quot; unique_id=&quot;10008&quot;&gt;&lt;property id=&quot;20148&quot; value=&quot;5&quot;/&gt;&lt;property id=&quot;20300&quot; value=&quot;Slide 6 - &amp;quot;Targeted Communities (TCs)&amp;quot;&quot;/&gt;&lt;property id=&quot;20307&quot; value=&quot;491&quot;/&gt;&lt;/object&gt;&lt;object type=&quot;3&quot; unique_id=&quot;10009&quot;&gt;&lt;property id=&quot;20148&quot; value=&quot;5&quot;/&gt;&lt;property id=&quot;20300&quot; value=&quot;Slide 7 - &amp;quot;High Leverage Groups with National Applicability (HLGNAs)&amp;quot;&quot;/&gt;&lt;property id=&quot;20307&quot; value=&quot;492&quot;/&gt;&lt;/object&gt;&lt;object type=&quot;3&quot; unique_id=&quot;10010&quot;&gt;&lt;property id=&quot;20148&quot; value=&quot;5&quot;/&gt;&lt;property id=&quot;20300&quot; value=&quot;Slide 8 - &amp;quot;Project activities&amp;quot;&quot;/&gt;&lt;property id=&quot;20307&quot; value=&quot;516&quot;/&gt;&lt;/object&gt;&lt;object type=&quot;3&quot; unique_id=&quot;10011&quot;&gt;&lt;property id=&quot;20148&quot; value=&quot;5&quot;/&gt;&lt;property id=&quot;20300&quot; value=&quot;Slide 9 - &amp;quot;Project activities (Cont’d)&amp;quot;&quot;/&gt;&lt;property id=&quot;20307&quot; value=&quot;517&quot;/&gt;&lt;/object&gt;&lt;object type=&quot;3&quot; unique_id=&quot;10012&quot;&gt;&lt;property id=&quot;20148&quot; value=&quot;5&quot;/&gt;&lt;property id=&quot;20300&quot; value=&quot;Slide 10 - &amp;quot;Project activities (Cont’d 2)&amp;quot;&quot;/&gt;&lt;property id=&quot;20307&quot; value=&quot;518&quot;/&gt;&lt;/object&gt;&lt;object type=&quot;3&quot; unique_id=&quot;10013&quot;&gt;&lt;property id=&quot;20148&quot; value=&quot;5&quot;/&gt;&lt;property id=&quot;20300&quot; value=&quot;Slide 11 - &amp;quot;Project E3 Engagement with VR Agencies &amp;quot;&quot;/&gt;&lt;property id=&quot;20307&quot; value=&quot;494&quot;/&gt;&lt;/object&gt;&lt;object type=&quot;3&quot; unique_id=&quot;10014&quot;&gt;&lt;property id=&quot;20148&quot; value=&quot;5&quot;/&gt;&lt;property id=&quot;20300&quot; value=&quot;Slide 12 - &amp;quot;Project E3 Outcomes&amp;quot;&quot;/&gt;&lt;property id=&quot;20307&quot; value=&quot;493&quot;/&gt;&lt;/object&gt;&lt;object type=&quot;3&quot; unique_id=&quot;10015&quot;&gt;&lt;property id=&quot;20148&quot; value=&quot;5&quot;/&gt;&lt;property id=&quot;20300&quot; value=&quot;Slide 13 - &amp;quot;    Community-Based Participatory Research                             (CBPR)  &amp;quot;&quot;/&gt;&lt;property id=&quot;20307&quot; value=&quot;513&quot;/&gt;&lt;/object&gt;&lt;object type=&quot;3&quot; unique_id=&quot;10016&quot;&gt;&lt;property id=&quot;20148&quot; value=&quot;5&quot;/&gt;&lt;property id=&quot;20300&quot; value=&quot;Slide 14 - &amp;quot;More about CBPR&amp;quot;&quot;/&gt;&lt;property id=&quot;20307&quot; value=&quot;455&quot;/&gt;&lt;/object&gt;&lt;object type=&quot;3&quot; unique_id=&quot;10017&quot;&gt;&lt;property id=&quot;20148&quot; value=&quot;5&quot;/&gt;&lt;property id=&quot;20300&quot; value=&quot;Slide 15 - &amp;quot;The CBPR Process&amp;quot;&quot;/&gt;&lt;property id=&quot;20307&quot; value=&quot;456&quot;/&gt;&lt;/object&gt;&lt;object type=&quot;3&quot; unique_id=&quot;10018&quot;&gt;&lt;property id=&quot;20148&quot; value=&quot;5&quot;/&gt;&lt;property id=&quot;20300&quot; value=&quot;Slide 16 - &amp;quot;The foundation of CBPR is the collaborative partnership &amp;quot;&quot;/&gt;&lt;property id=&quot;20307&quot; value=&quot;457&quot;/&gt;&lt;/object&gt;&lt;object type=&quot;3&quot; unique_id=&quot;10019&quot;&gt;&lt;property id=&quot;20148&quot; value=&quot;5&quot;/&gt;&lt;property id=&quot;20300&quot; value=&quot;Slide 17 - &amp;quot;Organizational Representatives  (the community gate keepers)&amp;quot;&quot;/&gt;&lt;property id=&quot;20307&quot; value=&quot;458&quot;/&gt;&lt;/object&gt;&lt;object type=&quot;3&quot; unique_id=&quot;10020&quot;&gt;&lt;property id=&quot;20148&quot; value=&quot;5&quot;/&gt;&lt;property id=&quot;20300&quot; value=&quot;Slide 18 - &amp;quot;  14 Partnership Principles&amp;quot;&quot;/&gt;&lt;property id=&quot;20307&quot; value=&quot;459&quot;/&gt;&lt;/object&gt;&lt;object type=&quot;3&quot; unique_id=&quot;10021&quot;&gt;&lt;property id=&quot;20148&quot; value=&quot;5&quot;/&gt;&lt;property id=&quot;20300&quot; value=&quot;Slide 19 - &amp;quot;Networking, Building Trust, &amp;amp; Negotiation: are key in partnership development   Networking:  &amp;quot;&quot;/&gt;&lt;property id=&quot;20307&quot; value=&quot;460&quot;/&gt;&lt;/object&gt;&lt;object type=&quot;3&quot; unique_id=&quot;10022&quot;&gt;&lt;property id=&quot;20148&quot; value=&quot;5&quot;/&gt;&lt;property id=&quot;20300&quot; value=&quot;Slide 20 - &amp;quot;Building Trust&amp;quot;&quot;/&gt;&lt;property id=&quot;20307&quot; value=&quot;461&quot;/&gt;&lt;/object&gt;&lt;object type=&quot;3&quot; unique_id=&quot;10023&quot;&gt;&lt;property id=&quot;20148&quot; value=&quot;5&quot;/&gt;&lt;property id=&quot;20300&quot; value=&quot;Slide 21 - &amp;quot;Negotiation&amp;quot;&quot;/&gt;&lt;property id=&quot;20307&quot; value=&quot;462&quot;/&gt;&lt;/object&gt;&lt;object type=&quot;3&quot; unique_id=&quot;10024&quot;&gt;&lt;property id=&quot;20148&quot; value=&quot;5&quot;/&gt;&lt;property id=&quot;20300&quot; value=&quot;Slide 22 - &amp;quot;Seven components of CBPR&amp;quot;&quot;/&gt;&lt;property id=&quot;20307&quot; value=&quot;463&quot;/&gt;&lt;/object&gt;&lt;object type=&quot;3&quot; unique_id=&quot;10025&quot;&gt;&lt;property id=&quot;20148&quot; value=&quot;5&quot;/&gt;&lt;property id=&quot;20300&quot; value=&quot;Slide 23 - &amp;quot;Seven components of CBPR - 2&amp;quot;&quot;/&gt;&lt;property id=&quot;20307&quot; value=&quot;464&quot;/&gt;&lt;/object&gt;&lt;object type=&quot;3&quot; unique_id=&quot;10026&quot;&gt;&lt;property id=&quot;20148&quot; value=&quot;5&quot;/&gt;&lt;property id=&quot;20300&quot; value=&quot;Slide 24 - &amp;quot;3. Define priorities&amp;quot;&quot;/&gt;&lt;property id=&quot;20307&quot; value=&quot;465&quot;/&gt;&lt;/object&gt;&lt;object type=&quot;3&quot; unique_id=&quot;10027&quot;&gt;&lt;property id=&quot;20148&quot; value=&quot;5&quot;/&gt;&lt;property id=&quot;20300&quot; value=&quot;Slide 25 - &amp;quot;4. Develop project and data collection methodologies (e.g., training, outcomes)&amp;quot;&quot;/&gt;&lt;property id=&quot;20307&quot; value=&quot;466&quot;/&gt;&lt;/object&gt;&lt;object type=&quot;3&quot; unique_id=&quot;10028&quot;&gt;&lt;property id=&quot;20148&quot; value=&quot;5&quot;/&gt;&lt;property id=&quot;20300&quot; value=&quot;Slide 26 - &amp;quot;5. Collect and analyze outcome information&amp;quot;&quot;/&gt;&lt;property id=&quot;20307&quot; value=&quot;467&quot;/&gt;&lt;/object&gt;&lt;object type=&quot;3&quot; unique_id=&quot;10029&quot;&gt;&lt;property id=&quot;20148&quot; value=&quot;5&quot;/&gt;&lt;property id=&quot;20300&quot; value=&quot;Slide 27 - &amp;quot;6. Interpret findings&amp;quot;&quot;/&gt;&lt;property id=&quot;20307&quot; value=&quot;468&quot;/&gt;&lt;/object&gt;&lt;object type=&quot;3&quot; unique_id=&quot;10030&quot;&gt;&lt;property id=&quot;20148&quot; value=&quot;5&quot;/&gt;&lt;property id=&quot;20300&quot; value=&quot;Slide 28 - &amp;quot;7. Disseminate findings&amp;quot;&quot;/&gt;&lt;property id=&quot;20307&quot; value=&quot;469&quot;/&gt;&lt;/object&gt;&lt;object type=&quot;3&quot; unique_id=&quot;10031&quot;&gt;&lt;property id=&quot;20148&quot; value=&quot;5&quot;/&gt;&lt;property id=&quot;20300&quot; value=&quot;Slide 29 - &amp;quot;&amp;#x0D;Targeted Communities in 12 States&amp;#x0D; and 12 Replication Site &amp;quot;&quot;/&gt;&lt;property id=&quot;20307&quot; value=&quot;508&quot;/&gt;&lt;/object&gt;&lt;object type=&quot;3&quot; unique_id=&quot;10032&quot;&gt;&lt;property id=&quot;20148&quot; value=&quot;5&quot;/&gt;&lt;property id=&quot;20300&quot; value=&quot;Slide 30 - &amp;quot;High Leverage Groups of National Applicability (HLGNA) for the NJ proposal are adult residents of economically dis&quot;/&gt;&lt;property id=&quot;20307&quot; value=&quot;504&quot;/&gt;&lt;/object&gt;&lt;object type=&quot;3&quot; unique_id=&quot;10033&quot;&gt;&lt;property id=&quot;20148&quot; value=&quot;5&quot;/&gt;&lt;property id=&quot;20300&quot; value=&quot;Slide 31 - &amp;quot;Community-based Participatory Research (CBPR) activities to date: New Jersey&amp;quot;&quot;/&gt;&lt;property id=&quot;20307&quot; value=&quot;505&quot;/&gt;&lt;/object&gt;&lt;object type=&quot;3&quot; unique_id=&quot;10034&quot;&gt;&lt;property id=&quot;20148&quot; value=&quot;5&quot;/&gt;&lt;property id=&quot;20300&quot; value=&quot;Slide 32 - &amp;quot;Virginia&amp;quot;&quot;/&gt;&lt;property id=&quot;20307&quot; value=&quot;506&quot;/&gt;&lt;/object&gt;&lt;object type=&quot;3&quot; unique_id=&quot;10035&quot;&gt;&lt;property id=&quot;20148&quot; value=&quot;5&quot;/&gt;&lt;property id=&quot;20300&quot; value=&quot;Slide 33 - &amp;quot;CBPR activities to date : Virginia&amp;quot;&quot;/&gt;&lt;property id=&quot;20307&quot; value=&quot;507&quot;/&gt;&lt;/object&gt;&lt;object type=&quot;3&quot; unique_id=&quot;10036&quot;&gt;&lt;property id=&quot;20148&quot; value=&quot;5&quot;/&gt;&lt;property id=&quot;20300&quot; value=&quot;Slide 34 - &amp;quot;New Hampshire&amp;quot;&quot;/&gt;&lt;property id=&quot;20307&quot; value=&quot;471&quot;/&gt;&lt;/object&gt;&lt;object type=&quot;3&quot; unique_id=&quot;10037&quot;&gt;&lt;property id=&quot;20148&quot; value=&quot;5&quot;/&gt;&lt;property id=&quot;20300&quot; value=&quot;Slide 35 - &amp;quot;CBPR Activities to Date: New Hampshire &amp;quot;&quot;/&gt;&lt;property id=&quot;20307&quot; value=&quot;472&quot;/&gt;&lt;/object&gt;&lt;object type=&quot;3&quot; unique_id=&quot;10038&quot;&gt;&lt;property id=&quot;20148&quot; value=&quot;5&quot;/&gt;&lt;property id=&quot;20300&quot; value=&quot;Slide 36 - &amp;quot;North Carolina&amp;quot;&quot;/&gt;&lt;property id=&quot;20307&quot; value=&quot;473&quot;/&gt;&lt;/object&gt;&lt;object type=&quot;3&quot; unique_id=&quot;10039&quot;&gt;&lt;property id=&quot;20148&quot; value=&quot;5&quot;/&gt;&lt;property id=&quot;20300&quot; value=&quot;Slide 37 - &amp;quot;CBPR Activities to Date: North Carolina&amp;quot;&quot;/&gt;&lt;property id=&quot;20307&quot; value=&quot;474&quot;/&gt;&lt;/object&gt;&lt;object type=&quot;3&quot; unique_id=&quot;10040&quot;&gt;&lt;property id=&quot;20148&quot; value=&quot;5&quot;/&gt;&lt;property id=&quot;20300&quot; value=&quot;Slide 38 - &amp;quot;University of Kentucky  Human Development Institute TC-TAC&amp;quot;&quot;/&gt;&lt;property id=&quot;20307&quot; value=&quot;483&quot;/&gt;&lt;/object&gt;&lt;object type=&quot;3&quot; unique_id=&quot;10041&quot;&gt;&lt;property id=&quot;20148&quot; value=&quot;5&quot;/&gt;&lt;property id=&quot;20300&quot; value=&quot;Slide 39 - &amp;quot;General and Intensive Technical Assistance Specific to High-Leverage Groups of National Significance &amp;quot;&quot;/&gt;&lt;property id=&quot;20307&quot; value=&quot;484&quot;/&gt;&lt;/object&gt;&lt;object type=&quot;3&quot; unique_id=&quot;10042&quot;&gt;&lt;property id=&quot;20148&quot; value=&quot;5&quot;/&gt;&lt;property id=&quot;20300&quot; value=&quot;Slide 40 - &amp;quot;Community-Based Participatory Research (CBPR) activities to date: Kentucky&amp;quot;&quot;/&gt;&lt;property id=&quot;20307&quot; value=&quot;485&quot;/&gt;&lt;/object&gt;&lt;object type=&quot;3&quot; unique_id=&quot;10043&quot;&gt;&lt;property id=&quot;20148&quot; value=&quot;5&quot;/&gt;&lt;property id=&quot;20300&quot; value=&quot;Slide 41 - &amp;quot;Community-Based Participatory Research (CBPR) activities to date: Oregon&amp;quot;&quot;/&gt;&lt;property id=&quot;20307&quot; value=&quot;486&quot;/&gt;&lt;/object&gt;&lt;object type=&quot;3&quot; unique_id=&quot;10044&quot;&gt;&lt;property id=&quot;20148&quot; value=&quot;5&quot;/&gt;&lt;property id=&quot;20300&quot; value=&quot;Slide 42 - &amp;quot;Targeted Community: California&amp;quot;&quot;/&gt;&lt;property id=&quot;20307&quot; value=&quot;509&quot;/&gt;&lt;/object&gt;&lt;object type=&quot;3&quot; unique_id=&quot;10045&quot;&gt;&lt;property id=&quot;20148&quot; value=&quot;5&quot;/&gt;&lt;property id=&quot;20300&quot; value=&quot;Slide 43 - &amp;quot;CBPR Activities: Central Valley&amp;quot;&quot;/&gt;&lt;property id=&quot;20307&quot; value=&quot;521&quot;/&gt;&lt;/object&gt;&lt;object type=&quot;3&quot; unique_id=&quot;10046&quot;&gt;&lt;property id=&quot;20148&quot; value=&quot;5&quot;/&gt;&lt;property id=&quot;20300&quot; value=&quot;Slide 44 - &amp;quot;Targeted Community: Illinois&amp;quot;&quot;/&gt;&lt;property id=&quot;20307&quot; value=&quot;510&quot;/&gt;&lt;/object&gt;&lt;object type=&quot;3&quot; unique_id=&quot;10047&quot;&gt;&lt;property id=&quot;20148&quot; value=&quot;5&quot;/&gt;&lt;property id=&quot;20300&quot; value=&quot;Slide 45 - &amp;quot;CBPR Activities: Chicago&amp;quot;&quot;/&gt;&lt;property id=&quot;20307&quot; value=&quot;522&quot;/&gt;&lt;/object&gt;&lt;object type=&quot;3&quot; unique_id=&quot;10048&quot;&gt;&lt;property id=&quot;20148&quot; value=&quot;5&quot;/&gt;&lt;property id=&quot;20300&quot; value=&quot;Slide 46 - &amp;quot;HLGNA 1: African Americans with HIV/AIDS ( primary or secondary disability).  HLGNA 2: African Americans with Ment&quot;/&gt;&lt;property id=&quot;20307&quot; value=&quot;478&quot;/&gt;&lt;/object&gt;&lt;object type=&quot;3&quot; unique_id=&quot;10049&quot;&gt;&lt;property id=&quot;20148&quot; value=&quot;5&quot;/&gt;&lt;property id=&quot;20300&quot; value=&quot;Slide 47 - &amp;quot;CBPR Activities in New Orleans 1. Community Outreach, Needs Assessment, and Problem-Solving (groups and individual&quot;/&gt;&lt;property id=&quot;20307&quot; value=&quot;479&quot;/&gt;&lt;/object&gt;&lt;object type=&quot;3&quot; unique_id=&quot;10050&quot;&gt;&lt;property id=&quot;20148&quot; value=&quot;5&quot;/&gt;&lt;property id=&quot;20300&quot; value=&quot;Slide 48 - &amp;quot; HLGNA 1: Persons with a primary disability of anxiety disorder, depressive                     disorder, personal&quot;/&gt;&lt;property id=&quot;20307&quot; value=&quot;480&quot;/&gt;&lt;/object&gt;&lt;object type=&quot;3&quot; unique_id=&quot;10051&quot;&gt;&lt;property id=&quot;20148&quot; value=&quot;5&quot;/&gt;&lt;property id=&quot;20300&quot; value=&quot;Slide 49 - &amp;quot;CBPR Activities in Albuquerque&amp;quot;&quot;/&gt;&lt;property id=&quot;20307&quot; value=&quot;481&quot;/&gt;&lt;/object&gt;&lt;object type=&quot;3&quot; unique_id=&quot;10052&quot;&gt;&lt;property id=&quot;20148&quot; value=&quot;5&quot;/&gt;&lt;property id=&quot;20300&quot; value=&quot;Slide 50 - &amp;quot;Targeted Community:  Glacier and Pondera counties, Montana&amp;quot;&quot;/&gt;&lt;property id=&quot;20307&quot; value=&quot;500&quot;/&gt;&lt;/object&gt;&lt;object type=&quot;3&quot; unique_id=&quot;10053&quot;&gt;&lt;property id=&quot;20148&quot; value=&quot;5&quot;/&gt;&lt;property id=&quot;20300&quot; value=&quot;Slide 51 - &amp;quot;CBPR Activities in Glacier and Pondera counties&amp;quot;&quot;/&gt;&lt;property id=&quot;20307&quot; value=&quot;501&quot;/&gt;&lt;/object&gt;&lt;object type=&quot;3&quot; unique_id=&quot;10054&quot;&gt;&lt;property id=&quot;20148&quot; value=&quot;5&quot;/&gt;&lt;property id=&quot;20300&quot; value=&quot;Slide 52 - &amp;quot;Targeted Community:  Pee Dee region, South Carolina&amp;quot;&quot;/&gt;&lt;property id=&quot;20307&quot; value=&quot;502&quot;/&gt;&lt;/object&gt;&lt;object type=&quot;3&quot; unique_id=&quot;10055&quot;&gt;&lt;property id=&quot;20148&quot; value=&quot;5&quot;/&gt;&lt;property id=&quot;20300&quot; value=&quot;Slide 53 - &amp;quot;CBPR Activities in Pee Dee Region, SC&amp;quot;&quot;/&gt;&lt;property id=&quot;20307&quot; value=&quot;503&quot;/&gt;&lt;/object&gt;&lt;object type=&quot;3&quot; unique_id=&quot;10056&quot;&gt;&lt;property id=&quot;20148&quot; value=&quot;5&quot;/&gt;&lt;property id=&quot;20300&quot; value=&quot;Slide 54 - &amp;quot;&amp;#x0D;&amp;#x0D;&amp;#x0D;&amp;#x0D;&amp;#x0D;&amp;#x0D;Project E3 Evaluation Strategies&amp;quot;&quot;/&gt;&lt;property id=&quot;20307&quot; value=&quot;519&quot;/&gt;&lt;/object&gt;&lt;object type=&quot;3&quot; unique_id=&quot;10057&quot;&gt;&lt;property id=&quot;20148&quot; value=&quot;5&quot;/&gt;&lt;property id=&quot;20300&quot; value=&quot;Slide 55 - &amp;quot;Project Evaluation Overview&amp;quot;&quot;/&gt;&lt;property id=&quot;20307&quot; value=&quot;495&quot;/&gt;&lt;/object&gt;&lt;object type=&quot;3&quot; unique_id=&quot;10058&quot;&gt;&lt;property id=&quot;20148&quot; value=&quot;5&quot;/&gt;&lt;property id=&quot;20300&quot; value=&quot;Slide 56 - &amp;quot;A. Project Performance Metrics - Outcomes&amp;quot;&quot;/&gt;&lt;property id=&quot;20307&quot; value=&quot;496&quot;/&gt;&lt;/object&gt;&lt;object type=&quot;3&quot; unique_id=&quot;10059&quot;&gt;&lt;property id=&quot;20148&quot; value=&quot;5&quot;/&gt;&lt;property id=&quot;20300&quot; value=&quot;Slide 57 - &amp;quot;Project Performance - Outcome Comparisons&amp;quot;&quot;/&gt;&lt;property id=&quot;20307&quot; value=&quot;497&quot;/&gt;&lt;/object&gt;&lt;object type=&quot;3&quot; unique_id=&quot;10060&quot;&gt;&lt;property id=&quot;20148&quot; value=&quot;5&quot;/&gt;&lt;property id=&quot;20300&quot; value=&quot;Slide 58 - &amp;quot;B. Community Based Participatory       Research - Metrics&amp;quot;&quot;/&gt;&lt;property id=&quot;20307&quot; value=&quot;498&quot;/&gt;&lt;/object&gt;&lt;object type=&quot;3&quot; unique_id=&quot;10061&quot;&gt;&lt;property id=&quot;20148&quot; value=&quot;5&quot;/&gt;&lt;property id=&quot;20300&quot; value=&quot;Slide 59 - &amp;quot;C: Community Capacity - Outcome Measures&amp;quot;&quot;/&gt;&lt;property id=&quot;20307&quot; value=&quot;499&quot;/&gt;&lt;/object&gt;&lt;object type=&quot;3&quot; unique_id=&quot;10062&quot;&gt;&lt;property id=&quot;20148&quot; value=&quot;5&quot;/&gt;&lt;property id=&quot;20300&quot; value=&quot;Slide 60 - &amp;quot;&amp;#x0D;&amp;#x0D;&amp;#x0D;&amp;amp;#x09;Questions and Answers&amp;quot;&quot;/&gt;&lt;property id=&quot;20307&quot; value=&quot;520&quot;/&gt;&lt;/object&gt;&lt;object type=&quot;3&quot; unique_id=&quot;10063&quot;&gt;&lt;property id=&quot;20148&quot; value=&quot;5&quot;/&gt;&lt;property id=&quot;20300&quot; value=&quot;Slide 61 - &amp;quot;Project E3: VR TAC TC web: projecte3.com email: contact@prjecte3.com&amp;quot;&quot;/&gt;&lt;property id=&quot;20307&quot; value=&quot;514&quot;/&gt;&lt;/object&gt;&lt;/object&gt;&lt;object type=&quot;8&quot; unique_id=&quot;10126&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Calibri">
      <a:majorFont>
        <a:latin typeface="Calibri"/>
        <a:ea typeface=""/>
        <a:cs typeface=""/>
      </a:majorFont>
      <a:minorFont>
        <a:latin typeface="Calibri"/>
        <a:ea typeface=""/>
        <a:cs typeface=""/>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E72F9258C1D7544B128AC245E13D7E7" ma:contentTypeVersion="12" ma:contentTypeDescription="Create a new document." ma:contentTypeScope="" ma:versionID="0d020af1967ae4a9f2fc8b3095c10ea9">
  <xsd:schema xmlns:xsd="http://www.w3.org/2001/XMLSchema" xmlns:xs="http://www.w3.org/2001/XMLSchema" xmlns:p="http://schemas.microsoft.com/office/2006/metadata/properties" xmlns:ns2="8ab71edf-1889-4fef-a822-688cf9a69833" xmlns:ns3="d08e0b9d-1512-4765-a4e4-f03326c4d4cd" targetNamespace="http://schemas.microsoft.com/office/2006/metadata/properties" ma:root="true" ma:fieldsID="477525fa3c5698f0ed8974e944d270d2" ns2:_="" ns3:_="">
    <xsd:import namespace="8ab71edf-1889-4fef-a822-688cf9a69833"/>
    <xsd:import namespace="d08e0b9d-1512-4765-a4e4-f03326c4d4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b71edf-1889-4fef-a822-688cf9a698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08e0b9d-1512-4765-a4e4-f03326c4d4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4F27949-48B3-4FA0-AD8E-68E159584F03}">
  <ds:schemaRefs>
    <ds:schemaRef ds:uri="http://schemas.microsoft.com/sharepoint/v3/contenttype/forms"/>
  </ds:schemaRefs>
</ds:datastoreItem>
</file>

<file path=customXml/itemProps2.xml><?xml version="1.0" encoding="utf-8"?>
<ds:datastoreItem xmlns:ds="http://schemas.openxmlformats.org/officeDocument/2006/customXml" ds:itemID="{2D4EA504-854F-4C5C-B885-18EA57F4CEC8}">
  <ds:schemaRefs>
    <ds:schemaRef ds:uri="http://schemas.microsoft.com/office/2006/documentManagement/types"/>
    <ds:schemaRef ds:uri="http://schemas.openxmlformats.org/package/2006/metadata/core-properties"/>
    <ds:schemaRef ds:uri="80b5ef54-e466-4194-9003-14fdc2eb3e83"/>
    <ds:schemaRef ds:uri="http://purl.org/dc/dcmitype/"/>
    <ds:schemaRef ds:uri="http://purl.org/dc/elements/1.1/"/>
    <ds:schemaRef ds:uri="http://schemas.microsoft.com/office/infopath/2007/PartnerControls"/>
    <ds:schemaRef ds:uri="88f14a99-7e22-4a93-a910-faf631819085"/>
    <ds:schemaRef ds:uri="http://purl.org/dc/term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BC3EBC8-8BC5-41D5-A51A-1B800CFDFC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b71edf-1889-4fef-a822-688cf9a69833"/>
    <ds:schemaRef ds:uri="d08e0b9d-1512-4765-a4e4-f03326c4d4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15945</TotalTime>
  <Words>6629</Words>
  <Application>Microsoft Office PowerPoint</Application>
  <PresentationFormat>Widescreen</PresentationFormat>
  <Paragraphs>558</Paragraphs>
  <Slides>61</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Calibri</vt:lpstr>
      <vt:lpstr>Times New Roman</vt:lpstr>
      <vt:lpstr>Wingdings 3</vt:lpstr>
      <vt:lpstr>Facet</vt:lpstr>
      <vt:lpstr>RSA Project E3: Educate, Empower, and Employ: Applications of Community-based Participatory Research (CBPR) in Targeted Communities in 12 States</vt:lpstr>
      <vt:lpstr>              VOCATIONAL REHABILITATION TECHNICAL ASSISTANCE  CENTER FOR  TARGETED COMMUNITIES (VR-TAC-TC) PROJECT E3: Educate, Empower, and Employ</vt:lpstr>
      <vt:lpstr>Acknowledgement</vt:lpstr>
      <vt:lpstr>The Project</vt:lpstr>
      <vt:lpstr>The Purpose</vt:lpstr>
      <vt:lpstr>Targeted Communities (TCs)</vt:lpstr>
      <vt:lpstr>High Leverage Groups with National Applicability (HLGNAs)</vt:lpstr>
      <vt:lpstr>Project activities</vt:lpstr>
      <vt:lpstr>Project activities (Cont’d)</vt:lpstr>
      <vt:lpstr>Project activities (Cont’d 2)</vt:lpstr>
      <vt:lpstr>Project E3 Engagement with VR Agencies </vt:lpstr>
      <vt:lpstr>Project E3 Outcomes</vt:lpstr>
      <vt:lpstr>    Community-Based Participatory Research                             (CBPR)  </vt:lpstr>
      <vt:lpstr>More about CBPR</vt:lpstr>
      <vt:lpstr>The CBPR Process</vt:lpstr>
      <vt:lpstr>The foundation of CBPR is the collaborative partnership </vt:lpstr>
      <vt:lpstr>Organizational Representatives  (the community gate keepers)</vt:lpstr>
      <vt:lpstr>  14 Partnership Principles</vt:lpstr>
      <vt:lpstr>Networking, Building Trust, &amp; Negotiation: are key in partnership development   Networking:  </vt:lpstr>
      <vt:lpstr>Building Trust</vt:lpstr>
      <vt:lpstr>Negotiation</vt:lpstr>
      <vt:lpstr>Seven components of CBPR</vt:lpstr>
      <vt:lpstr>Seven components of CBPR - 2</vt:lpstr>
      <vt:lpstr>3. Define priorities</vt:lpstr>
      <vt:lpstr>4. Develop project and data collection methodologies (e.g., training, outcomes)</vt:lpstr>
      <vt:lpstr>5. Collect and analyze outcome information</vt:lpstr>
      <vt:lpstr>6. Interpret findings</vt:lpstr>
      <vt:lpstr>7. Disseminate findings</vt:lpstr>
      <vt:lpstr> Targeted Communities in 12 States  and 12 Replication Site </vt:lpstr>
      <vt:lpstr>High Leverage Groups of National Applicability (HLGNA) for the NJ proposal are adult residents of economically disadvantaged rural and remote communities. </vt:lpstr>
      <vt:lpstr>Community-based Participatory Research (CBPR) activities to date: New Jersey</vt:lpstr>
      <vt:lpstr>Virginia</vt:lpstr>
      <vt:lpstr>CBPR activities to date : Virginia</vt:lpstr>
      <vt:lpstr>New Hampshire</vt:lpstr>
      <vt:lpstr>CBPR Activities to Date: New Hampshire </vt:lpstr>
      <vt:lpstr>North Carolina</vt:lpstr>
      <vt:lpstr>CBPR Activities to Date: North Carolina</vt:lpstr>
      <vt:lpstr>University of Kentucky  Human Development Institute TC-TAC</vt:lpstr>
      <vt:lpstr>General and Intensive Technical Assistance Specific to High-Leverage Groups of National Significance </vt:lpstr>
      <vt:lpstr>Community-Based Participatory Research (CBPR) activities to date: Kentucky</vt:lpstr>
      <vt:lpstr>Community-Based Participatory Research (CBPR) activities to date: Oregon</vt:lpstr>
      <vt:lpstr>Targeted Community: California</vt:lpstr>
      <vt:lpstr>CBPR Activities: Central Valley</vt:lpstr>
      <vt:lpstr>Targeted Community: Illinois</vt:lpstr>
      <vt:lpstr>CBPR Activities: Chicago</vt:lpstr>
      <vt:lpstr>HLGNA 1: African Americans with HIV/AIDS ( primary or secondary disability).  HLGNA 2: African Americans with Mental Health Diagnosis              (E.g., Anxiety Disorder and Depressive and Other Mood Disorders only                                                       and with no HIV/AIDS diagnosis).  REPLICATION SITE : Baton Rouge, LA</vt:lpstr>
      <vt:lpstr>CBPR Activities in New Orleans 1. Community Outreach, Needs Assessment, and Problem-Solving (groups and individuals):  Leadership Plenary Sessions 1 HIV/AIDS (March 23, 2017: N=32) and 2 (May 23, 2017: N=35).  Leadership Plenary Session 1 MI (February 1, 2018: Expected N=26)   Brainstorming sessions with CBO and VR administrators to identify barriers and facilitators of   collaborative service delivery; and modes of jointly outreaching underserved communities   2. Comprehensive Supports Capacity Building:   Focused meeting with Project Lazarus staff and residents (August 25, 2017: N=14)  Focused Group Discussion and Capacity Building of Communities with HIV/AIDS                                           (September 21, 2017: N=22)   Exploration of modes of incorporating CBPR among providers and communities that serve and host  PLWH  3. Employment Opportunity Expansion, including Business Engagement:   New Orleans PLWH Employment Advisory Panel Meetings (July 6, 2017: N=6; September 22, 2017:  N=6; November 2, 2017: N=6; February 22, 2018: N=6)   4. VR Professional Training and TA:   Three sessions were designed to improve awareness among professionals regarding populations  with HIV/AIDS and MI; importance of CBPR; proven modes of implementing CBPR; and program  ethical perspectives.    </vt:lpstr>
      <vt:lpstr> HLGNA 1: Persons with a primary disability of anxiety disorder, depressive                     disorder, personality discords, and/or other mood disorders.    HLGNA 2: Persons with a primary disability of alcohol abuse or drug                     dependence. </vt:lpstr>
      <vt:lpstr>CBPR Activities in Albuquerque</vt:lpstr>
      <vt:lpstr>Targeted Community:  Glacier and Pondera counties, Montana</vt:lpstr>
      <vt:lpstr>CBPR Activities in Glacier and Pondera counties</vt:lpstr>
      <vt:lpstr>Targeted Community:  Pee Dee region, South Carolina</vt:lpstr>
      <vt:lpstr>CBPR Activities in Pee Dee Region, SC</vt:lpstr>
      <vt:lpstr>      Project E3 Evaluation Strategies</vt:lpstr>
      <vt:lpstr>Project Evaluation Overview</vt:lpstr>
      <vt:lpstr>A. Project Performance Metrics - Outcomes</vt:lpstr>
      <vt:lpstr>Project Performance - Outcome Comparisons</vt:lpstr>
      <vt:lpstr>B. Community Based Participatory       Research - Metrics</vt:lpstr>
      <vt:lpstr>C: Community Capacity - Outcome Measures</vt:lpstr>
      <vt:lpstr>    Questions and Answers</vt:lpstr>
      <vt:lpstr>Project E3: VR TAC TC web: projecte3.com email: contact@prjecte3.com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Social Security Work Incentives and Financial Capability</dc:title>
  <dc:creator>Danielle Ralston</dc:creator>
  <cp:lastModifiedBy>Theresa Kulow</cp:lastModifiedBy>
  <cp:revision>195</cp:revision>
  <cp:lastPrinted>2017-10-24T21:07:14Z</cp:lastPrinted>
  <dcterms:created xsi:type="dcterms:W3CDTF">2016-11-03T19:01:29Z</dcterms:created>
  <dcterms:modified xsi:type="dcterms:W3CDTF">2021-06-16T15:32:23Z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0x010100AE72F9258C1D7544B128AC245E13D7E7</vt:lpwstr>
  </property>
  <property fmtid="{D5CDD505-2E9C-101B-9397-08002B2CF9AE}" pid="3" name="ArticulateGUID">
    <vt:lpwstr>8703F338-F74B-4BF5-97AD-7212572089FE</vt:lpwstr>
  </property>
  <property fmtid="{D5CDD505-2E9C-101B-9397-08002B2CF9AE}" pid="4" name="ArticulatePath">
    <vt:lpwstr>NCRE_2018_CBPR_General_Session</vt:lpwstr>
  </property>
</Properties>
</file>